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6.jpg" ContentType="image/jpg"/>
  <Override PartName="/ppt/media/image15.jpg" ContentType="image/jpg"/>
  <Override PartName="/ppt/media/image39.jpg" ContentType="image/jpg"/>
  <Override PartName="/ppt/media/image41.jpg" ContentType="image/jpg"/>
  <Override PartName="/ppt/media/image43.jpg" ContentType="image/jpg"/>
  <Override PartName="/ppt/media/image44.jpg" ContentType="image/jpg"/>
  <Override PartName="/ppt/media/image46.jpg" ContentType="image/jpg"/>
  <Override PartName="/ppt/media/image47.jpg" ContentType="image/jpg"/>
  <Override PartName="/ppt/media/image48.jpg" ContentType="image/jpg"/>
  <Override PartName="/ppt/media/image49.jpg" ContentType="image/jpg"/>
  <Override PartName="/ppt/media/image50.jpg" ContentType="image/jpg"/>
  <Override PartName="/ppt/media/image51.jpg" ContentType="image/jpg"/>
  <Override PartName="/ppt/media/image52.jpg" ContentType="image/jpg"/>
  <Override PartName="/ppt/media/image53.jpg" ContentType="image/jpg"/>
  <Override PartName="/ppt/media/image54.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76" r:id="rId6"/>
    <p:sldId id="279" r:id="rId7"/>
    <p:sldId id="280" r:id="rId8"/>
    <p:sldId id="281" r:id="rId9"/>
    <p:sldId id="261" r:id="rId10"/>
    <p:sldId id="273" r:id="rId11"/>
    <p:sldId id="282" r:id="rId12"/>
    <p:sldId id="263" r:id="rId13"/>
    <p:sldId id="264" r:id="rId14"/>
    <p:sldId id="262" r:id="rId15"/>
    <p:sldId id="265" r:id="rId16"/>
    <p:sldId id="266" r:id="rId17"/>
    <p:sldId id="267" r:id="rId18"/>
    <p:sldId id="268" r:id="rId19"/>
    <p:sldId id="269" r:id="rId20"/>
    <p:sldId id="270" r:id="rId21"/>
    <p:sldId id="271" r:id="rId22"/>
    <p:sldId id="272" r:id="rId23"/>
  </p:sldIdLst>
  <p:sldSz cx="7556500" cy="10693400"/>
  <p:notesSz cx="7556500" cy="10693400"/>
  <p:defaultTextStyle>
    <a:defPPr>
      <a:defRPr kern="0"/>
    </a:defPPr>
  </p:defaultTextStyle>
  <p:extLst>
    <p:ext uri="{EFAFB233-063F-42B5-8137-9DF3F51BA10A}">
      <p15:sldGuideLst xmlns:p15="http://schemas.microsoft.com/office/powerpoint/2012/main">
        <p15:guide id="1" orient="horz" pos="1256" userDrawn="1">
          <p15:clr>
            <a:srgbClr val="A4A3A4"/>
          </p15:clr>
        </p15:guide>
        <p15:guide id="2" pos="268" userDrawn="1">
          <p15:clr>
            <a:srgbClr val="A4A3A4"/>
          </p15:clr>
        </p15:guide>
        <p15:guide id="3" pos="3100" userDrawn="1">
          <p15:clr>
            <a:srgbClr val="A4A3A4"/>
          </p15:clr>
        </p15:guide>
        <p15:guide id="4" orient="horz" pos="1640" userDrawn="1">
          <p15:clr>
            <a:srgbClr val="A4A3A4"/>
          </p15:clr>
        </p15:guide>
        <p15:guide id="5" pos="1708" userDrawn="1">
          <p15:clr>
            <a:srgbClr val="A4A3A4"/>
          </p15:clr>
        </p15:guide>
        <p15:guide id="6" pos="4492" userDrawn="1">
          <p15:clr>
            <a:srgbClr val="A4A3A4"/>
          </p15:clr>
        </p15:guide>
        <p15:guide id="7" orient="horz" pos="4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6AA"/>
    <a:srgbClr val="CC1E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49" autoAdjust="0"/>
    <p:restoredTop sz="94660"/>
  </p:normalViewPr>
  <p:slideViewPr>
    <p:cSldViewPr>
      <p:cViewPr varScale="1">
        <p:scale>
          <a:sx n="50" d="100"/>
          <a:sy n="50" d="100"/>
        </p:scale>
        <p:origin x="2242" y="53"/>
      </p:cViewPr>
      <p:guideLst>
        <p:guide orient="horz" pos="1256"/>
        <p:guide pos="268"/>
        <p:guide pos="3100"/>
        <p:guide orient="horz" pos="1640"/>
        <p:guide pos="1708"/>
        <p:guide pos="4492"/>
        <p:guide orient="horz" pos="44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B77513E0-6900-4076-AD50-444ACD51D902}" type="datetimeFigureOut">
              <a:rPr lang="en-IN" smtClean="0"/>
              <a:t>22-12-2024</a:t>
            </a:fld>
            <a:endParaRPr lang="en-IN"/>
          </a:p>
        </p:txBody>
      </p:sp>
      <p:sp>
        <p:nvSpPr>
          <p:cNvPr id="4" name="Slide Image Placeholder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E86B1E70-7B5F-4686-8D0E-8B1ADDEF8B9F}" type="slidenum">
              <a:rPr lang="en-IN" smtClean="0"/>
              <a:t>‹#›</a:t>
            </a:fld>
            <a:endParaRPr lang="en-IN"/>
          </a:p>
        </p:txBody>
      </p:sp>
    </p:spTree>
    <p:extLst>
      <p:ext uri="{BB962C8B-B14F-4D97-AF65-F5344CB8AC3E}">
        <p14:creationId xmlns:p14="http://schemas.microsoft.com/office/powerpoint/2010/main" val="909385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DM Sans" pitchFamily="2" charset="0"/>
        <a:ea typeface="+mn-ea"/>
        <a:cs typeface="+mn-cs"/>
      </a:defRPr>
    </a:lvl1pPr>
    <a:lvl2pPr marL="457200" algn="l" defTabSz="914400" rtl="0" eaLnBrk="1" latinLnBrk="0" hangingPunct="1">
      <a:defRPr sz="1200" kern="1200">
        <a:solidFill>
          <a:schemeClr val="tx1"/>
        </a:solidFill>
        <a:latin typeface="DM Sans" pitchFamily="2" charset="0"/>
        <a:ea typeface="+mn-ea"/>
        <a:cs typeface="+mn-cs"/>
      </a:defRPr>
    </a:lvl2pPr>
    <a:lvl3pPr marL="914400" algn="l" defTabSz="914400" rtl="0" eaLnBrk="1" latinLnBrk="0" hangingPunct="1">
      <a:defRPr sz="1200" kern="1200">
        <a:solidFill>
          <a:schemeClr val="tx1"/>
        </a:solidFill>
        <a:latin typeface="DM Sans" pitchFamily="2" charset="0"/>
        <a:ea typeface="+mn-ea"/>
        <a:cs typeface="+mn-cs"/>
      </a:defRPr>
    </a:lvl3pPr>
    <a:lvl4pPr marL="1371600" algn="l" defTabSz="914400" rtl="0" eaLnBrk="1" latinLnBrk="0" hangingPunct="1">
      <a:defRPr sz="1200" kern="1200">
        <a:solidFill>
          <a:schemeClr val="tx1"/>
        </a:solidFill>
        <a:latin typeface="DM Sans" pitchFamily="2" charset="0"/>
        <a:ea typeface="+mn-ea"/>
        <a:cs typeface="+mn-cs"/>
      </a:defRPr>
    </a:lvl4pPr>
    <a:lvl5pPr marL="1828800" algn="l" defTabSz="914400" rtl="0" eaLnBrk="1" latinLnBrk="0" hangingPunct="1">
      <a:defRPr sz="1200" kern="1200">
        <a:solidFill>
          <a:schemeClr val="tx1"/>
        </a:solidFill>
        <a:latin typeface="DM San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76999"/>
          </a:xfrm>
          <a:prstGeom prst="rect">
            <a:avLst/>
          </a:prstGeom>
        </p:spPr>
        <p:txBody>
          <a:bodyPr wrap="square" lIns="0" tIns="0" rIns="0" bIns="0">
            <a:spAutoFit/>
          </a:bodyPr>
          <a:lstStyle>
            <a:lvl1pPr>
              <a:defRPr>
                <a:latin typeface="DM Sans" pitchFamily="2" charset="0"/>
              </a:defRPr>
            </a:lvl1pPr>
          </a:lstStyle>
          <a:p>
            <a:endParaRPr dirty="0"/>
          </a:p>
        </p:txBody>
      </p:sp>
      <p:sp>
        <p:nvSpPr>
          <p:cNvPr id="3" name="Holder 3"/>
          <p:cNvSpPr>
            <a:spLocks noGrp="1"/>
          </p:cNvSpPr>
          <p:nvPr>
            <p:ph type="subTitle" idx="4"/>
          </p:nvPr>
        </p:nvSpPr>
        <p:spPr>
          <a:xfrm>
            <a:off x="1134427" y="5988304"/>
            <a:ext cx="5293995" cy="276999"/>
          </a:xfrm>
          <a:prstGeom prst="rect">
            <a:avLst/>
          </a:prstGeom>
        </p:spPr>
        <p:txBody>
          <a:bodyPr wrap="square" lIns="0" tIns="0" rIns="0" bIns="0">
            <a:spAutoFit/>
          </a:bodyPr>
          <a:lstStyle>
            <a:lvl1pPr>
              <a:defRPr>
                <a:latin typeface="DM Sans" pitchFamily="2" charset="0"/>
              </a:defRPr>
            </a:lvl1pPr>
          </a:lstStyle>
          <a:p>
            <a:endParaRPr dirty="0"/>
          </a:p>
        </p:txBody>
      </p:sp>
      <p:sp>
        <p:nvSpPr>
          <p:cNvPr id="4" name="Holder 4"/>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atin typeface="DM Sans" pitchFamily="2" charset="0"/>
              </a:defRPr>
            </a:lvl1pPr>
          </a:lstStyle>
          <a:p>
            <a:endParaRPr dirty="0"/>
          </a:p>
        </p:txBody>
      </p:sp>
      <p:sp>
        <p:nvSpPr>
          <p:cNvPr id="3" name="Holder 3"/>
          <p:cNvSpPr>
            <a:spLocks noGrp="1"/>
          </p:cNvSpPr>
          <p:nvPr>
            <p:ph type="body" idx="1"/>
          </p:nvPr>
        </p:nvSpPr>
        <p:spPr/>
        <p:txBody>
          <a:bodyPr lIns="0" tIns="0" rIns="0" bIns="0"/>
          <a:lstStyle>
            <a:lvl1pPr>
              <a:defRPr>
                <a:latin typeface="DM Sans" pitchFamily="2" charset="0"/>
              </a:defRPr>
            </a:lvl1pPr>
          </a:lstStyle>
          <a:p>
            <a:endParaRPr dirty="0"/>
          </a:p>
        </p:txBody>
      </p:sp>
      <p:sp>
        <p:nvSpPr>
          <p:cNvPr id="4" name="Holder 4"/>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atin typeface="DM Sans" pitchFamily="2" charset="0"/>
              </a:defRPr>
            </a:lvl1pPr>
          </a:lstStyle>
          <a:p>
            <a:endParaRPr dirty="0"/>
          </a:p>
        </p:txBody>
      </p:sp>
      <p:sp>
        <p:nvSpPr>
          <p:cNvPr id="3" name="Holder 3"/>
          <p:cNvSpPr>
            <a:spLocks noGrp="1"/>
          </p:cNvSpPr>
          <p:nvPr>
            <p:ph sz="half" idx="2"/>
          </p:nvPr>
        </p:nvSpPr>
        <p:spPr>
          <a:xfrm>
            <a:off x="378142" y="2459482"/>
            <a:ext cx="3289839" cy="276999"/>
          </a:xfrm>
          <a:prstGeom prst="rect">
            <a:avLst/>
          </a:prstGeom>
        </p:spPr>
        <p:txBody>
          <a:bodyPr wrap="square" lIns="0" tIns="0" rIns="0" bIns="0">
            <a:spAutoFit/>
          </a:bodyPr>
          <a:lstStyle>
            <a:lvl1pPr>
              <a:defRPr>
                <a:latin typeface="DM Sans" pitchFamily="2" charset="0"/>
              </a:defRPr>
            </a:lvl1pPr>
          </a:lstStyle>
          <a:p>
            <a:endParaRPr dirty="0"/>
          </a:p>
        </p:txBody>
      </p:sp>
      <p:sp>
        <p:nvSpPr>
          <p:cNvPr id="4" name="Holder 4"/>
          <p:cNvSpPr>
            <a:spLocks noGrp="1"/>
          </p:cNvSpPr>
          <p:nvPr>
            <p:ph sz="half" idx="3"/>
          </p:nvPr>
        </p:nvSpPr>
        <p:spPr>
          <a:xfrm>
            <a:off x="3894867" y="2459482"/>
            <a:ext cx="3289839" cy="276999"/>
          </a:xfrm>
          <a:prstGeom prst="rect">
            <a:avLst/>
          </a:prstGeom>
        </p:spPr>
        <p:txBody>
          <a:bodyPr wrap="square" lIns="0" tIns="0" rIns="0" bIns="0">
            <a:spAutoFit/>
          </a:bodyPr>
          <a:lstStyle>
            <a:lvl1pPr>
              <a:defRPr>
                <a:latin typeface="DM Sans" pitchFamily="2" charset="0"/>
              </a:defRPr>
            </a:lvl1pPr>
          </a:lstStyle>
          <a:p>
            <a:endParaRPr dirty="0"/>
          </a:p>
        </p:txBody>
      </p:sp>
      <p:sp>
        <p:nvSpPr>
          <p:cNvPr id="5" name="Holder 5"/>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atin typeface="DM Sans" pitchFamily="2" charset="0"/>
              </a:defRPr>
            </a:lvl1pPr>
          </a:lstStyle>
          <a:p>
            <a:endParaRPr dirty="0"/>
          </a:p>
        </p:txBody>
      </p:sp>
      <p:sp>
        <p:nvSpPr>
          <p:cNvPr id="3" name="Holder 3"/>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142" y="427736"/>
            <a:ext cx="6806565" cy="276999"/>
          </a:xfrm>
          <a:prstGeom prst="rect">
            <a:avLst/>
          </a:prstGeom>
        </p:spPr>
        <p:txBody>
          <a:bodyPr wrap="square" lIns="0" tIns="0" rIns="0" bIns="0">
            <a:spAutoFit/>
          </a:bodyPr>
          <a:lstStyle>
            <a:lvl1pPr>
              <a:defRPr/>
            </a:lvl1pPr>
          </a:lstStyle>
          <a:p>
            <a:endParaRPr dirty="0"/>
          </a:p>
        </p:txBody>
      </p:sp>
      <p:sp>
        <p:nvSpPr>
          <p:cNvPr id="3" name="Holder 3"/>
          <p:cNvSpPr>
            <a:spLocks noGrp="1"/>
          </p:cNvSpPr>
          <p:nvPr>
            <p:ph type="body" idx="1"/>
          </p:nvPr>
        </p:nvSpPr>
        <p:spPr>
          <a:xfrm>
            <a:off x="378142" y="2459482"/>
            <a:ext cx="6806565" cy="276999"/>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3618643" y="10247990"/>
            <a:ext cx="1342389" cy="224154"/>
          </a:xfrm>
          <a:prstGeom prst="rect">
            <a:avLst/>
          </a:prstGeom>
        </p:spPr>
        <p:txBody>
          <a:bodyPr wrap="square" lIns="0" tIns="0" rIns="0" bIns="0">
            <a:spAutoFit/>
          </a:bodyPr>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12/22/2024</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DM Sans" pitchFamily="2" charset="0"/>
          <a:ea typeface="+mj-ea"/>
          <a:cs typeface="+mj-cs"/>
        </a:defRPr>
      </a:lvl1pPr>
    </p:titleStyle>
    <p:bodyStyle>
      <a:lvl1pPr marL="0">
        <a:defRPr>
          <a:latin typeface="DM Sans" pitchFamily="2"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png"/><Relationship Id="rId9" Type="http://schemas.openxmlformats.org/officeDocument/2006/relationships/image" Target="../media/image47.jpg"/></Relationships>
</file>

<file path=ppt/slides/_rels/slide19.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8.jp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2.png"/><Relationship Id="rId9" Type="http://schemas.openxmlformats.org/officeDocument/2006/relationships/image" Target="../media/image5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www.hgvs.org/mutnomen)"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7581251" cy="10693400"/>
            <a:chOff x="0" y="0"/>
            <a:chExt cx="7581251" cy="10693400"/>
          </a:xfrm>
        </p:grpSpPr>
        <p:pic>
          <p:nvPicPr>
            <p:cNvPr id="5" name="object 5"/>
            <p:cNvPicPr/>
            <p:nvPr/>
          </p:nvPicPr>
          <p:blipFill>
            <a:blip r:embed="rId2" cstate="print"/>
            <a:stretch>
              <a:fillRect/>
            </a:stretch>
          </p:blipFill>
          <p:spPr>
            <a:xfrm>
              <a:off x="21259" y="4441444"/>
              <a:ext cx="7559992" cy="6251956"/>
            </a:xfrm>
            <a:prstGeom prst="rect">
              <a:avLst/>
            </a:prstGeom>
          </p:spPr>
        </p:pic>
        <p:pic>
          <p:nvPicPr>
            <p:cNvPr id="3" name="object 3"/>
            <p:cNvPicPr/>
            <p:nvPr/>
          </p:nvPicPr>
          <p:blipFill>
            <a:blip r:embed="rId3" cstate="print"/>
            <a:stretch>
              <a:fillRect/>
            </a:stretch>
          </p:blipFill>
          <p:spPr>
            <a:xfrm>
              <a:off x="0" y="0"/>
              <a:ext cx="7560005" cy="10692003"/>
            </a:xfrm>
            <a:prstGeom prst="rect">
              <a:avLst/>
            </a:prstGeom>
          </p:spPr>
        </p:pic>
        <p:sp>
          <p:nvSpPr>
            <p:cNvPr id="4" name="object 4"/>
            <p:cNvSpPr/>
            <p:nvPr/>
          </p:nvSpPr>
          <p:spPr>
            <a:xfrm>
              <a:off x="0" y="0"/>
              <a:ext cx="7560309" cy="1397635"/>
            </a:xfrm>
            <a:custGeom>
              <a:avLst/>
              <a:gdLst/>
              <a:ahLst/>
              <a:cxnLst/>
              <a:rect l="l" t="t" r="r" b="b"/>
              <a:pathLst>
                <a:path w="7560309" h="1397635">
                  <a:moveTo>
                    <a:pt x="7559992" y="0"/>
                  </a:moveTo>
                  <a:lnTo>
                    <a:pt x="0" y="0"/>
                  </a:lnTo>
                  <a:lnTo>
                    <a:pt x="0" y="1397304"/>
                  </a:lnTo>
                  <a:lnTo>
                    <a:pt x="7559992" y="1397304"/>
                  </a:lnTo>
                  <a:lnTo>
                    <a:pt x="7559992" y="0"/>
                  </a:lnTo>
                  <a:close/>
                </a:path>
              </a:pathLst>
            </a:custGeom>
            <a:solidFill>
              <a:srgbClr val="FFFFFF"/>
            </a:solidFill>
          </p:spPr>
          <p:txBody>
            <a:bodyPr wrap="square" lIns="0" tIns="0" rIns="0" bIns="0" rtlCol="0"/>
            <a:lstStyle/>
            <a:p>
              <a:endParaRPr/>
            </a:p>
          </p:txBody>
        </p:sp>
      </p:grpSp>
      <p:sp>
        <p:nvSpPr>
          <p:cNvPr id="7" name="object 7"/>
          <p:cNvSpPr txBox="1"/>
          <p:nvPr/>
        </p:nvSpPr>
        <p:spPr>
          <a:xfrm>
            <a:off x="370178" y="5601699"/>
            <a:ext cx="3979545" cy="1885314"/>
          </a:xfrm>
          <a:prstGeom prst="rect">
            <a:avLst/>
          </a:prstGeom>
        </p:spPr>
        <p:txBody>
          <a:bodyPr vert="horz" wrap="square" lIns="0" tIns="12700" rIns="0" bIns="0" rtlCol="0">
            <a:spAutoFit/>
          </a:bodyPr>
          <a:lstStyle/>
          <a:p>
            <a:pPr marL="12700" marR="5080">
              <a:lnSpc>
                <a:spcPct val="100000"/>
              </a:lnSpc>
              <a:spcBef>
                <a:spcPts val="100"/>
              </a:spcBef>
            </a:pPr>
            <a:r>
              <a:rPr sz="6100" b="1" spc="-495" dirty="0">
                <a:solidFill>
                  <a:srgbClr val="FFFFFF"/>
                </a:solidFill>
                <a:latin typeface="Bitter" pitchFamily="2" charset="0"/>
                <a:cs typeface="Book Antiqua"/>
              </a:rPr>
              <a:t>MY</a:t>
            </a:r>
            <a:r>
              <a:rPr sz="6100" b="1" spc="-430" dirty="0">
                <a:solidFill>
                  <a:srgbClr val="FFFFFF"/>
                </a:solidFill>
                <a:latin typeface="Bitter" pitchFamily="2" charset="0"/>
                <a:cs typeface="Book Antiqua"/>
              </a:rPr>
              <a:t> </a:t>
            </a:r>
            <a:r>
              <a:rPr sz="6100" b="1" spc="-415" dirty="0">
                <a:solidFill>
                  <a:srgbClr val="FFFFFF"/>
                </a:solidFill>
                <a:latin typeface="Bitter" pitchFamily="2" charset="0"/>
                <a:cs typeface="Book Antiqua"/>
              </a:rPr>
              <a:t>SUGAR </a:t>
            </a:r>
            <a:r>
              <a:rPr sz="6100" b="1" spc="-350" dirty="0">
                <a:solidFill>
                  <a:srgbClr val="FFFFFF"/>
                </a:solidFill>
                <a:latin typeface="Bitter" pitchFamily="2" charset="0"/>
                <a:cs typeface="Book Antiqua"/>
              </a:rPr>
              <a:t>GENETICS</a:t>
            </a:r>
            <a:endParaRPr sz="6100" dirty="0">
              <a:latin typeface="Bitter" pitchFamily="2" charset="0"/>
              <a:cs typeface="Book Antiqua"/>
            </a:endParaRPr>
          </a:p>
        </p:txBody>
      </p:sp>
      <p:sp>
        <p:nvSpPr>
          <p:cNvPr id="8" name="object 8"/>
          <p:cNvSpPr txBox="1"/>
          <p:nvPr/>
        </p:nvSpPr>
        <p:spPr>
          <a:xfrm>
            <a:off x="370178" y="7854829"/>
            <a:ext cx="4855872" cy="2024913"/>
          </a:xfrm>
          <a:prstGeom prst="rect">
            <a:avLst/>
          </a:prstGeom>
        </p:spPr>
        <p:txBody>
          <a:bodyPr vert="horz" wrap="square" lIns="0" tIns="11430" rIns="0" bIns="0" rtlCol="0">
            <a:spAutoFit/>
          </a:bodyPr>
          <a:lstStyle/>
          <a:p>
            <a:pPr marL="12700" marR="5080">
              <a:lnSpc>
                <a:spcPct val="100000"/>
              </a:lnSpc>
              <a:spcBef>
                <a:spcPts val="90"/>
              </a:spcBef>
            </a:pPr>
            <a:r>
              <a:rPr lang="en-US" sz="2600" b="1" spc="-20" dirty="0">
                <a:solidFill>
                  <a:srgbClr val="FFFFFF"/>
                </a:solidFill>
                <a:latin typeface="DM Sans 14pt" pitchFamily="2" charset="0"/>
                <a:cs typeface="DM Sans 14pt"/>
              </a:rPr>
              <a:t>Comprehensive</a:t>
            </a:r>
            <a:r>
              <a:rPr lang="en-US" sz="2600" b="1" spc="-55" dirty="0">
                <a:solidFill>
                  <a:srgbClr val="FFFFFF"/>
                </a:solidFill>
                <a:latin typeface="DM Sans 14pt" pitchFamily="2" charset="0"/>
                <a:cs typeface="DM Sans 14pt"/>
              </a:rPr>
              <a:t> </a:t>
            </a:r>
            <a:r>
              <a:rPr lang="en-US" sz="2600" b="1" spc="-10" dirty="0">
                <a:solidFill>
                  <a:srgbClr val="FFFFFF"/>
                </a:solidFill>
                <a:latin typeface="DM Sans 14pt" pitchFamily="2" charset="0"/>
                <a:cs typeface="DM Sans 14pt"/>
              </a:rPr>
              <a:t>Diabetes </a:t>
            </a:r>
            <a:r>
              <a:rPr lang="en-US" sz="2600" b="1" dirty="0">
                <a:solidFill>
                  <a:srgbClr val="FFFFFF"/>
                </a:solidFill>
                <a:latin typeface="DM Sans 14pt" pitchFamily="2" charset="0"/>
                <a:cs typeface="DM Sans 14pt"/>
              </a:rPr>
              <a:t>Genetic</a:t>
            </a:r>
            <a:r>
              <a:rPr lang="en-US" sz="2600" b="1" spc="-100" dirty="0">
                <a:solidFill>
                  <a:srgbClr val="FFFFFF"/>
                </a:solidFill>
                <a:latin typeface="DM Sans 14pt" pitchFamily="2" charset="0"/>
                <a:cs typeface="DM Sans 14pt"/>
              </a:rPr>
              <a:t> </a:t>
            </a:r>
            <a:r>
              <a:rPr lang="en-US" sz="2600" b="1" dirty="0">
                <a:solidFill>
                  <a:srgbClr val="FFFFFF"/>
                </a:solidFill>
                <a:latin typeface="DM Sans 14pt" pitchFamily="2" charset="0"/>
                <a:cs typeface="DM Sans 14pt"/>
              </a:rPr>
              <a:t>Risk</a:t>
            </a:r>
            <a:r>
              <a:rPr lang="en-US" sz="2600" b="1" spc="-100" dirty="0">
                <a:solidFill>
                  <a:srgbClr val="FFFFFF"/>
                </a:solidFill>
                <a:latin typeface="DM Sans 14pt" pitchFamily="2" charset="0"/>
                <a:cs typeface="DM Sans 14pt"/>
              </a:rPr>
              <a:t> </a:t>
            </a:r>
            <a:r>
              <a:rPr lang="en-US" sz="2600" b="1" spc="-10" dirty="0">
                <a:solidFill>
                  <a:srgbClr val="FFFFFF"/>
                </a:solidFill>
                <a:latin typeface="DM Sans 14pt" pitchFamily="2" charset="0"/>
                <a:cs typeface="DM Sans 14pt"/>
              </a:rPr>
              <a:t>Screening with Pharmacogenomics</a:t>
            </a:r>
          </a:p>
          <a:p>
            <a:pPr marL="12700" marR="5080">
              <a:lnSpc>
                <a:spcPct val="100000"/>
              </a:lnSpc>
              <a:spcBef>
                <a:spcPts val="90"/>
              </a:spcBef>
            </a:pPr>
            <a:endParaRPr sz="2600" dirty="0">
              <a:latin typeface="DM Sans" pitchFamily="2" charset="0"/>
              <a:cs typeface="DM Sans"/>
            </a:endParaRPr>
          </a:p>
          <a:p>
            <a:pPr marL="12700">
              <a:lnSpc>
                <a:spcPct val="100000"/>
              </a:lnSpc>
            </a:pPr>
            <a:r>
              <a:rPr lang="en-IN" sz="2600" spc="-10" dirty="0" err="1">
                <a:solidFill>
                  <a:srgbClr val="FFFFFF"/>
                </a:solidFill>
                <a:latin typeface="DM Sans" pitchFamily="2" charset="0"/>
                <a:cs typeface="DM Sans"/>
              </a:rPr>
              <a:t>Chandra Meruva</a:t>
            </a:r>
            <a:endParaRPr sz="2600" dirty="0">
              <a:latin typeface="DM Sans" pitchFamily="2" charset="0"/>
              <a:cs typeface="DM Sans"/>
            </a:endParaRPr>
          </a:p>
        </p:txBody>
      </p:sp>
      <p:grpSp>
        <p:nvGrpSpPr>
          <p:cNvPr id="9" name="object 9"/>
          <p:cNvGrpSpPr/>
          <p:nvPr/>
        </p:nvGrpSpPr>
        <p:grpSpPr>
          <a:xfrm>
            <a:off x="382879" y="3"/>
            <a:ext cx="7177405" cy="9874885"/>
            <a:chOff x="382879" y="3"/>
            <a:chExt cx="7177405" cy="9874885"/>
          </a:xfrm>
        </p:grpSpPr>
        <p:sp>
          <p:nvSpPr>
            <p:cNvPr id="10" name="object 10"/>
            <p:cNvSpPr/>
            <p:nvPr/>
          </p:nvSpPr>
          <p:spPr>
            <a:xfrm>
              <a:off x="408230" y="9855798"/>
              <a:ext cx="2976880" cy="0"/>
            </a:xfrm>
            <a:custGeom>
              <a:avLst/>
              <a:gdLst/>
              <a:ahLst/>
              <a:cxnLst/>
              <a:rect l="l" t="t" r="r" b="b"/>
              <a:pathLst>
                <a:path w="2976879">
                  <a:moveTo>
                    <a:pt x="0" y="0"/>
                  </a:moveTo>
                  <a:lnTo>
                    <a:pt x="2976511" y="0"/>
                  </a:lnTo>
                </a:path>
              </a:pathLst>
            </a:custGeom>
            <a:ln w="38100">
              <a:solidFill>
                <a:srgbClr val="FFFFFF"/>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382879" y="329234"/>
              <a:ext cx="2736443" cy="738841"/>
            </a:xfrm>
            <a:prstGeom prst="rect">
              <a:avLst/>
            </a:prstGeom>
          </p:spPr>
        </p:pic>
        <p:sp>
          <p:nvSpPr>
            <p:cNvPr id="12" name="object 12"/>
            <p:cNvSpPr/>
            <p:nvPr/>
          </p:nvSpPr>
          <p:spPr>
            <a:xfrm>
              <a:off x="6817977" y="3"/>
              <a:ext cx="742315" cy="2103120"/>
            </a:xfrm>
            <a:custGeom>
              <a:avLst/>
              <a:gdLst/>
              <a:ahLst/>
              <a:cxnLst/>
              <a:rect l="l" t="t" r="r" b="b"/>
              <a:pathLst>
                <a:path w="742315" h="2103120">
                  <a:moveTo>
                    <a:pt x="301726" y="0"/>
                  </a:moveTo>
                  <a:lnTo>
                    <a:pt x="0" y="0"/>
                  </a:lnTo>
                  <a:lnTo>
                    <a:pt x="738149" y="2102878"/>
                  </a:lnTo>
                  <a:lnTo>
                    <a:pt x="742022" y="2102878"/>
                  </a:lnTo>
                  <a:lnTo>
                    <a:pt x="742022" y="1259928"/>
                  </a:lnTo>
                  <a:lnTo>
                    <a:pt x="301726" y="0"/>
                  </a:lnTo>
                  <a:close/>
                </a:path>
              </a:pathLst>
            </a:custGeom>
            <a:solidFill>
              <a:srgbClr val="E32476"/>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oogle Shape;72;p99">
            <a:extLst>
              <a:ext uri="{FF2B5EF4-FFF2-40B4-BE49-F238E27FC236}">
                <a16:creationId xmlns:a16="http://schemas.microsoft.com/office/drawing/2014/main" id="{ABF61F2A-0F1F-1760-52F1-754CD4A28B3D}"/>
              </a:ext>
            </a:extLst>
          </p:cNvPr>
          <p:cNvGraphicFramePr/>
          <p:nvPr>
            <p:extLst>
              <p:ext uri="{D42A27DB-BD31-4B8C-83A1-F6EECF244321}">
                <p14:modId xmlns:p14="http://schemas.microsoft.com/office/powerpoint/2010/main" val="3482554308"/>
              </p:ext>
            </p:extLst>
          </p:nvPr>
        </p:nvGraphicFramePr>
        <p:xfrm>
          <a:off x="466724" y="2602950"/>
          <a:ext cx="6626225" cy="5105950"/>
        </p:xfrm>
        <a:graphic>
          <a:graphicData uri="http://schemas.openxmlformats.org/drawingml/2006/table">
            <a:tbl>
              <a:tblPr firstRow="1" bandRow="1">
                <a:tableStyleId>{F5AB1C69-6EDB-4FF4-983F-18BD219EF322}</a:tableStyleId>
              </a:tblPr>
              <a:tblGrid>
                <a:gridCol w="2333625">
                  <a:extLst>
                    <a:ext uri="{9D8B030D-6E8A-4147-A177-3AD203B41FA5}">
                      <a16:colId xmlns:a16="http://schemas.microsoft.com/office/drawing/2014/main" val="20000"/>
                    </a:ext>
                  </a:extLst>
                </a:gridCol>
                <a:gridCol w="4292600">
                  <a:extLst>
                    <a:ext uri="{9D8B030D-6E8A-4147-A177-3AD203B41FA5}">
                      <a16:colId xmlns:a16="http://schemas.microsoft.com/office/drawing/2014/main" val="20001"/>
                    </a:ext>
                  </a:extLst>
                </a:gridCol>
              </a:tblGrid>
              <a:tr h="333650">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dirty="0">
                          <a:latin typeface="DM Sans" pitchFamily="2" charset="0"/>
                        </a:rPr>
                        <a:t>MUTATIONS SEEN  IN GENES</a:t>
                      </a:r>
                      <a:endParaRPr sz="1200" b="1" u="none" strike="noStrike" cap="none" dirty="0">
                        <a:latin typeface="DM Sans" pitchFamily="2" charset="0"/>
                        <a:ea typeface="Calibri"/>
                        <a:cs typeface="Calibri"/>
                        <a:sym typeface="Calibri"/>
                      </a:endParaRPr>
                    </a:p>
                  </a:txBody>
                  <a:tcPr marL="26750" marR="26750" marT="6700" marB="0" anchor="ctr"/>
                </a:tc>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a:latin typeface="DM Sans" pitchFamily="2" charset="0"/>
                        </a:rPr>
                        <a:t>RECOMMENDATIONS</a:t>
                      </a:r>
                      <a:endParaRPr sz="1200" b="1" u="none" strike="noStrike" cap="none">
                        <a:latin typeface="DM Sans" pitchFamily="2" charset="0"/>
                        <a:ea typeface="Calibri"/>
                        <a:cs typeface="Calibri"/>
                        <a:sym typeface="Calibri"/>
                      </a:endParaRPr>
                    </a:p>
                  </a:txBody>
                  <a:tcPr marL="26750" marR="26750" marT="6700" marB="0" anchor="ctr"/>
                </a:tc>
                <a:extLst>
                  <a:ext uri="{0D108BD9-81ED-4DB2-BD59-A6C34878D82A}">
                    <a16:rowId xmlns:a16="http://schemas.microsoft.com/office/drawing/2014/main" val="10000"/>
                  </a:ext>
                </a:extLst>
              </a:tr>
              <a:tr h="439400">
                <a:tc>
                  <a:txBody>
                    <a:bodyPr/>
                    <a:lstStyle/>
                    <a:p>
                      <a:r>
                        <a:rPr sz="1100" i="1" dirty="0">
                          <a:latin typeface="DM Sans" pitchFamily="2" charset="0"/>
                        </a:rPr>
                        <a:t>ACSF3, CUBN, MCEE, MTHFR, ZNF143</a:t>
                      </a:r>
                    </a:p>
                  </a:txBody>
                  <a:tcPr marL="48150" marR="48150" marT="6700" marB="0" anchor="ctr"/>
                </a:tc>
                <a:tc>
                  <a:txBody>
                    <a:bodyPr/>
                    <a:lstStyle/>
                    <a:p>
                      <a:r>
                        <a:rPr sz="1100" dirty="0">
                          <a:latin typeface="DM Sans" pitchFamily="2" charset="0"/>
                        </a:rPr>
                        <a:t>• Include dark green leafy vegetables, Vitamin B12 rich foods (Eggs, Fish, seafood). </a:t>
                      </a:r>
                    </a:p>
                  </a:txBody>
                  <a:tcPr marL="48150" marR="48150" marT="6700" marB="0" anchor="ctr"/>
                </a:tc>
                <a:extLst>
                  <a:ext uri="{0D108BD9-81ED-4DB2-BD59-A6C34878D82A}">
                    <a16:rowId xmlns:a16="http://schemas.microsoft.com/office/drawing/2014/main" val="10001"/>
                  </a:ext>
                </a:extLst>
              </a:tr>
              <a:tr h="439400">
                <a:tc>
                  <a:txBody>
                    <a:bodyPr/>
                    <a:lstStyle/>
                    <a:p>
                      <a:r>
                        <a:rPr sz="1100" i="1" dirty="0">
                          <a:latin typeface="DM Sans" pitchFamily="2" charset="0"/>
                        </a:rPr>
                        <a:t>AGA</a:t>
                      </a:r>
                    </a:p>
                  </a:txBody>
                  <a:tcPr marL="48150" marR="48150" marT="6700" marB="0" anchor="ctr"/>
                </a:tc>
                <a:tc>
                  <a:txBody>
                    <a:bodyPr/>
                    <a:lstStyle/>
                    <a:p>
                      <a:r>
                        <a:rPr sz="1100" dirty="0">
                          <a:latin typeface="DM Sans" pitchFamily="2" charset="0"/>
                        </a:rPr>
                        <a:t>• Include Calcium rich foods.</a:t>
                      </a:r>
                    </a:p>
                  </a:txBody>
                  <a:tcPr marL="48150" marR="48150" marT="6700" marB="0" anchor="ctr"/>
                </a:tc>
                <a:extLst>
                  <a:ext uri="{0D108BD9-81ED-4DB2-BD59-A6C34878D82A}">
                    <a16:rowId xmlns:a16="http://schemas.microsoft.com/office/drawing/2014/main" val="10002"/>
                  </a:ext>
                </a:extLst>
              </a:tr>
              <a:tr h="439400">
                <a:tc>
                  <a:txBody>
                    <a:bodyPr/>
                    <a:lstStyle/>
                    <a:p>
                      <a:r>
                        <a:rPr sz="1100" i="1" dirty="0">
                          <a:latin typeface="DM Sans" pitchFamily="2" charset="0"/>
                        </a:rPr>
                        <a:t>COQ4, COQ6, COQ7</a:t>
                      </a:r>
                    </a:p>
                  </a:txBody>
                  <a:tcPr marL="48150" marR="48150" marT="6700" marB="0" anchor="ctr"/>
                </a:tc>
                <a:tc>
                  <a:txBody>
                    <a:bodyPr/>
                    <a:lstStyle/>
                    <a:p>
                      <a:r>
                        <a:rPr sz="1100" dirty="0">
                          <a:latin typeface="DM Sans" pitchFamily="2" charset="0"/>
                        </a:rPr>
                        <a:t>• Include foods like oranges, strawberries, soybeans, lentils, peanuts.</a:t>
                      </a:r>
                    </a:p>
                  </a:txBody>
                  <a:tcPr marL="48150" marR="48150" marT="6700" marB="0" anchor="ctr"/>
                </a:tc>
                <a:extLst>
                  <a:ext uri="{0D108BD9-81ED-4DB2-BD59-A6C34878D82A}">
                    <a16:rowId xmlns:a16="http://schemas.microsoft.com/office/drawing/2014/main" val="10003"/>
                  </a:ext>
                </a:extLst>
              </a:tr>
              <a:tr h="439400">
                <a:tc>
                  <a:txBody>
                    <a:bodyPr/>
                    <a:lstStyle/>
                    <a:p>
                      <a:r>
                        <a:rPr sz="1100" i="1">
                          <a:latin typeface="DM Sans" pitchFamily="2" charset="0"/>
                        </a:rPr>
                        <a:t>NLRP12</a:t>
                      </a:r>
                    </a:p>
                  </a:txBody>
                  <a:tcPr marL="48150" marR="48150" marT="6700" marB="0" anchor="ctr"/>
                </a:tc>
                <a:tc>
                  <a:txBody>
                    <a:bodyPr/>
                    <a:lstStyle/>
                    <a:p>
                      <a:r>
                        <a:rPr sz="1100" dirty="0">
                          <a:latin typeface="DM Sans" pitchFamily="2" charset="0"/>
                        </a:rPr>
                        <a:t>• Avoid excessive cold exposure, ingestion of cold foods. Avoid excessive stress.</a:t>
                      </a:r>
                    </a:p>
                  </a:txBody>
                  <a:tcPr marL="48150" marR="48150" marT="6700" marB="0" anchor="ctr"/>
                </a:tc>
                <a:extLst>
                  <a:ext uri="{0D108BD9-81ED-4DB2-BD59-A6C34878D82A}">
                    <a16:rowId xmlns:a16="http://schemas.microsoft.com/office/drawing/2014/main" val="10004"/>
                  </a:ext>
                </a:extLst>
              </a:tr>
              <a:tr h="439400">
                <a:tc>
                  <a:txBody>
                    <a:bodyPr/>
                    <a:lstStyle/>
                    <a:p>
                      <a:r>
                        <a:rPr sz="1100" i="1" dirty="0">
                          <a:latin typeface="DM Sans" pitchFamily="2" charset="0"/>
                        </a:rPr>
                        <a:t>ACADSB, GATM</a:t>
                      </a:r>
                    </a:p>
                  </a:txBody>
                  <a:tcPr marL="48150" marR="48150" marT="6700" marB="0" anchor="ctr"/>
                </a:tc>
                <a:tc>
                  <a:txBody>
                    <a:bodyPr/>
                    <a:lstStyle/>
                    <a:p>
                      <a:r>
                        <a:rPr sz="1100" dirty="0">
                          <a:latin typeface="DM Sans" pitchFamily="2" charset="0"/>
                        </a:rPr>
                        <a:t>• Avoid excessive workout. Include a diet rich in complex carbohydrate. </a:t>
                      </a:r>
                    </a:p>
                    <a:p>
                      <a:r>
                        <a:rPr sz="1100" dirty="0">
                          <a:latin typeface="DM Sans" pitchFamily="2" charset="0"/>
                        </a:rPr>
                        <a:t>• Avoid heavy workouts. Please ensure to include foods like Pumpkin seeds, Walnuts, Peanuts, Almonds, Eggs, Buttermilk.</a:t>
                      </a:r>
                    </a:p>
                  </a:txBody>
                  <a:tcPr marL="48150" marR="48150" marT="6700" marB="0" anchor="ctr"/>
                </a:tc>
                <a:extLst>
                  <a:ext uri="{0D108BD9-81ED-4DB2-BD59-A6C34878D82A}">
                    <a16:rowId xmlns:a16="http://schemas.microsoft.com/office/drawing/2014/main" val="10005"/>
                  </a:ext>
                </a:extLst>
              </a:tr>
              <a:tr h="439400">
                <a:tc>
                  <a:txBody>
                    <a:bodyPr/>
                    <a:lstStyle/>
                    <a:p>
                      <a:r>
                        <a:rPr sz="1100" i="1">
                          <a:latin typeface="DM Sans" pitchFamily="2" charset="0"/>
                        </a:rPr>
                        <a:t>CDH23</a:t>
                      </a:r>
                    </a:p>
                  </a:txBody>
                  <a:tcPr marL="48150" marR="48150" marT="6700" marB="0" anchor="ctr"/>
                </a:tc>
                <a:tc>
                  <a:txBody>
                    <a:bodyPr/>
                    <a:lstStyle/>
                    <a:p>
                      <a:r>
                        <a:rPr sz="1100" dirty="0">
                          <a:latin typeface="DM Sans" pitchFamily="2" charset="0"/>
                        </a:rPr>
                        <a:t>• Recommend yearly eye exam and hearing tests after age 50</a:t>
                      </a:r>
                    </a:p>
                  </a:txBody>
                  <a:tcPr marL="48150" marR="48150" marT="6700" marB="0" anchor="ctr"/>
                </a:tc>
                <a:extLst>
                  <a:ext uri="{0D108BD9-81ED-4DB2-BD59-A6C34878D82A}">
                    <a16:rowId xmlns:a16="http://schemas.microsoft.com/office/drawing/2014/main" val="10006"/>
                  </a:ext>
                </a:extLst>
              </a:tr>
              <a:tr h="439400">
                <a:tc>
                  <a:txBody>
                    <a:bodyPr/>
                    <a:lstStyle/>
                    <a:p>
                      <a:r>
                        <a:rPr sz="1100" i="1">
                          <a:latin typeface="DM Sans" pitchFamily="2" charset="0"/>
                        </a:rPr>
                        <a:t>ARSA</a:t>
                      </a:r>
                    </a:p>
                  </a:txBody>
                  <a:tcPr marL="48150" marR="48150" marT="6700" marB="0" anchor="ctr"/>
                </a:tc>
                <a:tc>
                  <a:txBody>
                    <a:bodyPr/>
                    <a:lstStyle/>
                    <a:p>
                      <a:r>
                        <a:rPr sz="1100" dirty="0">
                          <a:latin typeface="DM Sans" pitchFamily="2" charset="0"/>
                        </a:rPr>
                        <a:t>• Include foods with complex carbohydrates. Fats to constitute only 20% of the total meal.</a:t>
                      </a:r>
                    </a:p>
                  </a:txBody>
                  <a:tcPr marL="48150" marR="48150" marT="6700" marB="0" anchor="ctr"/>
                </a:tc>
                <a:extLst>
                  <a:ext uri="{0D108BD9-81ED-4DB2-BD59-A6C34878D82A}">
                    <a16:rowId xmlns:a16="http://schemas.microsoft.com/office/drawing/2014/main" val="10007"/>
                  </a:ext>
                </a:extLst>
              </a:tr>
              <a:tr h="439400">
                <a:tc>
                  <a:txBody>
                    <a:bodyPr/>
                    <a:lstStyle/>
                    <a:p>
                      <a:r>
                        <a:rPr sz="1100" i="1">
                          <a:latin typeface="DM Sans" pitchFamily="2" charset="0"/>
                        </a:rPr>
                        <a:t>CRACR2B</a:t>
                      </a:r>
                    </a:p>
                  </a:txBody>
                  <a:tcPr marL="48150" marR="48150" marT="6700" marB="0" anchor="ctr"/>
                </a:tc>
                <a:tc>
                  <a:txBody>
                    <a:bodyPr/>
                    <a:lstStyle/>
                    <a:p>
                      <a:r>
                        <a:rPr sz="1100" dirty="0">
                          <a:latin typeface="DM Sans" pitchFamily="2" charset="0"/>
                        </a:rPr>
                        <a:t>• Avoid high fat diets and prolonged periods of fasting. Include riboflavin supplementation or riboflavin rich foods like eggs, dairy, green vegetables, fish.</a:t>
                      </a:r>
                    </a:p>
                  </a:txBody>
                  <a:tcPr marL="48150" marR="48150" marT="6700" marB="0" anchor="ctr"/>
                </a:tc>
                <a:extLst>
                  <a:ext uri="{0D108BD9-81ED-4DB2-BD59-A6C34878D82A}">
                    <a16:rowId xmlns:a16="http://schemas.microsoft.com/office/drawing/2014/main" val="10008"/>
                  </a:ext>
                </a:extLst>
              </a:tr>
              <a:tr h="439400">
                <a:tc>
                  <a:txBody>
                    <a:bodyPr/>
                    <a:lstStyle/>
                    <a:p>
                      <a:r>
                        <a:rPr sz="1100" i="1">
                          <a:latin typeface="DM Sans" pitchFamily="2" charset="0"/>
                        </a:rPr>
                        <a:t>ACOX1, PEX16, PEX2, PEX6, PHYH</a:t>
                      </a:r>
                    </a:p>
                  </a:txBody>
                  <a:tcPr marL="48150" marR="48150" marT="6700" marB="0" anchor="ctr"/>
                </a:tc>
                <a:tc>
                  <a:txBody>
                    <a:bodyPr/>
                    <a:lstStyle/>
                    <a:p>
                      <a:r>
                        <a:rPr sz="1100" dirty="0">
                          <a:latin typeface="DM Sans" pitchFamily="2" charset="0"/>
                        </a:rPr>
                        <a:t>• Include Fish Oil supplements.</a:t>
                      </a:r>
                    </a:p>
                  </a:txBody>
                  <a:tcPr marL="48150" marR="48150" marT="6700" marB="0" anchor="ctr"/>
                </a:tc>
                <a:extLst>
                  <a:ext uri="{0D108BD9-81ED-4DB2-BD59-A6C34878D82A}">
                    <a16:rowId xmlns:a16="http://schemas.microsoft.com/office/drawing/2014/main" val="10009"/>
                  </a:ext>
                </a:extLst>
              </a:tr>
              <a:tr h="439400">
                <a:tc>
                  <a:txBody>
                    <a:bodyPr/>
                    <a:lstStyle/>
                    <a:p>
                      <a:r>
                        <a:rPr sz="1100" i="1" dirty="0">
                          <a:latin typeface="DM Sans" pitchFamily="2" charset="0"/>
                        </a:rPr>
                        <a:t>FLVCR1</a:t>
                      </a:r>
                    </a:p>
                  </a:txBody>
                  <a:tcPr marL="48150" marR="48150" marT="6700" marB="0" anchor="ctr"/>
                </a:tc>
                <a:tc>
                  <a:txBody>
                    <a:bodyPr/>
                    <a:lstStyle/>
                    <a:p>
                      <a:r>
                        <a:rPr sz="1100" dirty="0">
                          <a:latin typeface="DM Sans" pitchFamily="2" charset="0"/>
                        </a:rPr>
                        <a:t>• Include foods which improve iron stores like dates, legumes, dark green vegetables. Poor oral absorption of iron seen with this mutation. Recommend monitoring CBC and Iron profile yearly.</a:t>
                      </a:r>
                    </a:p>
                  </a:txBody>
                  <a:tcPr marL="48150" marR="48150" marT="6700" marB="0" anchor="ctr"/>
                </a:tc>
                <a:extLst>
                  <a:ext uri="{0D108BD9-81ED-4DB2-BD59-A6C34878D82A}">
                    <a16:rowId xmlns:a16="http://schemas.microsoft.com/office/drawing/2014/main" val="10010"/>
                  </a:ext>
                </a:extLst>
              </a:tr>
            </a:tbl>
          </a:graphicData>
        </a:graphic>
      </p:graphicFrame>
      <p:sp>
        <p:nvSpPr>
          <p:cNvPr id="10" name="Google Shape;70;p99">
            <a:extLst>
              <a:ext uri="{FF2B5EF4-FFF2-40B4-BE49-F238E27FC236}">
                <a16:creationId xmlns:a16="http://schemas.microsoft.com/office/drawing/2014/main" id="{8D92E4CD-4BF1-615C-859B-015E354826CB}"/>
              </a:ext>
            </a:extLst>
          </p:cNvPr>
          <p:cNvSpPr txBox="1"/>
          <p:nvPr/>
        </p:nvSpPr>
        <p:spPr>
          <a:xfrm>
            <a:off x="349250" y="1536700"/>
            <a:ext cx="5978526" cy="536004"/>
          </a:xfrm>
          <a:prstGeom prst="rect">
            <a:avLst/>
          </a:prstGeom>
          <a:noFill/>
          <a:ln>
            <a:noFill/>
          </a:ln>
        </p:spPr>
        <p:txBody>
          <a:bodyPr spcFirstLastPara="1" wrap="square" lIns="91425" tIns="45700" rIns="91425" bIns="45700" anchor="t" anchorCtr="0">
            <a:spAutoFit/>
          </a:bodyPr>
          <a:lstStyle/>
          <a:p>
            <a:pPr marL="12700">
              <a:lnSpc>
                <a:spcPct val="100000"/>
              </a:lnSpc>
              <a:spcBef>
                <a:spcPts val="114"/>
              </a:spcBef>
            </a:pPr>
            <a:r>
              <a:rPr lang="en-IN" sz="2800" b="1" dirty="0">
                <a:solidFill>
                  <a:srgbClr val="262261"/>
                </a:solidFill>
                <a:latin typeface="Bitter" pitchFamily="2" charset="0"/>
                <a:cs typeface="Book Antiqua"/>
              </a:rPr>
              <a:t>Your</a:t>
            </a:r>
            <a:r>
              <a:rPr lang="en-IN" sz="2800" b="1" spc="40" dirty="0">
                <a:solidFill>
                  <a:srgbClr val="262261"/>
                </a:solidFill>
                <a:latin typeface="Bitter" pitchFamily="2" charset="0"/>
                <a:cs typeface="Book Antiqua"/>
              </a:rPr>
              <a:t> </a:t>
            </a:r>
            <a:r>
              <a:rPr lang="en-IN" sz="2800" b="1" dirty="0">
                <a:solidFill>
                  <a:srgbClr val="262261"/>
                </a:solidFill>
                <a:latin typeface="Bitter" pitchFamily="2" charset="0"/>
                <a:cs typeface="Book Antiqua"/>
              </a:rPr>
              <a:t>Fitness and Nutrition Genes</a:t>
            </a:r>
            <a:endParaRPr lang="en-IN" sz="2800" dirty="0">
              <a:latin typeface="Bitter" pitchFamily="2" charset="0"/>
              <a:cs typeface="Book Antiqua"/>
            </a:endParaRPr>
          </a:p>
        </p:txBody>
      </p:sp>
      <p:sp>
        <p:nvSpPr>
          <p:cNvPr id="11" name="Google Shape;71;p99">
            <a:extLst>
              <a:ext uri="{FF2B5EF4-FFF2-40B4-BE49-F238E27FC236}">
                <a16:creationId xmlns:a16="http://schemas.microsoft.com/office/drawing/2014/main" id="{CFDCB712-E4CF-D5EE-9A05-2E43F2ABE711}"/>
              </a:ext>
            </a:extLst>
          </p:cNvPr>
          <p:cNvSpPr txBox="1"/>
          <p:nvPr/>
        </p:nvSpPr>
        <p:spPr>
          <a:xfrm>
            <a:off x="-306388" y="2210825"/>
            <a:ext cx="7510463" cy="530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1500"/>
              </a:spcAft>
              <a:buClr>
                <a:srgbClr val="000000"/>
              </a:buClr>
              <a:buSzPts val="1800"/>
              <a:buFont typeface="Arial"/>
              <a:buNone/>
            </a:pPr>
            <a:r>
              <a:rPr lang="en-US" sz="1600" b="1" i="0" u="none" strike="noStrike" cap="none" dirty="0">
                <a:solidFill>
                  <a:srgbClr val="17365D"/>
                </a:solidFill>
                <a:latin typeface="DM Sans" pitchFamily="2" charset="0"/>
                <a:ea typeface="Calibri"/>
                <a:cs typeface="Calibri"/>
                <a:sym typeface="Calibri"/>
              </a:rPr>
              <a:t>Carbohydrate , Lipid , Protein, Musculoskeletal Metabolism</a:t>
            </a:r>
            <a:endParaRPr sz="1600" b="1" i="0" u="none" strike="noStrike" cap="none" dirty="0">
              <a:solidFill>
                <a:srgbClr val="17365D"/>
              </a:solidFill>
              <a:latin typeface="DM Sans" pitchFamily="2" charset="0"/>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11ED6-7FAD-15AB-E25C-A87F70226249}"/>
            </a:ext>
          </a:extLst>
        </p:cNvPr>
        <p:cNvGrpSpPr/>
        <p:nvPr/>
      </p:nvGrpSpPr>
      <p:grpSpPr>
        <a:xfrm>
          <a:off x="0" y="0"/>
          <a:ext cx="0" cy="0"/>
          <a:chOff x="0" y="0"/>
          <a:chExt cx="0" cy="0"/>
        </a:xfrm>
      </p:grpSpPr>
      <p:sp>
        <p:nvSpPr>
          <p:cNvPr id="10" name="Google Shape;70;p99">
            <a:extLst>
              <a:ext uri="{FF2B5EF4-FFF2-40B4-BE49-F238E27FC236}">
                <a16:creationId xmlns:a16="http://schemas.microsoft.com/office/drawing/2014/main" id="{6CA34775-18F7-599B-32C6-95825716C71B}"/>
              </a:ext>
            </a:extLst>
          </p:cNvPr>
          <p:cNvSpPr txBox="1"/>
          <p:nvPr/>
        </p:nvSpPr>
        <p:spPr>
          <a:xfrm>
            <a:off x="349250" y="1536700"/>
            <a:ext cx="5978526" cy="536004"/>
          </a:xfrm>
          <a:prstGeom prst="rect">
            <a:avLst/>
          </a:prstGeom>
          <a:noFill/>
          <a:ln>
            <a:noFill/>
          </a:ln>
        </p:spPr>
        <p:txBody>
          <a:bodyPr spcFirstLastPara="1" wrap="square" lIns="91425" tIns="45700" rIns="91425" bIns="45700" anchor="t" anchorCtr="0">
            <a:spAutoFit/>
          </a:bodyPr>
          <a:lstStyle/>
          <a:p>
            <a:pPr marL="12700">
              <a:lnSpc>
                <a:spcPct val="100000"/>
              </a:lnSpc>
              <a:spcBef>
                <a:spcPts val="114"/>
              </a:spcBef>
            </a:pPr>
            <a:r>
              <a:rPr lang="en-IN" sz="2800" b="1" dirty="0">
                <a:solidFill>
                  <a:srgbClr val="262261"/>
                </a:solidFill>
                <a:latin typeface="Bitter" pitchFamily="2" charset="0"/>
                <a:cs typeface="Book Antiqua"/>
              </a:rPr>
              <a:t>Your</a:t>
            </a:r>
            <a:r>
              <a:rPr lang="en-IN" sz="2800" b="1" spc="40" dirty="0">
                <a:solidFill>
                  <a:srgbClr val="262261"/>
                </a:solidFill>
                <a:latin typeface="Bitter" pitchFamily="2" charset="0"/>
                <a:cs typeface="Book Antiqua"/>
              </a:rPr>
              <a:t> </a:t>
            </a:r>
            <a:r>
              <a:rPr lang="en-IN" sz="2800" b="1" dirty="0">
                <a:solidFill>
                  <a:srgbClr val="262261"/>
                </a:solidFill>
                <a:latin typeface="Bitter" pitchFamily="2" charset="0"/>
                <a:cs typeface="Book Antiqua"/>
              </a:rPr>
              <a:t>Fitness and Nutrition Genes</a:t>
            </a:r>
            <a:endParaRPr lang="en-IN" sz="2800" dirty="0">
              <a:latin typeface="Bitter" pitchFamily="2" charset="0"/>
              <a:cs typeface="Book Antiqua"/>
            </a:endParaRPr>
          </a:p>
        </p:txBody>
      </p:sp>
      <p:sp>
        <p:nvSpPr>
          <p:cNvPr id="11" name="Google Shape;71;p99">
            <a:extLst>
              <a:ext uri="{FF2B5EF4-FFF2-40B4-BE49-F238E27FC236}">
                <a16:creationId xmlns:a16="http://schemas.microsoft.com/office/drawing/2014/main" id="{C14B3914-AAEF-283E-059F-9234D5139280}"/>
              </a:ext>
            </a:extLst>
          </p:cNvPr>
          <p:cNvSpPr txBox="1"/>
          <p:nvPr/>
        </p:nvSpPr>
        <p:spPr>
          <a:xfrm>
            <a:off x="-306388" y="2210825"/>
            <a:ext cx="7510463" cy="530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1500"/>
              </a:spcAft>
              <a:buClr>
                <a:srgbClr val="000000"/>
              </a:buClr>
              <a:buSzPts val="1800"/>
              <a:buFont typeface="Arial"/>
              <a:buNone/>
            </a:pPr>
            <a:r>
              <a:rPr lang="en-US" sz="1600" b="1" i="0" u="none" strike="noStrike" cap="none" dirty="0">
                <a:solidFill>
                  <a:srgbClr val="17365D"/>
                </a:solidFill>
                <a:latin typeface="DM Sans" pitchFamily="2" charset="0"/>
                <a:ea typeface="Calibri"/>
                <a:cs typeface="Calibri"/>
                <a:sym typeface="Calibri"/>
              </a:rPr>
              <a:t>Carbohydrate , Lipid , Protein, Musculoskeletal Metabolism</a:t>
            </a:r>
            <a:endParaRPr sz="1600" b="1" i="0" u="none" strike="noStrike" cap="none" dirty="0">
              <a:solidFill>
                <a:srgbClr val="17365D"/>
              </a:solidFill>
              <a:latin typeface="DM Sans" pitchFamily="2" charset="0"/>
              <a:ea typeface="Calibri"/>
              <a:cs typeface="Calibri"/>
              <a:sym typeface="Calibri"/>
            </a:endParaRPr>
          </a:p>
        </p:txBody>
      </p:sp>
      <p:graphicFrame>
        <p:nvGraphicFramePr>
          <p:cNvPr id="2" name="Google Shape;72;p99">
            <a:extLst>
              <a:ext uri="{FF2B5EF4-FFF2-40B4-BE49-F238E27FC236}">
                <a16:creationId xmlns:a16="http://schemas.microsoft.com/office/drawing/2014/main" id="{D3787EF5-550C-781F-5D46-9E4CC1EAE6D1}"/>
              </a:ext>
            </a:extLst>
          </p:cNvPr>
          <p:cNvGraphicFramePr/>
          <p:nvPr>
            <p:extLst>
              <p:ext uri="{D42A27DB-BD31-4B8C-83A1-F6EECF244321}">
                <p14:modId xmlns:p14="http://schemas.microsoft.com/office/powerpoint/2010/main" val="3557182914"/>
              </p:ext>
            </p:extLst>
          </p:nvPr>
        </p:nvGraphicFramePr>
        <p:xfrm>
          <a:off x="466724" y="2645850"/>
          <a:ext cx="6626225" cy="4986850"/>
        </p:xfrm>
        <a:graphic>
          <a:graphicData uri="http://schemas.openxmlformats.org/drawingml/2006/table">
            <a:tbl>
              <a:tblPr firstRow="1" bandRow="1">
                <a:tableStyleId>{F5AB1C69-6EDB-4FF4-983F-18BD219EF322}</a:tableStyleId>
              </a:tblPr>
              <a:tblGrid>
                <a:gridCol w="2333625">
                  <a:extLst>
                    <a:ext uri="{9D8B030D-6E8A-4147-A177-3AD203B41FA5}">
                      <a16:colId xmlns:a16="http://schemas.microsoft.com/office/drawing/2014/main" val="20000"/>
                    </a:ext>
                  </a:extLst>
                </a:gridCol>
                <a:gridCol w="4292600">
                  <a:extLst>
                    <a:ext uri="{9D8B030D-6E8A-4147-A177-3AD203B41FA5}">
                      <a16:colId xmlns:a16="http://schemas.microsoft.com/office/drawing/2014/main" val="20001"/>
                    </a:ext>
                  </a:extLst>
                </a:gridCol>
              </a:tblGrid>
              <a:tr h="333650">
                <a:tc>
                  <a:txBody>
                    <a:bodyPr/>
                    <a:lstStyle/>
                    <a:p>
                      <a:pPr algn="ctr" rtl="0" fontAlgn="ctr"/>
                      <a:r>
                        <a:rPr lang="en-US" sz="1200" b="1" i="0" u="none" strike="noStrike" dirty="0">
                          <a:solidFill>
                            <a:srgbClr val="FFFFFF"/>
                          </a:solidFill>
                          <a:effectLst/>
                          <a:latin typeface="DM Sans" pitchFamily="2" charset="0"/>
                        </a:rPr>
                        <a:t>MUTATIONS SEEN  IN GENES</a:t>
                      </a:r>
                      <a:endParaRPr lang="en-US" dirty="0">
                        <a:effectLst/>
                        <a:latin typeface="DM Sans" pitchFamily="2" charset="0"/>
                      </a:endParaRPr>
                    </a:p>
                  </a:txBody>
                  <a:tcPr marL="22860" marR="22860" marT="7620" anchor="ctr"/>
                </a:tc>
                <a:tc>
                  <a:txBody>
                    <a:bodyPr/>
                    <a:lstStyle/>
                    <a:p>
                      <a:pPr algn="ctr" rtl="0" fontAlgn="ctr"/>
                      <a:r>
                        <a:rPr lang="en-US" sz="1200" b="1" i="0" u="none" strike="noStrike">
                          <a:solidFill>
                            <a:srgbClr val="FFFFFF"/>
                          </a:solidFill>
                          <a:effectLst/>
                          <a:latin typeface="DM Sans" pitchFamily="2" charset="0"/>
                        </a:rPr>
                        <a:t>RECOMMENDATIONS</a:t>
                      </a:r>
                      <a:endParaRPr lang="en-US">
                        <a:effectLst/>
                        <a:latin typeface="DM Sans" pitchFamily="2" charset="0"/>
                      </a:endParaRPr>
                    </a:p>
                  </a:txBody>
                  <a:tcPr marL="22860" marR="22860" marT="7620" anchor="ctr"/>
                </a:tc>
                <a:extLst>
                  <a:ext uri="{0D108BD9-81ED-4DB2-BD59-A6C34878D82A}">
                    <a16:rowId xmlns:a16="http://schemas.microsoft.com/office/drawing/2014/main" val="10000"/>
                  </a:ext>
                </a:extLst>
              </a:tr>
              <a:tr h="439400">
                <a:tc>
                  <a:txBody>
                    <a:bodyPr/>
                    <a:lstStyle/>
                    <a:p>
                      <a:pPr rtl="0" fontAlgn="ctr"/>
                      <a:r>
                        <a:rPr lang="en-US" sz="1100" b="0" i="1" u="none" strike="noStrike">
                          <a:solidFill>
                            <a:srgbClr val="000000"/>
                          </a:solidFill>
                          <a:effectLst/>
                          <a:latin typeface="DM Sans" pitchFamily="2" charset="0"/>
                        </a:rPr>
                        <a:t>BCKDHA, PDHX</a:t>
                      </a:r>
                      <a:endParaRPr lang="en-US" i="1">
                        <a:effectLst/>
                        <a:latin typeface="DM Sans" pitchFamily="2" charset="0"/>
                      </a:endParaRPr>
                    </a:p>
                  </a:txBody>
                  <a:tcPr marL="38100" marR="38100" marT="7620" anchor="ctr"/>
                </a:tc>
                <a:tc>
                  <a:txBody>
                    <a:bodyPr/>
                    <a:lstStyle/>
                    <a:p>
                      <a:pPr rtl="0" fontAlgn="ctr"/>
                      <a:r>
                        <a:rPr lang="en-US" sz="1100" b="0" i="0" u="none" strike="noStrike">
                          <a:solidFill>
                            <a:srgbClr val="000000"/>
                          </a:solidFill>
                          <a:effectLst/>
                          <a:latin typeface="DM Sans" pitchFamily="2" charset="0"/>
                        </a:rPr>
                        <a:t>• Avoid high protein meals/ powders. Increase intake of thiamine rich foods, like whole wheat, unpolished rice, millets. </a:t>
                      </a:r>
                      <a:endParaRPr lang="en-US">
                        <a:effectLst/>
                        <a:latin typeface="DM Sans" pitchFamily="2" charset="0"/>
                      </a:endParaRPr>
                    </a:p>
                    <a:p>
                      <a:pPr rtl="0" fontAlgn="ctr"/>
                      <a:r>
                        <a:rPr lang="en-US" sz="1100" b="0" i="0" u="none" strike="noStrike">
                          <a:solidFill>
                            <a:srgbClr val="000000"/>
                          </a:solidFill>
                          <a:effectLst/>
                          <a:latin typeface="DM Sans" pitchFamily="2" charset="0"/>
                        </a:rPr>
                        <a:t>• Include thiamine rich foods like brown rice, legumes, whole grains</a:t>
                      </a:r>
                      <a:endParaRPr lang="en-US">
                        <a:effectLst/>
                        <a:latin typeface="DM Sans" pitchFamily="2" charset="0"/>
                      </a:endParaRPr>
                    </a:p>
                  </a:txBody>
                  <a:tcPr marL="38100" marR="38100" marT="7620" anchor="ctr"/>
                </a:tc>
                <a:extLst>
                  <a:ext uri="{0D108BD9-81ED-4DB2-BD59-A6C34878D82A}">
                    <a16:rowId xmlns:a16="http://schemas.microsoft.com/office/drawing/2014/main" val="10001"/>
                  </a:ext>
                </a:extLst>
              </a:tr>
              <a:tr h="439400">
                <a:tc>
                  <a:txBody>
                    <a:bodyPr/>
                    <a:lstStyle/>
                    <a:p>
                      <a:pPr rtl="0" fontAlgn="ctr"/>
                      <a:r>
                        <a:rPr lang="en-US" sz="1100" b="0" i="1" u="none" strike="noStrike">
                          <a:solidFill>
                            <a:srgbClr val="000000"/>
                          </a:solidFill>
                          <a:effectLst/>
                          <a:latin typeface="DM Sans" pitchFamily="2" charset="0"/>
                        </a:rPr>
                        <a:t>ANK2, CACNA1C-AS1, D2HGDH, KCNJ5, RBM20, RYR1</a:t>
                      </a:r>
                      <a:endParaRPr lang="en-US" i="1">
                        <a:effectLst/>
                        <a:latin typeface="DM Sans" pitchFamily="2" charset="0"/>
                      </a:endParaRPr>
                    </a:p>
                  </a:txBody>
                  <a:tcPr marL="38100" marR="38100" marT="7620" anchor="ctr"/>
                </a:tc>
                <a:tc>
                  <a:txBody>
                    <a:bodyPr/>
                    <a:lstStyle/>
                    <a:p>
                      <a:pPr rtl="0" fontAlgn="ctr"/>
                      <a:r>
                        <a:rPr lang="en-US" sz="1100" b="0" i="0" u="none" strike="noStrike" dirty="0">
                          <a:solidFill>
                            <a:srgbClr val="000000"/>
                          </a:solidFill>
                          <a:effectLst/>
                          <a:latin typeface="DM Sans" pitchFamily="2" charset="0"/>
                        </a:rPr>
                        <a:t>• Prefer exercises like brisk walking, strength training with lesser weights. Avoid Fasting</a:t>
                      </a:r>
                      <a:endParaRPr lang="en-US" dirty="0">
                        <a:effectLst/>
                        <a:latin typeface="DM Sans" pitchFamily="2" charset="0"/>
                      </a:endParaRPr>
                    </a:p>
                  </a:txBody>
                  <a:tcPr marL="38100" marR="38100" marT="7620" anchor="ctr"/>
                </a:tc>
                <a:extLst>
                  <a:ext uri="{0D108BD9-81ED-4DB2-BD59-A6C34878D82A}">
                    <a16:rowId xmlns:a16="http://schemas.microsoft.com/office/drawing/2014/main" val="10002"/>
                  </a:ext>
                </a:extLst>
              </a:tr>
              <a:tr h="439400">
                <a:tc>
                  <a:txBody>
                    <a:bodyPr/>
                    <a:lstStyle/>
                    <a:p>
                      <a:pPr rtl="0" fontAlgn="ctr"/>
                      <a:r>
                        <a:rPr lang="en-US" sz="1100" b="0" i="1" u="none" strike="noStrike" dirty="0">
                          <a:solidFill>
                            <a:srgbClr val="000000"/>
                          </a:solidFill>
                          <a:effectLst/>
                          <a:latin typeface="DM Sans" pitchFamily="2" charset="0"/>
                        </a:rPr>
                        <a:t>ENO3, GAA, GYG2</a:t>
                      </a:r>
                      <a:endParaRPr lang="en-US" i="1" dirty="0">
                        <a:effectLst/>
                        <a:latin typeface="DM Sans" pitchFamily="2" charset="0"/>
                      </a:endParaRPr>
                    </a:p>
                  </a:txBody>
                  <a:tcPr marL="38100" marR="38100" marT="7620" anchor="ctr"/>
                </a:tc>
                <a:tc>
                  <a:txBody>
                    <a:bodyPr/>
                    <a:lstStyle/>
                    <a:p>
                      <a:pPr rtl="0" fontAlgn="ctr"/>
                      <a:r>
                        <a:rPr lang="en-US" sz="1100" b="0" i="0" u="none" strike="noStrike" dirty="0">
                          <a:solidFill>
                            <a:srgbClr val="000000"/>
                          </a:solidFill>
                          <a:effectLst/>
                          <a:latin typeface="DM Sans" pitchFamily="2" charset="0"/>
                        </a:rPr>
                        <a:t>• Need a pre workout snack rich in complex carbohydrates as glucose may not be readily available during work outs. Ideas for snacks include a banana, </a:t>
                      </a:r>
                      <a:r>
                        <a:rPr lang="en-US" sz="1100" b="0" i="0" u="none" strike="noStrike" dirty="0" err="1">
                          <a:solidFill>
                            <a:srgbClr val="000000"/>
                          </a:solidFill>
                          <a:effectLst/>
                          <a:latin typeface="DM Sans" pitchFamily="2" charset="0"/>
                        </a:rPr>
                        <a:t>idli</a:t>
                      </a:r>
                      <a:r>
                        <a:rPr lang="en-US" sz="1100" b="0" i="0" u="none" strike="noStrike" dirty="0">
                          <a:solidFill>
                            <a:srgbClr val="000000"/>
                          </a:solidFill>
                          <a:effectLst/>
                          <a:latin typeface="DM Sans" pitchFamily="2" charset="0"/>
                        </a:rPr>
                        <a:t> with peanut chutney, pomegranate, Avocado toast, oatmeal, almonds, walnuts. Make sure to eat the snack at least 45 minutes before work out.</a:t>
                      </a:r>
                      <a:endParaRPr lang="en-US" dirty="0">
                        <a:effectLst/>
                        <a:latin typeface="DM Sans" pitchFamily="2" charset="0"/>
                      </a:endParaRPr>
                    </a:p>
                  </a:txBody>
                  <a:tcPr marL="38100" marR="38100" marT="7620" anchor="ctr"/>
                </a:tc>
                <a:extLst>
                  <a:ext uri="{0D108BD9-81ED-4DB2-BD59-A6C34878D82A}">
                    <a16:rowId xmlns:a16="http://schemas.microsoft.com/office/drawing/2014/main" val="10003"/>
                  </a:ext>
                </a:extLst>
              </a:tr>
              <a:tr h="439400">
                <a:tc>
                  <a:txBody>
                    <a:bodyPr/>
                    <a:lstStyle/>
                    <a:p>
                      <a:pPr rtl="0" fontAlgn="ctr"/>
                      <a:r>
                        <a:rPr lang="en-US" sz="1100" b="0" i="1" u="none" strike="noStrike">
                          <a:solidFill>
                            <a:srgbClr val="000000"/>
                          </a:solidFill>
                          <a:effectLst/>
                          <a:latin typeface="DM Sans" pitchFamily="2" charset="0"/>
                        </a:rPr>
                        <a:t>DPM2</a:t>
                      </a:r>
                      <a:endParaRPr lang="en-US" i="1">
                        <a:effectLst/>
                        <a:latin typeface="DM Sans" pitchFamily="2" charset="0"/>
                      </a:endParaRPr>
                    </a:p>
                  </a:txBody>
                  <a:tcPr marL="38100" marR="38100" marT="7620" anchor="ctr"/>
                </a:tc>
                <a:tc>
                  <a:txBody>
                    <a:bodyPr/>
                    <a:lstStyle/>
                    <a:p>
                      <a:pPr rtl="0" fontAlgn="ctr"/>
                      <a:r>
                        <a:rPr lang="en-US" sz="1100" b="0" i="0" u="none" strike="noStrike">
                          <a:solidFill>
                            <a:srgbClr val="000000"/>
                          </a:solidFill>
                          <a:effectLst/>
                          <a:latin typeface="DM Sans" pitchFamily="2" charset="0"/>
                        </a:rPr>
                        <a:t>• After work out, include a meal rich in complex carbohydrates and proteins.</a:t>
                      </a:r>
                      <a:endParaRPr lang="en-US">
                        <a:effectLst/>
                        <a:latin typeface="DM Sans" pitchFamily="2" charset="0"/>
                      </a:endParaRPr>
                    </a:p>
                  </a:txBody>
                  <a:tcPr marL="38100" marR="38100" marT="7620" anchor="ctr"/>
                </a:tc>
                <a:extLst>
                  <a:ext uri="{0D108BD9-81ED-4DB2-BD59-A6C34878D82A}">
                    <a16:rowId xmlns:a16="http://schemas.microsoft.com/office/drawing/2014/main" val="10004"/>
                  </a:ext>
                </a:extLst>
              </a:tr>
              <a:tr h="439400">
                <a:tc>
                  <a:txBody>
                    <a:bodyPr/>
                    <a:lstStyle/>
                    <a:p>
                      <a:pPr rtl="0" fontAlgn="ctr"/>
                      <a:r>
                        <a:rPr lang="en-US" sz="1100" b="0" i="1" u="none" strike="noStrike" dirty="0">
                          <a:solidFill>
                            <a:srgbClr val="000000"/>
                          </a:solidFill>
                          <a:effectLst/>
                          <a:latin typeface="DM Sans" pitchFamily="2" charset="0"/>
                        </a:rPr>
                        <a:t>IFITM5, VDR</a:t>
                      </a:r>
                      <a:endParaRPr lang="en-US" i="1" dirty="0">
                        <a:effectLst/>
                        <a:latin typeface="DM Sans" pitchFamily="2" charset="0"/>
                      </a:endParaRPr>
                    </a:p>
                  </a:txBody>
                  <a:tcPr marL="38100" marR="38100" marT="7620" anchor="ctr"/>
                </a:tc>
                <a:tc>
                  <a:txBody>
                    <a:bodyPr/>
                    <a:lstStyle/>
                    <a:p>
                      <a:pPr rtl="0" fontAlgn="ctr"/>
                      <a:r>
                        <a:rPr lang="en-US" sz="1100" b="0" i="0" u="none" strike="noStrike">
                          <a:solidFill>
                            <a:srgbClr val="000000"/>
                          </a:solidFill>
                          <a:effectLst/>
                          <a:latin typeface="DM Sans" pitchFamily="2" charset="0"/>
                        </a:rPr>
                        <a:t>• Include phosphate rich foods like sunflower seeds, pumpkin seeds, buttermilk, aged cheese, green leafy vegetables, beans</a:t>
                      </a:r>
                      <a:endParaRPr lang="en-US">
                        <a:effectLst/>
                        <a:latin typeface="DM Sans" pitchFamily="2" charset="0"/>
                      </a:endParaRPr>
                    </a:p>
                  </a:txBody>
                  <a:tcPr marL="38100" marR="38100" marT="7620" anchor="ctr"/>
                </a:tc>
                <a:extLst>
                  <a:ext uri="{0D108BD9-81ED-4DB2-BD59-A6C34878D82A}">
                    <a16:rowId xmlns:a16="http://schemas.microsoft.com/office/drawing/2014/main" val="10005"/>
                  </a:ext>
                </a:extLst>
              </a:tr>
              <a:tr h="439400">
                <a:tc>
                  <a:txBody>
                    <a:bodyPr/>
                    <a:lstStyle/>
                    <a:p>
                      <a:pPr rtl="0" fontAlgn="ctr"/>
                      <a:r>
                        <a:rPr lang="en-US" sz="1100" b="0" i="1" u="none" strike="noStrike">
                          <a:solidFill>
                            <a:srgbClr val="000000"/>
                          </a:solidFill>
                          <a:effectLst/>
                          <a:latin typeface="DM Sans" pitchFamily="2" charset="0"/>
                        </a:rPr>
                        <a:t>COL2A1, COL6A2, COL6A3, NEB</a:t>
                      </a:r>
                      <a:endParaRPr lang="en-US" i="1">
                        <a:effectLst/>
                        <a:latin typeface="DM Sans" pitchFamily="2" charset="0"/>
                      </a:endParaRPr>
                    </a:p>
                  </a:txBody>
                  <a:tcPr marL="38100" marR="38100" marT="7620" anchor="ctr"/>
                </a:tc>
                <a:tc>
                  <a:txBody>
                    <a:bodyPr/>
                    <a:lstStyle/>
                    <a:p>
                      <a:pPr rtl="0" fontAlgn="ctr"/>
                      <a:r>
                        <a:rPr lang="en-US" sz="1100" b="0" i="0" u="none" strike="noStrike">
                          <a:solidFill>
                            <a:srgbClr val="000000"/>
                          </a:solidFill>
                          <a:effectLst/>
                          <a:latin typeface="DM Sans" pitchFamily="2" charset="0"/>
                        </a:rPr>
                        <a:t>• To avoid muscle cramps after strenuous workouts, include foods like bone broth, nuts, beans, fish, broccoli, whole grains.</a:t>
                      </a:r>
                      <a:endParaRPr lang="en-US">
                        <a:effectLst/>
                        <a:latin typeface="DM Sans" pitchFamily="2" charset="0"/>
                      </a:endParaRPr>
                    </a:p>
                  </a:txBody>
                  <a:tcPr marL="38100" marR="38100" marT="7620" anchor="ctr"/>
                </a:tc>
                <a:extLst>
                  <a:ext uri="{0D108BD9-81ED-4DB2-BD59-A6C34878D82A}">
                    <a16:rowId xmlns:a16="http://schemas.microsoft.com/office/drawing/2014/main" val="10006"/>
                  </a:ext>
                </a:extLst>
              </a:tr>
              <a:tr h="439400">
                <a:tc>
                  <a:txBody>
                    <a:bodyPr/>
                    <a:lstStyle/>
                    <a:p>
                      <a:pPr rtl="0" fontAlgn="ctr"/>
                      <a:r>
                        <a:rPr lang="en-US" sz="1100" b="0" i="1" u="none" strike="noStrike">
                          <a:solidFill>
                            <a:srgbClr val="000000"/>
                          </a:solidFill>
                          <a:effectLst/>
                          <a:latin typeface="DM Sans" pitchFamily="2" charset="0"/>
                        </a:rPr>
                        <a:t>CDH23</a:t>
                      </a:r>
                      <a:endParaRPr lang="en-US" i="1">
                        <a:effectLst/>
                        <a:latin typeface="DM Sans" pitchFamily="2" charset="0"/>
                      </a:endParaRPr>
                    </a:p>
                  </a:txBody>
                  <a:tcPr marL="38100" marR="38100" marT="7620" anchor="ctr"/>
                </a:tc>
                <a:tc>
                  <a:txBody>
                    <a:bodyPr/>
                    <a:lstStyle/>
                    <a:p>
                      <a:pPr rtl="0" fontAlgn="ctr"/>
                      <a:r>
                        <a:rPr lang="en-US" sz="1100" b="0" i="0" u="none" strike="noStrike">
                          <a:solidFill>
                            <a:srgbClr val="000000"/>
                          </a:solidFill>
                          <a:effectLst/>
                          <a:latin typeface="DM Sans" pitchFamily="2" charset="0"/>
                        </a:rPr>
                        <a:t>• Milk, fresh cheeses, fresh milk cream can cause symptoms of bloating, malabsorption. Avoid fresh dairy. Can include buttermilk, aged cheeses. Increase consumption of fruits.</a:t>
                      </a:r>
                      <a:endParaRPr lang="en-US">
                        <a:effectLst/>
                        <a:latin typeface="DM Sans" pitchFamily="2" charset="0"/>
                      </a:endParaRPr>
                    </a:p>
                  </a:txBody>
                  <a:tcPr marL="38100" marR="38100" marT="7620" anchor="ctr"/>
                </a:tc>
                <a:extLst>
                  <a:ext uri="{0D108BD9-81ED-4DB2-BD59-A6C34878D82A}">
                    <a16:rowId xmlns:a16="http://schemas.microsoft.com/office/drawing/2014/main" val="10007"/>
                  </a:ext>
                </a:extLst>
              </a:tr>
              <a:tr h="439400">
                <a:tc>
                  <a:txBody>
                    <a:bodyPr/>
                    <a:lstStyle/>
                    <a:p>
                      <a:pPr rtl="0" fontAlgn="ctr"/>
                      <a:r>
                        <a:rPr lang="en-US" sz="1100" b="0" i="1" u="none" strike="noStrike" dirty="0">
                          <a:solidFill>
                            <a:srgbClr val="000000"/>
                          </a:solidFill>
                          <a:effectLst/>
                          <a:latin typeface="DM Sans" pitchFamily="2" charset="0"/>
                        </a:rPr>
                        <a:t>ETFB, FBP1</a:t>
                      </a:r>
                      <a:endParaRPr lang="en-US" i="1" dirty="0">
                        <a:effectLst/>
                        <a:latin typeface="DM Sans" pitchFamily="2" charset="0"/>
                      </a:endParaRPr>
                    </a:p>
                  </a:txBody>
                  <a:tcPr marL="38100" marR="38100" marT="7620" anchor="ctr"/>
                </a:tc>
                <a:tc>
                  <a:txBody>
                    <a:bodyPr/>
                    <a:lstStyle/>
                    <a:p>
                      <a:pPr rtl="0" fontAlgn="ctr"/>
                      <a:r>
                        <a:rPr lang="en-US" sz="1100" b="0" i="0" u="none" strike="noStrike" dirty="0">
                          <a:solidFill>
                            <a:srgbClr val="000000"/>
                          </a:solidFill>
                          <a:effectLst/>
                          <a:latin typeface="DM Sans" pitchFamily="2" charset="0"/>
                        </a:rPr>
                        <a:t>• Strictly avoid KETO diets. Avoid prolonged periods of fasting. Fructose overload with processed drinks and artificially sweetened foods can cause malabsorption and change of the gut bacterial flora. This can lead to decreased immunity, allergies.</a:t>
                      </a:r>
                      <a:endParaRPr lang="en-US" dirty="0">
                        <a:effectLst/>
                        <a:latin typeface="DM Sans" pitchFamily="2" charset="0"/>
                      </a:endParaRPr>
                    </a:p>
                  </a:txBody>
                  <a:tcPr marL="38100" marR="38100" marT="762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0955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1773" y="1530488"/>
            <a:ext cx="5440077" cy="850873"/>
          </a:xfrm>
          <a:prstGeom prst="rect">
            <a:avLst/>
          </a:prstGeom>
        </p:spPr>
        <p:txBody>
          <a:bodyPr vert="horz" wrap="square" lIns="0" tIns="14604" rIns="0" bIns="0" rtlCol="0">
            <a:spAutoFit/>
          </a:bodyPr>
          <a:lstStyle/>
          <a:p>
            <a:pPr marL="12700">
              <a:lnSpc>
                <a:spcPct val="100000"/>
              </a:lnSpc>
              <a:spcBef>
                <a:spcPts val="114"/>
              </a:spcBef>
            </a:pPr>
            <a:r>
              <a:rPr sz="2850" b="1" dirty="0">
                <a:solidFill>
                  <a:srgbClr val="262261"/>
                </a:solidFill>
                <a:latin typeface="Bitter" pitchFamily="2" charset="0"/>
                <a:cs typeface="Book Antiqua"/>
              </a:rPr>
              <a:t>Your</a:t>
            </a:r>
            <a:r>
              <a:rPr sz="2850" b="1" spc="40" dirty="0">
                <a:solidFill>
                  <a:srgbClr val="262261"/>
                </a:solidFill>
                <a:latin typeface="Bitter" pitchFamily="2" charset="0"/>
                <a:cs typeface="Book Antiqua"/>
              </a:rPr>
              <a:t> </a:t>
            </a:r>
            <a:r>
              <a:rPr sz="2850" b="1" dirty="0">
                <a:solidFill>
                  <a:srgbClr val="262261"/>
                </a:solidFill>
                <a:latin typeface="Bitter" pitchFamily="2" charset="0"/>
                <a:cs typeface="Book Antiqua"/>
              </a:rPr>
              <a:t>Vitamins</a:t>
            </a:r>
            <a:r>
              <a:rPr sz="2850" b="1" spc="35" dirty="0">
                <a:solidFill>
                  <a:srgbClr val="262261"/>
                </a:solidFill>
                <a:latin typeface="Bitter" pitchFamily="2" charset="0"/>
                <a:cs typeface="Book Antiqua"/>
              </a:rPr>
              <a:t> </a:t>
            </a:r>
            <a:r>
              <a:rPr sz="2850" b="1" spc="105" dirty="0">
                <a:solidFill>
                  <a:srgbClr val="262261"/>
                </a:solidFill>
                <a:latin typeface="Bitter" pitchFamily="2" charset="0"/>
                <a:cs typeface="Book Antiqua"/>
              </a:rPr>
              <a:t>Summary</a:t>
            </a:r>
            <a:endParaRPr sz="2850" dirty="0">
              <a:latin typeface="Bitter" pitchFamily="2" charset="0"/>
              <a:cs typeface="Book Antiqua"/>
            </a:endParaRPr>
          </a:p>
          <a:p>
            <a:pPr marL="227329">
              <a:lnSpc>
                <a:spcPct val="100000"/>
              </a:lnSpc>
              <a:spcBef>
                <a:spcPts val="1345"/>
              </a:spcBef>
              <a:tabLst>
                <a:tab pos="3080385" algn="l"/>
              </a:tabLst>
            </a:pPr>
            <a:r>
              <a:rPr sz="1500" b="1" dirty="0">
                <a:solidFill>
                  <a:srgbClr val="262261"/>
                </a:solidFill>
                <a:latin typeface="DM Sans" pitchFamily="2" charset="0"/>
                <a:cs typeface="DM Sans"/>
              </a:rPr>
              <a:t>Analysis</a:t>
            </a:r>
            <a:r>
              <a:rPr sz="1500" b="1" spc="-65" dirty="0">
                <a:solidFill>
                  <a:srgbClr val="262261"/>
                </a:solidFill>
                <a:latin typeface="DM Sans" pitchFamily="2" charset="0"/>
                <a:cs typeface="DM Sans"/>
              </a:rPr>
              <a:t> </a:t>
            </a:r>
            <a:r>
              <a:rPr sz="1500" b="1" spc="-25" dirty="0">
                <a:solidFill>
                  <a:srgbClr val="262261"/>
                </a:solidFill>
                <a:latin typeface="DM Sans" pitchFamily="2" charset="0"/>
                <a:cs typeface="DM Sans"/>
              </a:rPr>
              <a:t>For</a:t>
            </a:r>
            <a:r>
              <a:rPr sz="1500" b="1" dirty="0">
                <a:solidFill>
                  <a:srgbClr val="262261"/>
                </a:solidFill>
                <a:latin typeface="Bitter" pitchFamily="2" charset="0"/>
                <a:cs typeface="DM Sans"/>
              </a:rPr>
              <a:t>	</a:t>
            </a:r>
            <a:r>
              <a:rPr sz="1500" b="1" spc="-20" dirty="0">
                <a:solidFill>
                  <a:srgbClr val="262261"/>
                </a:solidFill>
                <a:latin typeface="DM Sans" pitchFamily="2" charset="0"/>
                <a:cs typeface="DM Sans"/>
              </a:rPr>
              <a:t>SCORE</a:t>
            </a:r>
            <a:endParaRPr sz="1500" dirty="0">
              <a:latin typeface="DM Sans" pitchFamily="2" charset="0"/>
              <a:cs typeface="DM Sans"/>
            </a:endParaRPr>
          </a:p>
        </p:txBody>
      </p:sp>
      <p:sp>
        <p:nvSpPr>
          <p:cNvPr id="3" name="object 3"/>
          <p:cNvSpPr txBox="1"/>
          <p:nvPr/>
        </p:nvSpPr>
        <p:spPr>
          <a:xfrm>
            <a:off x="5606948" y="2137930"/>
            <a:ext cx="1268730" cy="243656"/>
          </a:xfrm>
          <a:prstGeom prst="rect">
            <a:avLst/>
          </a:prstGeom>
        </p:spPr>
        <p:txBody>
          <a:bodyPr vert="horz" wrap="square" lIns="0" tIns="12700" rIns="0" bIns="0" rtlCol="0">
            <a:spAutoFit/>
          </a:bodyPr>
          <a:lstStyle/>
          <a:p>
            <a:pPr marL="12700">
              <a:lnSpc>
                <a:spcPct val="100000"/>
              </a:lnSpc>
              <a:spcBef>
                <a:spcPts val="100"/>
              </a:spcBef>
            </a:pPr>
            <a:r>
              <a:rPr sz="1500" b="1" spc="-10" dirty="0">
                <a:solidFill>
                  <a:srgbClr val="262261"/>
                </a:solidFill>
                <a:latin typeface="DM Sans" pitchFamily="2" charset="0"/>
                <a:cs typeface="DM Sans"/>
              </a:rPr>
              <a:t>Supplements</a:t>
            </a:r>
            <a:endParaRPr sz="1500" dirty="0">
              <a:latin typeface="DM Sans" pitchFamily="2" charset="0"/>
              <a:cs typeface="DM Sans"/>
            </a:endParaRPr>
          </a:p>
        </p:txBody>
      </p:sp>
      <p:sp>
        <p:nvSpPr>
          <p:cNvPr id="4" name="object 12">
            <a:extLst>
              <a:ext uri="{FF2B5EF4-FFF2-40B4-BE49-F238E27FC236}">
                <a16:creationId xmlns:a16="http://schemas.microsoft.com/office/drawing/2014/main" id="{94AB1163-53B9-A63F-6277-F8C513C712BA}"/>
              </a:ext>
            </a:extLst>
          </p:cNvPr>
          <p:cNvSpPr txBox="1"/>
          <p:nvPr/>
        </p:nvSpPr>
        <p:spPr>
          <a:xfrm>
            <a:off x="354977" y="2615247"/>
            <a:ext cx="1657350" cy="730250"/>
          </a:xfrm>
          <a:prstGeom prst="rect">
            <a:avLst/>
          </a:prstGeom>
          <a:solidFill>
            <a:srgbClr val="E6E7E8"/>
          </a:solidFill>
        </p:spPr>
        <p:txBody>
          <a:bodyPr vert="horz" wrap="square" lIns="0" tIns="227965" rIns="0" bIns="0" rtlCol="0">
            <a:spAutoFit/>
          </a:bodyPr>
          <a:lstStyle/>
          <a:p>
            <a:pPr marL="198755">
              <a:lnSpc>
                <a:spcPct val="100000"/>
              </a:lnSpc>
              <a:spcBef>
                <a:spcPts val="1795"/>
              </a:spcBef>
            </a:pPr>
            <a:r>
              <a:rPr sz="1650" b="1" dirty="0">
                <a:solidFill>
                  <a:srgbClr val="262261"/>
                </a:solidFill>
                <a:latin typeface="DM Sans"/>
                <a:cs typeface="DM Sans"/>
              </a:rPr>
              <a:t>Vitamin-</a:t>
            </a:r>
            <a:r>
              <a:rPr sz="1650" b="1" spc="-25" dirty="0">
                <a:solidFill>
                  <a:srgbClr val="262261"/>
                </a:solidFill>
                <a:latin typeface="DM Sans"/>
                <a:cs typeface="DM Sans"/>
              </a:rPr>
              <a:t>B12</a:t>
            </a:r>
            <a:endParaRPr sz="1650" dirty="0">
              <a:latin typeface="DM Sans"/>
              <a:cs typeface="DM Sans"/>
            </a:endParaRPr>
          </a:p>
        </p:txBody>
      </p:sp>
      <p:sp>
        <p:nvSpPr>
          <p:cNvPr id="5" name="object 13">
            <a:extLst>
              <a:ext uri="{FF2B5EF4-FFF2-40B4-BE49-F238E27FC236}">
                <a16:creationId xmlns:a16="http://schemas.microsoft.com/office/drawing/2014/main" id="{D6E462A2-3F44-33E3-DD2C-8753547985C8}"/>
              </a:ext>
            </a:extLst>
          </p:cNvPr>
          <p:cNvSpPr txBox="1"/>
          <p:nvPr/>
        </p:nvSpPr>
        <p:spPr>
          <a:xfrm>
            <a:off x="354977" y="3444697"/>
            <a:ext cx="1657350" cy="730250"/>
          </a:xfrm>
          <a:prstGeom prst="rect">
            <a:avLst/>
          </a:prstGeom>
          <a:solidFill>
            <a:srgbClr val="E6E7E8"/>
          </a:solidFill>
        </p:spPr>
        <p:txBody>
          <a:bodyPr vert="horz" wrap="square" lIns="0" tIns="88900" rIns="0" bIns="0" rtlCol="0">
            <a:spAutoFit/>
          </a:bodyPr>
          <a:lstStyle/>
          <a:p>
            <a:pPr marL="328930" marR="224154" indent="-97790">
              <a:lnSpc>
                <a:spcPct val="100000"/>
              </a:lnSpc>
              <a:spcBef>
                <a:spcPts val="700"/>
              </a:spcBef>
            </a:pPr>
            <a:r>
              <a:rPr sz="1650" b="1" dirty="0">
                <a:solidFill>
                  <a:srgbClr val="262261"/>
                </a:solidFill>
                <a:latin typeface="DM Sans"/>
                <a:cs typeface="DM Sans"/>
              </a:rPr>
              <a:t>Vitamin-</a:t>
            </a:r>
            <a:r>
              <a:rPr sz="1650" b="1" spc="-25" dirty="0">
                <a:solidFill>
                  <a:srgbClr val="262261"/>
                </a:solidFill>
                <a:latin typeface="DM Sans"/>
                <a:cs typeface="DM Sans"/>
              </a:rPr>
              <a:t>B9 </a:t>
            </a:r>
            <a:r>
              <a:rPr sz="1650" b="1" dirty="0">
                <a:solidFill>
                  <a:srgbClr val="262261"/>
                </a:solidFill>
                <a:latin typeface="DM Sans"/>
                <a:cs typeface="DM Sans"/>
              </a:rPr>
              <a:t>Folic</a:t>
            </a:r>
            <a:r>
              <a:rPr sz="1650" b="1" spc="-45" dirty="0">
                <a:solidFill>
                  <a:srgbClr val="262261"/>
                </a:solidFill>
                <a:latin typeface="DM Sans"/>
                <a:cs typeface="DM Sans"/>
              </a:rPr>
              <a:t> </a:t>
            </a:r>
            <a:r>
              <a:rPr sz="1650" b="1" spc="-20" dirty="0">
                <a:solidFill>
                  <a:srgbClr val="262261"/>
                </a:solidFill>
                <a:latin typeface="DM Sans"/>
                <a:cs typeface="DM Sans"/>
              </a:rPr>
              <a:t>Acid</a:t>
            </a:r>
            <a:endParaRPr sz="1650">
              <a:latin typeface="DM Sans"/>
              <a:cs typeface="DM Sans"/>
            </a:endParaRPr>
          </a:p>
        </p:txBody>
      </p:sp>
      <p:sp>
        <p:nvSpPr>
          <p:cNvPr id="6" name="object 14">
            <a:extLst>
              <a:ext uri="{FF2B5EF4-FFF2-40B4-BE49-F238E27FC236}">
                <a16:creationId xmlns:a16="http://schemas.microsoft.com/office/drawing/2014/main" id="{0F5A0C7B-EB97-EB12-3F86-50503B3DEED9}"/>
              </a:ext>
            </a:extLst>
          </p:cNvPr>
          <p:cNvSpPr txBox="1"/>
          <p:nvPr/>
        </p:nvSpPr>
        <p:spPr>
          <a:xfrm>
            <a:off x="354977" y="4274159"/>
            <a:ext cx="1657350" cy="730250"/>
          </a:xfrm>
          <a:prstGeom prst="rect">
            <a:avLst/>
          </a:prstGeom>
          <a:solidFill>
            <a:srgbClr val="E6E7E8"/>
          </a:solidFill>
        </p:spPr>
        <p:txBody>
          <a:bodyPr vert="horz" wrap="square" lIns="0" tIns="227965" rIns="0" bIns="0" rtlCol="0">
            <a:spAutoFit/>
          </a:bodyPr>
          <a:lstStyle/>
          <a:p>
            <a:pPr marL="287020">
              <a:lnSpc>
                <a:spcPct val="100000"/>
              </a:lnSpc>
              <a:spcBef>
                <a:spcPts val="1795"/>
              </a:spcBef>
            </a:pPr>
            <a:r>
              <a:rPr sz="1650" b="1" dirty="0">
                <a:solidFill>
                  <a:srgbClr val="262261"/>
                </a:solidFill>
                <a:latin typeface="DM Sans"/>
                <a:cs typeface="DM Sans"/>
              </a:rPr>
              <a:t>Vitamin-</a:t>
            </a:r>
            <a:r>
              <a:rPr sz="1650" b="1" spc="-50" dirty="0">
                <a:solidFill>
                  <a:srgbClr val="262261"/>
                </a:solidFill>
                <a:latin typeface="DM Sans"/>
                <a:cs typeface="DM Sans"/>
              </a:rPr>
              <a:t>C</a:t>
            </a:r>
            <a:endParaRPr sz="1650">
              <a:latin typeface="DM Sans"/>
              <a:cs typeface="DM Sans"/>
            </a:endParaRPr>
          </a:p>
        </p:txBody>
      </p:sp>
      <p:sp>
        <p:nvSpPr>
          <p:cNvPr id="7" name="object 15">
            <a:extLst>
              <a:ext uri="{FF2B5EF4-FFF2-40B4-BE49-F238E27FC236}">
                <a16:creationId xmlns:a16="http://schemas.microsoft.com/office/drawing/2014/main" id="{99EEDFEA-A2AF-3EAA-BC1F-F41B7E011473}"/>
              </a:ext>
            </a:extLst>
          </p:cNvPr>
          <p:cNvSpPr txBox="1"/>
          <p:nvPr/>
        </p:nvSpPr>
        <p:spPr>
          <a:xfrm>
            <a:off x="354977" y="5103609"/>
            <a:ext cx="1657350" cy="730250"/>
          </a:xfrm>
          <a:prstGeom prst="rect">
            <a:avLst/>
          </a:prstGeom>
          <a:solidFill>
            <a:srgbClr val="E6E7E8"/>
          </a:solidFill>
        </p:spPr>
        <p:txBody>
          <a:bodyPr vert="horz" wrap="square" lIns="0" tIns="227965" rIns="0" bIns="0" rtlCol="0">
            <a:spAutoFit/>
          </a:bodyPr>
          <a:lstStyle/>
          <a:p>
            <a:pPr marL="259715">
              <a:lnSpc>
                <a:spcPct val="100000"/>
              </a:lnSpc>
              <a:spcBef>
                <a:spcPts val="1795"/>
              </a:spcBef>
            </a:pPr>
            <a:r>
              <a:rPr sz="1650" b="1" dirty="0">
                <a:solidFill>
                  <a:srgbClr val="262261"/>
                </a:solidFill>
                <a:latin typeface="DM Sans"/>
                <a:cs typeface="DM Sans"/>
              </a:rPr>
              <a:t>Vitamin-</a:t>
            </a:r>
            <a:r>
              <a:rPr sz="1650" b="1" spc="-25" dirty="0">
                <a:solidFill>
                  <a:srgbClr val="262261"/>
                </a:solidFill>
                <a:latin typeface="DM Sans"/>
                <a:cs typeface="DM Sans"/>
              </a:rPr>
              <a:t>B1</a:t>
            </a:r>
            <a:endParaRPr sz="1650">
              <a:latin typeface="DM Sans"/>
              <a:cs typeface="DM Sans"/>
            </a:endParaRPr>
          </a:p>
        </p:txBody>
      </p:sp>
      <p:sp>
        <p:nvSpPr>
          <p:cNvPr id="8" name="object 16">
            <a:extLst>
              <a:ext uri="{FF2B5EF4-FFF2-40B4-BE49-F238E27FC236}">
                <a16:creationId xmlns:a16="http://schemas.microsoft.com/office/drawing/2014/main" id="{3B9A814B-D29E-9E4E-CF25-25F2E8AB7C33}"/>
              </a:ext>
            </a:extLst>
          </p:cNvPr>
          <p:cNvSpPr txBox="1"/>
          <p:nvPr/>
        </p:nvSpPr>
        <p:spPr>
          <a:xfrm>
            <a:off x="354977" y="5933059"/>
            <a:ext cx="1657350" cy="730250"/>
          </a:xfrm>
          <a:prstGeom prst="rect">
            <a:avLst/>
          </a:prstGeom>
          <a:solidFill>
            <a:srgbClr val="E6E7E8"/>
          </a:solidFill>
        </p:spPr>
        <p:txBody>
          <a:bodyPr vert="horz" wrap="square" lIns="0" tIns="231775" rIns="0" bIns="0" rtlCol="0">
            <a:spAutoFit/>
          </a:bodyPr>
          <a:lstStyle/>
          <a:p>
            <a:pPr marL="236854">
              <a:lnSpc>
                <a:spcPct val="100000"/>
              </a:lnSpc>
              <a:spcBef>
                <a:spcPts val="1825"/>
              </a:spcBef>
            </a:pPr>
            <a:r>
              <a:rPr sz="1650" b="1" dirty="0">
                <a:solidFill>
                  <a:srgbClr val="262261"/>
                </a:solidFill>
                <a:latin typeface="DM Sans"/>
                <a:cs typeface="DM Sans"/>
              </a:rPr>
              <a:t>Vitamin-</a:t>
            </a:r>
            <a:r>
              <a:rPr sz="1650" b="1" spc="-25" dirty="0">
                <a:solidFill>
                  <a:srgbClr val="262261"/>
                </a:solidFill>
                <a:latin typeface="DM Sans"/>
                <a:cs typeface="DM Sans"/>
              </a:rPr>
              <a:t>B2</a:t>
            </a:r>
            <a:endParaRPr sz="1650">
              <a:latin typeface="DM Sans"/>
              <a:cs typeface="DM Sans"/>
            </a:endParaRPr>
          </a:p>
        </p:txBody>
      </p:sp>
      <p:sp>
        <p:nvSpPr>
          <p:cNvPr id="9" name="object 17">
            <a:extLst>
              <a:ext uri="{FF2B5EF4-FFF2-40B4-BE49-F238E27FC236}">
                <a16:creationId xmlns:a16="http://schemas.microsoft.com/office/drawing/2014/main" id="{C72FA257-7DD1-E8A1-1D61-84824BE8E6B3}"/>
              </a:ext>
            </a:extLst>
          </p:cNvPr>
          <p:cNvSpPr txBox="1"/>
          <p:nvPr/>
        </p:nvSpPr>
        <p:spPr>
          <a:xfrm>
            <a:off x="354977" y="9250883"/>
            <a:ext cx="1657350" cy="730250"/>
          </a:xfrm>
          <a:prstGeom prst="rect">
            <a:avLst/>
          </a:prstGeom>
          <a:solidFill>
            <a:srgbClr val="E6E7E8"/>
          </a:solidFill>
        </p:spPr>
        <p:txBody>
          <a:bodyPr vert="horz" wrap="square" lIns="0" tIns="215265" rIns="0" bIns="0" rtlCol="0">
            <a:spAutoFit/>
          </a:bodyPr>
          <a:lstStyle/>
          <a:p>
            <a:pPr marL="295910">
              <a:lnSpc>
                <a:spcPct val="100000"/>
              </a:lnSpc>
              <a:spcBef>
                <a:spcPts val="1695"/>
              </a:spcBef>
            </a:pPr>
            <a:r>
              <a:rPr sz="1650" b="1" dirty="0">
                <a:solidFill>
                  <a:srgbClr val="262261"/>
                </a:solidFill>
                <a:latin typeface="DM Sans"/>
                <a:cs typeface="DM Sans"/>
              </a:rPr>
              <a:t>Vitamin-</a:t>
            </a:r>
            <a:r>
              <a:rPr sz="1650" b="1" spc="-50" dirty="0">
                <a:solidFill>
                  <a:srgbClr val="262261"/>
                </a:solidFill>
                <a:latin typeface="DM Sans"/>
                <a:cs typeface="DM Sans"/>
              </a:rPr>
              <a:t>K</a:t>
            </a:r>
            <a:endParaRPr sz="1650">
              <a:latin typeface="DM Sans"/>
              <a:cs typeface="DM Sans"/>
            </a:endParaRPr>
          </a:p>
        </p:txBody>
      </p:sp>
      <p:sp>
        <p:nvSpPr>
          <p:cNvPr id="10" name="object 18">
            <a:extLst>
              <a:ext uri="{FF2B5EF4-FFF2-40B4-BE49-F238E27FC236}">
                <a16:creationId xmlns:a16="http://schemas.microsoft.com/office/drawing/2014/main" id="{AED9392D-7C00-2A50-75AB-1BE0A9E6D1C6}"/>
              </a:ext>
            </a:extLst>
          </p:cNvPr>
          <p:cNvSpPr txBox="1"/>
          <p:nvPr/>
        </p:nvSpPr>
        <p:spPr>
          <a:xfrm>
            <a:off x="354977" y="6762521"/>
            <a:ext cx="1657350" cy="730250"/>
          </a:xfrm>
          <a:prstGeom prst="rect">
            <a:avLst/>
          </a:prstGeom>
          <a:solidFill>
            <a:srgbClr val="E6E7E8"/>
          </a:solidFill>
        </p:spPr>
        <p:txBody>
          <a:bodyPr vert="horz" wrap="square" lIns="0" tIns="88900" rIns="0" bIns="0" rtlCol="0">
            <a:spAutoFit/>
          </a:bodyPr>
          <a:lstStyle/>
          <a:p>
            <a:pPr marL="530860" marR="223520" indent="-300355">
              <a:lnSpc>
                <a:spcPct val="100000"/>
              </a:lnSpc>
              <a:spcBef>
                <a:spcPts val="700"/>
              </a:spcBef>
            </a:pPr>
            <a:r>
              <a:rPr sz="1650" b="1" dirty="0">
                <a:solidFill>
                  <a:srgbClr val="262261"/>
                </a:solidFill>
                <a:latin typeface="DM Sans"/>
                <a:cs typeface="DM Sans"/>
              </a:rPr>
              <a:t>Vitamin-</a:t>
            </a:r>
            <a:r>
              <a:rPr sz="1650" b="1" spc="-25" dirty="0">
                <a:solidFill>
                  <a:srgbClr val="262261"/>
                </a:solidFill>
                <a:latin typeface="DM Sans"/>
                <a:cs typeface="DM Sans"/>
              </a:rPr>
              <a:t>B6 </a:t>
            </a:r>
            <a:r>
              <a:rPr sz="1650" b="1" spc="-10" dirty="0">
                <a:solidFill>
                  <a:srgbClr val="262261"/>
                </a:solidFill>
                <a:latin typeface="DM Sans"/>
                <a:cs typeface="DM Sans"/>
              </a:rPr>
              <a:t>Biotin</a:t>
            </a:r>
            <a:endParaRPr sz="1650">
              <a:latin typeface="DM Sans"/>
              <a:cs typeface="DM Sans"/>
            </a:endParaRPr>
          </a:p>
        </p:txBody>
      </p:sp>
      <p:sp>
        <p:nvSpPr>
          <p:cNvPr id="11" name="object 19">
            <a:extLst>
              <a:ext uri="{FF2B5EF4-FFF2-40B4-BE49-F238E27FC236}">
                <a16:creationId xmlns:a16="http://schemas.microsoft.com/office/drawing/2014/main" id="{23C57935-C503-CE3A-487B-E9F7946AEE08}"/>
              </a:ext>
            </a:extLst>
          </p:cNvPr>
          <p:cNvSpPr txBox="1"/>
          <p:nvPr/>
        </p:nvSpPr>
        <p:spPr>
          <a:xfrm>
            <a:off x="354977" y="7591971"/>
            <a:ext cx="1657350" cy="730250"/>
          </a:xfrm>
          <a:prstGeom prst="rect">
            <a:avLst/>
          </a:prstGeom>
          <a:solidFill>
            <a:srgbClr val="E6E7E8"/>
          </a:solidFill>
        </p:spPr>
        <p:txBody>
          <a:bodyPr vert="horz" wrap="square" lIns="0" tIns="215265" rIns="0" bIns="0" rtlCol="0">
            <a:spAutoFit/>
          </a:bodyPr>
          <a:lstStyle/>
          <a:p>
            <a:pPr marL="303530">
              <a:lnSpc>
                <a:spcPct val="100000"/>
              </a:lnSpc>
              <a:spcBef>
                <a:spcPts val="1695"/>
              </a:spcBef>
            </a:pPr>
            <a:r>
              <a:rPr sz="1650" b="1" dirty="0">
                <a:solidFill>
                  <a:srgbClr val="262261"/>
                </a:solidFill>
                <a:latin typeface="DM Sans"/>
                <a:cs typeface="DM Sans"/>
              </a:rPr>
              <a:t>Vitamin-</a:t>
            </a:r>
            <a:r>
              <a:rPr sz="1650" b="1" spc="-50" dirty="0">
                <a:solidFill>
                  <a:srgbClr val="262261"/>
                </a:solidFill>
                <a:latin typeface="DM Sans"/>
                <a:cs typeface="DM Sans"/>
              </a:rPr>
              <a:t>E</a:t>
            </a:r>
            <a:endParaRPr sz="1650">
              <a:latin typeface="DM Sans"/>
              <a:cs typeface="DM Sans"/>
            </a:endParaRPr>
          </a:p>
        </p:txBody>
      </p:sp>
      <p:sp>
        <p:nvSpPr>
          <p:cNvPr id="43" name="object 20">
            <a:extLst>
              <a:ext uri="{FF2B5EF4-FFF2-40B4-BE49-F238E27FC236}">
                <a16:creationId xmlns:a16="http://schemas.microsoft.com/office/drawing/2014/main" id="{E1DD4D8E-EA63-1385-B051-3D0BA95B4FCC}"/>
              </a:ext>
            </a:extLst>
          </p:cNvPr>
          <p:cNvSpPr txBox="1"/>
          <p:nvPr/>
        </p:nvSpPr>
        <p:spPr>
          <a:xfrm>
            <a:off x="354977" y="8421434"/>
            <a:ext cx="1657350" cy="730250"/>
          </a:xfrm>
          <a:prstGeom prst="rect">
            <a:avLst/>
          </a:prstGeom>
          <a:solidFill>
            <a:srgbClr val="E6E7E8"/>
          </a:solidFill>
        </p:spPr>
        <p:txBody>
          <a:bodyPr vert="horz" wrap="square" lIns="0" tIns="215265" rIns="0" bIns="0" rtlCol="0">
            <a:spAutoFit/>
          </a:bodyPr>
          <a:lstStyle/>
          <a:p>
            <a:pPr marL="290195">
              <a:lnSpc>
                <a:spcPct val="100000"/>
              </a:lnSpc>
              <a:spcBef>
                <a:spcPts val="1695"/>
              </a:spcBef>
            </a:pPr>
            <a:r>
              <a:rPr sz="1650" b="1" dirty="0">
                <a:solidFill>
                  <a:srgbClr val="262261"/>
                </a:solidFill>
                <a:latin typeface="DM Sans"/>
                <a:cs typeface="DM Sans"/>
              </a:rPr>
              <a:t>Vitamin-</a:t>
            </a:r>
            <a:r>
              <a:rPr sz="1650" b="1" spc="-50" dirty="0">
                <a:solidFill>
                  <a:srgbClr val="262261"/>
                </a:solidFill>
                <a:latin typeface="DM Sans"/>
                <a:cs typeface="DM Sans"/>
              </a:rPr>
              <a:t>D</a:t>
            </a:r>
            <a:endParaRPr sz="1650">
              <a:latin typeface="DM Sans"/>
              <a:cs typeface="DM Sans"/>
            </a:endParaRPr>
          </a:p>
        </p:txBody>
      </p:sp>
      <p:sp>
        <p:nvSpPr>
          <p:cNvPr id="57" name="TextBox 56">
            <a:extLst>
              <a:ext uri="{FF2B5EF4-FFF2-40B4-BE49-F238E27FC236}">
                <a16:creationId xmlns:a16="http://schemas.microsoft.com/office/drawing/2014/main" id="{56B6541D-7CD9-B650-FE8C-9D401DF1FAD0}"/>
              </a:ext>
            </a:extLst>
          </p:cNvPr>
          <p:cNvSpPr txBox="1"/>
          <p:nvPr/>
        </p:nvSpPr>
        <p:spPr>
          <a:xfrm>
            <a:off x="5632821" y="2691645"/>
            <a:ext cx="1268730" cy="369332"/>
          </a:xfrm>
          <a:prstGeom prst="rect">
            <a:avLst/>
          </a:prstGeom>
          <a:noFill/>
        </p:spPr>
        <p:txBody>
          <a:bodyPr wrap="square">
            <a:spAutoFit/>
          </a:bodyPr>
          <a:lstStyle/>
          <a:p>
            <a:r>
              <a:rPr sz="1800">
                <a:solidFill>
                  <a:srgbClr val="002266"/>
                </a:solidFill>
                <a:latin typeface="DM Sans"/>
              </a:rPr>
              <a:t>Essential</a:t>
            </a:r>
          </a:p>
        </p:txBody>
      </p:sp>
      <p:sp>
        <p:nvSpPr>
          <p:cNvPr id="59" name="TextBox 58">
            <a:extLst>
              <a:ext uri="{FF2B5EF4-FFF2-40B4-BE49-F238E27FC236}">
                <a16:creationId xmlns:a16="http://schemas.microsoft.com/office/drawing/2014/main" id="{26B37C5B-603A-BB7D-E6DE-0A606C46EA65}"/>
              </a:ext>
            </a:extLst>
          </p:cNvPr>
          <p:cNvSpPr txBox="1"/>
          <p:nvPr/>
        </p:nvSpPr>
        <p:spPr>
          <a:xfrm>
            <a:off x="5606948" y="3562809"/>
            <a:ext cx="1279692" cy="369332"/>
          </a:xfrm>
          <a:prstGeom prst="rect">
            <a:avLst/>
          </a:prstGeom>
          <a:noFill/>
        </p:spPr>
        <p:txBody>
          <a:bodyPr wrap="square">
            <a:spAutoFit/>
          </a:bodyPr>
          <a:lstStyle/>
          <a:p>
            <a:r>
              <a:rPr sz="1800">
                <a:solidFill>
                  <a:srgbClr val="002266"/>
                </a:solidFill>
                <a:latin typeface="DM Sans"/>
              </a:rPr>
              <a:t>Essential</a:t>
            </a:r>
          </a:p>
        </p:txBody>
      </p:sp>
      <p:sp>
        <p:nvSpPr>
          <p:cNvPr id="61" name="TextBox 60">
            <a:extLst>
              <a:ext uri="{FF2B5EF4-FFF2-40B4-BE49-F238E27FC236}">
                <a16:creationId xmlns:a16="http://schemas.microsoft.com/office/drawing/2014/main" id="{DD20298B-BC79-541E-D6A4-60BECF21FA4C}"/>
              </a:ext>
            </a:extLst>
          </p:cNvPr>
          <p:cNvSpPr txBox="1"/>
          <p:nvPr/>
        </p:nvSpPr>
        <p:spPr>
          <a:xfrm>
            <a:off x="5595986" y="4421616"/>
            <a:ext cx="1279692" cy="369332"/>
          </a:xfrm>
          <a:prstGeom prst="rect">
            <a:avLst/>
          </a:prstGeom>
          <a:noFill/>
        </p:spPr>
        <p:txBody>
          <a:bodyPr wrap="square">
            <a:spAutoFit/>
          </a:bodyPr>
          <a:lstStyle/>
          <a:p>
            <a:r>
              <a:rPr sz="1800">
                <a:solidFill>
                  <a:srgbClr val="002266"/>
                </a:solidFill>
                <a:latin typeface="DM Sans"/>
              </a:rPr>
              <a:t>Optional</a:t>
            </a:r>
          </a:p>
        </p:txBody>
      </p:sp>
      <p:sp>
        <p:nvSpPr>
          <p:cNvPr id="62" name="TextBox 61">
            <a:extLst>
              <a:ext uri="{FF2B5EF4-FFF2-40B4-BE49-F238E27FC236}">
                <a16:creationId xmlns:a16="http://schemas.microsoft.com/office/drawing/2014/main" id="{92EDFB61-7212-F621-8214-C0804A22CEC6}"/>
              </a:ext>
            </a:extLst>
          </p:cNvPr>
          <p:cNvSpPr txBox="1"/>
          <p:nvPr/>
        </p:nvSpPr>
        <p:spPr>
          <a:xfrm>
            <a:off x="5620050" y="5247782"/>
            <a:ext cx="1279692" cy="369332"/>
          </a:xfrm>
          <a:prstGeom prst="rect">
            <a:avLst/>
          </a:prstGeom>
          <a:noFill/>
        </p:spPr>
        <p:txBody>
          <a:bodyPr wrap="square">
            <a:spAutoFit/>
          </a:bodyPr>
          <a:lstStyle/>
          <a:p>
            <a:r>
              <a:rPr sz="1800">
                <a:solidFill>
                  <a:srgbClr val="002266"/>
                </a:solidFill>
                <a:latin typeface="DM Sans"/>
              </a:rPr>
              <a:t>Advised</a:t>
            </a:r>
          </a:p>
        </p:txBody>
      </p:sp>
      <p:sp>
        <p:nvSpPr>
          <p:cNvPr id="63" name="TextBox 62">
            <a:extLst>
              <a:ext uri="{FF2B5EF4-FFF2-40B4-BE49-F238E27FC236}">
                <a16:creationId xmlns:a16="http://schemas.microsoft.com/office/drawing/2014/main" id="{192B12F6-09F8-54C6-B8FA-40C0E19CAAF3}"/>
              </a:ext>
            </a:extLst>
          </p:cNvPr>
          <p:cNvSpPr txBox="1"/>
          <p:nvPr/>
        </p:nvSpPr>
        <p:spPr>
          <a:xfrm>
            <a:off x="5620050" y="6114059"/>
            <a:ext cx="1279692" cy="369332"/>
          </a:xfrm>
          <a:prstGeom prst="rect">
            <a:avLst/>
          </a:prstGeom>
          <a:noFill/>
        </p:spPr>
        <p:txBody>
          <a:bodyPr wrap="square">
            <a:spAutoFit/>
          </a:bodyPr>
          <a:lstStyle/>
          <a:p>
            <a:r>
              <a:rPr sz="1800">
                <a:solidFill>
                  <a:srgbClr val="002266"/>
                </a:solidFill>
                <a:latin typeface="DM Sans"/>
              </a:rPr>
              <a:t>Optional</a:t>
            </a:r>
          </a:p>
        </p:txBody>
      </p:sp>
      <p:sp>
        <p:nvSpPr>
          <p:cNvPr id="64" name="TextBox 63">
            <a:extLst>
              <a:ext uri="{FF2B5EF4-FFF2-40B4-BE49-F238E27FC236}">
                <a16:creationId xmlns:a16="http://schemas.microsoft.com/office/drawing/2014/main" id="{712EC454-C4A4-075A-4CF2-665ECE95492B}"/>
              </a:ext>
            </a:extLst>
          </p:cNvPr>
          <p:cNvSpPr txBox="1"/>
          <p:nvPr/>
        </p:nvSpPr>
        <p:spPr>
          <a:xfrm>
            <a:off x="5604008" y="6958568"/>
            <a:ext cx="1279692" cy="369332"/>
          </a:xfrm>
          <a:prstGeom prst="rect">
            <a:avLst/>
          </a:prstGeom>
          <a:noFill/>
        </p:spPr>
        <p:txBody>
          <a:bodyPr wrap="square">
            <a:spAutoFit/>
          </a:bodyPr>
          <a:lstStyle/>
          <a:p>
            <a:r>
              <a:rPr sz="1800">
                <a:solidFill>
                  <a:srgbClr val="002266"/>
                </a:solidFill>
                <a:latin typeface="DM Sans"/>
              </a:rPr>
              <a:t>Essential</a:t>
            </a:r>
          </a:p>
        </p:txBody>
      </p:sp>
      <p:sp>
        <p:nvSpPr>
          <p:cNvPr id="65" name="TextBox 64">
            <a:extLst>
              <a:ext uri="{FF2B5EF4-FFF2-40B4-BE49-F238E27FC236}">
                <a16:creationId xmlns:a16="http://schemas.microsoft.com/office/drawing/2014/main" id="{9538F643-25A7-5D39-AA1A-3290A06A9257}"/>
              </a:ext>
            </a:extLst>
          </p:cNvPr>
          <p:cNvSpPr txBox="1"/>
          <p:nvPr/>
        </p:nvSpPr>
        <p:spPr>
          <a:xfrm>
            <a:off x="5622758" y="7872968"/>
            <a:ext cx="1279692" cy="369332"/>
          </a:xfrm>
          <a:prstGeom prst="rect">
            <a:avLst/>
          </a:prstGeom>
          <a:noFill/>
        </p:spPr>
        <p:txBody>
          <a:bodyPr wrap="square">
            <a:spAutoFit/>
          </a:bodyPr>
          <a:lstStyle/>
          <a:p>
            <a:r>
              <a:rPr sz="1800">
                <a:solidFill>
                  <a:srgbClr val="002266"/>
                </a:solidFill>
                <a:latin typeface="DM Sans"/>
              </a:rPr>
              <a:t>Essential</a:t>
            </a:r>
          </a:p>
        </p:txBody>
      </p:sp>
      <p:sp>
        <p:nvSpPr>
          <p:cNvPr id="66" name="TextBox 65">
            <a:extLst>
              <a:ext uri="{FF2B5EF4-FFF2-40B4-BE49-F238E27FC236}">
                <a16:creationId xmlns:a16="http://schemas.microsoft.com/office/drawing/2014/main" id="{2FA0F92C-9D38-C30A-7027-6688EE576688}"/>
              </a:ext>
            </a:extLst>
          </p:cNvPr>
          <p:cNvSpPr txBox="1"/>
          <p:nvPr/>
        </p:nvSpPr>
        <p:spPr>
          <a:xfrm>
            <a:off x="5607050" y="8634968"/>
            <a:ext cx="1279692" cy="369332"/>
          </a:xfrm>
          <a:prstGeom prst="rect">
            <a:avLst/>
          </a:prstGeom>
          <a:noFill/>
        </p:spPr>
        <p:txBody>
          <a:bodyPr wrap="square">
            <a:spAutoFit/>
          </a:bodyPr>
          <a:lstStyle/>
          <a:p>
            <a:r>
              <a:rPr sz="1800">
                <a:solidFill>
                  <a:srgbClr val="002266"/>
                </a:solidFill>
                <a:latin typeface="DM Sans"/>
              </a:rPr>
              <a:t>Essential</a:t>
            </a:r>
          </a:p>
        </p:txBody>
      </p:sp>
      <p:sp>
        <p:nvSpPr>
          <p:cNvPr id="67" name="TextBox 66">
            <a:extLst>
              <a:ext uri="{FF2B5EF4-FFF2-40B4-BE49-F238E27FC236}">
                <a16:creationId xmlns:a16="http://schemas.microsoft.com/office/drawing/2014/main" id="{603E3C56-69A6-27EA-DCAC-31BB230EEAD6}"/>
              </a:ext>
            </a:extLst>
          </p:cNvPr>
          <p:cNvSpPr txBox="1"/>
          <p:nvPr/>
        </p:nvSpPr>
        <p:spPr>
          <a:xfrm>
            <a:off x="5607050" y="9396968"/>
            <a:ext cx="1279692" cy="369332"/>
          </a:xfrm>
          <a:prstGeom prst="rect">
            <a:avLst/>
          </a:prstGeom>
          <a:noFill/>
        </p:spPr>
        <p:txBody>
          <a:bodyPr wrap="square">
            <a:spAutoFit/>
          </a:bodyPr>
          <a:lstStyle/>
          <a:p>
            <a:r>
              <a:rPr sz="1800">
                <a:solidFill>
                  <a:srgbClr val="002266"/>
                </a:solidFill>
                <a:latin typeface="DM Sans"/>
              </a:rPr>
              <a:t>Optional</a:t>
            </a:r>
          </a:p>
        </p:txBody>
      </p:sp>
      <p:pic>
        <p:nvPicPr>
          <p:cNvPr id="68" name="Picture 67" descr="ESSENTIAL.png"/>
          <p:cNvPicPr>
            <a:picLocks noChangeAspect="1"/>
          </p:cNvPicPr>
          <p:nvPr/>
        </p:nvPicPr>
        <p:blipFill>
          <a:blip r:embed="rId2"/>
          <a:stretch>
            <a:fillRect/>
          </a:stretch>
        </p:blipFill>
        <p:spPr>
          <a:xfrm>
            <a:off x="2723898" y="2798710"/>
            <a:ext cx="2197352" cy="396244"/>
          </a:xfrm>
          <a:prstGeom prst="rect">
            <a:avLst/>
          </a:prstGeom>
        </p:spPr>
      </p:pic>
      <p:pic>
        <p:nvPicPr>
          <p:cNvPr id="69" name="Picture 68" descr="ESSENTIAL.png"/>
          <p:cNvPicPr>
            <a:picLocks noChangeAspect="1"/>
          </p:cNvPicPr>
          <p:nvPr/>
        </p:nvPicPr>
        <p:blipFill>
          <a:blip r:embed="rId2"/>
          <a:stretch>
            <a:fillRect/>
          </a:stretch>
        </p:blipFill>
        <p:spPr>
          <a:xfrm>
            <a:off x="2723898" y="3611700"/>
            <a:ext cx="2197352" cy="396244"/>
          </a:xfrm>
          <a:prstGeom prst="rect">
            <a:avLst/>
          </a:prstGeom>
        </p:spPr>
      </p:pic>
      <p:pic>
        <p:nvPicPr>
          <p:cNvPr id="70" name="Picture 69" descr="OPTIONAL.png"/>
          <p:cNvPicPr>
            <a:picLocks noChangeAspect="1"/>
          </p:cNvPicPr>
          <p:nvPr/>
        </p:nvPicPr>
        <p:blipFill>
          <a:blip r:embed="rId3"/>
          <a:stretch>
            <a:fillRect/>
          </a:stretch>
        </p:blipFill>
        <p:spPr>
          <a:xfrm>
            <a:off x="2723898" y="4477763"/>
            <a:ext cx="2197352" cy="396244"/>
          </a:xfrm>
          <a:prstGeom prst="rect">
            <a:avLst/>
          </a:prstGeom>
        </p:spPr>
      </p:pic>
      <p:pic>
        <p:nvPicPr>
          <p:cNvPr id="71" name="Picture 70" descr="ADVISED.png"/>
          <p:cNvPicPr>
            <a:picLocks noChangeAspect="1"/>
          </p:cNvPicPr>
          <p:nvPr/>
        </p:nvPicPr>
        <p:blipFill>
          <a:blip r:embed="rId4"/>
          <a:stretch>
            <a:fillRect/>
          </a:stretch>
        </p:blipFill>
        <p:spPr>
          <a:xfrm>
            <a:off x="2711450" y="5311168"/>
            <a:ext cx="2197352" cy="396244"/>
          </a:xfrm>
          <a:prstGeom prst="rect">
            <a:avLst/>
          </a:prstGeom>
        </p:spPr>
      </p:pic>
      <p:pic>
        <p:nvPicPr>
          <p:cNvPr id="72" name="Picture 71" descr="OPTIONAL.png"/>
          <p:cNvPicPr>
            <a:picLocks noChangeAspect="1"/>
          </p:cNvPicPr>
          <p:nvPr/>
        </p:nvPicPr>
        <p:blipFill>
          <a:blip r:embed="rId3"/>
          <a:stretch>
            <a:fillRect/>
          </a:stretch>
        </p:blipFill>
        <p:spPr>
          <a:xfrm>
            <a:off x="2723898" y="6169656"/>
            <a:ext cx="2197352" cy="396244"/>
          </a:xfrm>
          <a:prstGeom prst="rect">
            <a:avLst/>
          </a:prstGeom>
        </p:spPr>
      </p:pic>
      <p:pic>
        <p:nvPicPr>
          <p:cNvPr id="73" name="Picture 72" descr="ESSENTIAL.png"/>
          <p:cNvPicPr>
            <a:picLocks noChangeAspect="1"/>
          </p:cNvPicPr>
          <p:nvPr/>
        </p:nvPicPr>
        <p:blipFill>
          <a:blip r:embed="rId2"/>
          <a:stretch>
            <a:fillRect/>
          </a:stretch>
        </p:blipFill>
        <p:spPr>
          <a:xfrm>
            <a:off x="2748295" y="6945320"/>
            <a:ext cx="2197352" cy="396244"/>
          </a:xfrm>
          <a:prstGeom prst="rect">
            <a:avLst/>
          </a:prstGeom>
        </p:spPr>
      </p:pic>
      <p:pic>
        <p:nvPicPr>
          <p:cNvPr id="74" name="Picture 73" descr="ESSENTIAL.png"/>
          <p:cNvPicPr>
            <a:picLocks noChangeAspect="1"/>
          </p:cNvPicPr>
          <p:nvPr/>
        </p:nvPicPr>
        <p:blipFill>
          <a:blip r:embed="rId2"/>
          <a:stretch>
            <a:fillRect/>
          </a:stretch>
        </p:blipFill>
        <p:spPr>
          <a:xfrm>
            <a:off x="2748295" y="7778725"/>
            <a:ext cx="2197352" cy="396244"/>
          </a:xfrm>
          <a:prstGeom prst="rect">
            <a:avLst/>
          </a:prstGeom>
        </p:spPr>
      </p:pic>
      <p:pic>
        <p:nvPicPr>
          <p:cNvPr id="75" name="Picture 74" descr="ESSENTIAL.png"/>
          <p:cNvPicPr>
            <a:picLocks noChangeAspect="1"/>
          </p:cNvPicPr>
          <p:nvPr/>
        </p:nvPicPr>
        <p:blipFill>
          <a:blip r:embed="rId2"/>
          <a:stretch>
            <a:fillRect/>
          </a:stretch>
        </p:blipFill>
        <p:spPr>
          <a:xfrm>
            <a:off x="2711450" y="8641646"/>
            <a:ext cx="2197352" cy="396244"/>
          </a:xfrm>
          <a:prstGeom prst="rect">
            <a:avLst/>
          </a:prstGeom>
        </p:spPr>
      </p:pic>
      <p:pic>
        <p:nvPicPr>
          <p:cNvPr id="76" name="Picture 75" descr="OPTIONAL.png"/>
          <p:cNvPicPr>
            <a:picLocks noChangeAspect="1"/>
          </p:cNvPicPr>
          <p:nvPr/>
        </p:nvPicPr>
        <p:blipFill>
          <a:blip r:embed="rId3"/>
          <a:stretch>
            <a:fillRect/>
          </a:stretch>
        </p:blipFill>
        <p:spPr>
          <a:xfrm>
            <a:off x="2723898" y="9443624"/>
            <a:ext cx="2197352" cy="3962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2" y="1530488"/>
            <a:ext cx="5744877" cy="966289"/>
          </a:xfrm>
          <a:prstGeom prst="rect">
            <a:avLst/>
          </a:prstGeom>
        </p:spPr>
        <p:txBody>
          <a:bodyPr vert="horz" wrap="square" lIns="0" tIns="14604" rIns="0" bIns="0" rtlCol="0">
            <a:spAutoFit/>
          </a:bodyPr>
          <a:lstStyle/>
          <a:p>
            <a:pPr marL="12700">
              <a:lnSpc>
                <a:spcPct val="100000"/>
              </a:lnSpc>
              <a:spcBef>
                <a:spcPts val="114"/>
              </a:spcBef>
            </a:pPr>
            <a:r>
              <a:rPr sz="2850" b="1" dirty="0">
                <a:solidFill>
                  <a:srgbClr val="262261"/>
                </a:solidFill>
                <a:latin typeface="Bitter" pitchFamily="2" charset="0"/>
                <a:cs typeface="Book Antiqua"/>
              </a:rPr>
              <a:t>Your</a:t>
            </a:r>
            <a:r>
              <a:rPr sz="2850" b="1" spc="-15" dirty="0">
                <a:solidFill>
                  <a:srgbClr val="262261"/>
                </a:solidFill>
                <a:latin typeface="Bitter" pitchFamily="2" charset="0"/>
                <a:cs typeface="Book Antiqua"/>
              </a:rPr>
              <a:t> </a:t>
            </a:r>
            <a:r>
              <a:rPr sz="2850" b="1" dirty="0">
                <a:solidFill>
                  <a:srgbClr val="262261"/>
                </a:solidFill>
                <a:latin typeface="Bitter" pitchFamily="2" charset="0"/>
                <a:cs typeface="Book Antiqua"/>
              </a:rPr>
              <a:t>Minerals</a:t>
            </a:r>
            <a:r>
              <a:rPr sz="2850" b="1" spc="-15" dirty="0">
                <a:solidFill>
                  <a:srgbClr val="262261"/>
                </a:solidFill>
                <a:latin typeface="Bitter" pitchFamily="2" charset="0"/>
                <a:cs typeface="Book Antiqua"/>
              </a:rPr>
              <a:t> </a:t>
            </a:r>
            <a:r>
              <a:rPr sz="2850" b="1" spc="105" dirty="0">
                <a:solidFill>
                  <a:srgbClr val="262261"/>
                </a:solidFill>
                <a:latin typeface="Bitter" pitchFamily="2" charset="0"/>
                <a:cs typeface="Book Antiqua"/>
              </a:rPr>
              <a:t>Summary</a:t>
            </a:r>
            <a:endParaRPr sz="2850" dirty="0">
              <a:latin typeface="Bitter" pitchFamily="2" charset="0"/>
              <a:cs typeface="Book Antiqua"/>
            </a:endParaRPr>
          </a:p>
          <a:p>
            <a:pPr marL="227329">
              <a:lnSpc>
                <a:spcPct val="100000"/>
              </a:lnSpc>
              <a:spcBef>
                <a:spcPts val="2160"/>
              </a:spcBef>
              <a:tabLst>
                <a:tab pos="3080385" algn="l"/>
              </a:tabLst>
            </a:pPr>
            <a:r>
              <a:rPr sz="1500" b="1" dirty="0">
                <a:solidFill>
                  <a:srgbClr val="262261"/>
                </a:solidFill>
                <a:latin typeface="DM Sans" pitchFamily="2" charset="0"/>
                <a:cs typeface="DM Sans"/>
              </a:rPr>
              <a:t>Analysis</a:t>
            </a:r>
            <a:r>
              <a:rPr sz="1500" b="1" spc="-65" dirty="0">
                <a:solidFill>
                  <a:srgbClr val="262261"/>
                </a:solidFill>
                <a:latin typeface="DM Sans" pitchFamily="2" charset="0"/>
                <a:cs typeface="DM Sans"/>
              </a:rPr>
              <a:t> </a:t>
            </a:r>
            <a:r>
              <a:rPr sz="1500" b="1" spc="-25" dirty="0">
                <a:solidFill>
                  <a:srgbClr val="262261"/>
                </a:solidFill>
                <a:latin typeface="DM Sans" pitchFamily="2" charset="0"/>
                <a:cs typeface="DM Sans"/>
              </a:rPr>
              <a:t>For</a:t>
            </a:r>
            <a:r>
              <a:rPr sz="1500" b="1" dirty="0">
                <a:solidFill>
                  <a:srgbClr val="262261"/>
                </a:solidFill>
                <a:latin typeface="DM Sans" pitchFamily="2" charset="0"/>
                <a:cs typeface="DM Sans"/>
              </a:rPr>
              <a:t>	</a:t>
            </a:r>
            <a:r>
              <a:rPr sz="1500" b="1" spc="-20" dirty="0">
                <a:solidFill>
                  <a:srgbClr val="262261"/>
                </a:solidFill>
                <a:latin typeface="DM Sans" pitchFamily="2" charset="0"/>
                <a:cs typeface="DM Sans"/>
              </a:rPr>
              <a:t>SCALE</a:t>
            </a:r>
            <a:endParaRPr sz="1500" dirty="0">
              <a:latin typeface="DM Sans" pitchFamily="2" charset="0"/>
              <a:cs typeface="DM Sans"/>
            </a:endParaRPr>
          </a:p>
        </p:txBody>
      </p:sp>
      <p:sp>
        <p:nvSpPr>
          <p:cNvPr id="3" name="object 3"/>
          <p:cNvSpPr txBox="1"/>
          <p:nvPr/>
        </p:nvSpPr>
        <p:spPr>
          <a:xfrm>
            <a:off x="5606948" y="2241410"/>
            <a:ext cx="1268730" cy="243656"/>
          </a:xfrm>
          <a:prstGeom prst="rect">
            <a:avLst/>
          </a:prstGeom>
        </p:spPr>
        <p:txBody>
          <a:bodyPr vert="horz" wrap="square" lIns="0" tIns="12700" rIns="0" bIns="0" rtlCol="0">
            <a:spAutoFit/>
          </a:bodyPr>
          <a:lstStyle/>
          <a:p>
            <a:pPr marL="12700">
              <a:lnSpc>
                <a:spcPct val="100000"/>
              </a:lnSpc>
              <a:spcBef>
                <a:spcPts val="100"/>
              </a:spcBef>
            </a:pPr>
            <a:r>
              <a:rPr sz="1500" b="1" spc="-10" dirty="0">
                <a:solidFill>
                  <a:srgbClr val="262261"/>
                </a:solidFill>
                <a:latin typeface="DM Sans" pitchFamily="2" charset="0"/>
                <a:cs typeface="DM Sans"/>
              </a:rPr>
              <a:t>Supplements</a:t>
            </a:r>
            <a:endParaRPr sz="1500" dirty="0">
              <a:latin typeface="DM Sans" pitchFamily="2" charset="0"/>
              <a:cs typeface="DM Sans"/>
            </a:endParaRPr>
          </a:p>
        </p:txBody>
      </p:sp>
      <p:sp>
        <p:nvSpPr>
          <p:cNvPr id="116" name="TextBox 115">
            <a:extLst>
              <a:ext uri="{FF2B5EF4-FFF2-40B4-BE49-F238E27FC236}">
                <a16:creationId xmlns:a16="http://schemas.microsoft.com/office/drawing/2014/main" id="{62C9F6E1-42E6-A412-6B47-DEE28E6306A1}"/>
              </a:ext>
            </a:extLst>
          </p:cNvPr>
          <p:cNvSpPr txBox="1"/>
          <p:nvPr/>
        </p:nvSpPr>
        <p:spPr>
          <a:xfrm>
            <a:off x="1873250" y="9690100"/>
            <a:ext cx="3962400" cy="215444"/>
          </a:xfrm>
          <a:prstGeom prst="rect">
            <a:avLst/>
          </a:prstGeom>
          <a:noFill/>
        </p:spPr>
        <p:txBody>
          <a:bodyPr wrap="square">
            <a:spAutoFit/>
          </a:bodyPr>
          <a:lstStyle/>
          <a:p>
            <a:r>
              <a:rPr lang="en-US" sz="800" b="1" i="1" dirty="0">
                <a:solidFill>
                  <a:srgbClr val="808184"/>
                </a:solidFill>
                <a:latin typeface="DM Sans" pitchFamily="2" charset="0"/>
                <a:cs typeface="Arial"/>
              </a:rPr>
              <a:t>Consult your healthcare provider before use; individual results may vary.</a:t>
            </a:r>
            <a:endParaRPr lang="en-IN" sz="800" b="1" i="1" dirty="0">
              <a:solidFill>
                <a:srgbClr val="808184"/>
              </a:solidFill>
              <a:latin typeface="DM Sans" pitchFamily="2" charset="0"/>
              <a:cs typeface="Arial"/>
            </a:endParaRPr>
          </a:p>
        </p:txBody>
      </p:sp>
      <p:sp>
        <p:nvSpPr>
          <p:cNvPr id="4" name="object 12">
            <a:extLst>
              <a:ext uri="{FF2B5EF4-FFF2-40B4-BE49-F238E27FC236}">
                <a16:creationId xmlns:a16="http://schemas.microsoft.com/office/drawing/2014/main" id="{CE3BA733-BE5D-A38E-6EA4-37C1966987CE}"/>
              </a:ext>
            </a:extLst>
          </p:cNvPr>
          <p:cNvSpPr txBox="1"/>
          <p:nvPr/>
        </p:nvSpPr>
        <p:spPr>
          <a:xfrm>
            <a:off x="354977" y="4105795"/>
            <a:ext cx="1657350" cy="730250"/>
          </a:xfrm>
          <a:prstGeom prst="rect">
            <a:avLst/>
          </a:prstGeom>
          <a:solidFill>
            <a:srgbClr val="E6E7E8"/>
          </a:solidFill>
        </p:spPr>
        <p:txBody>
          <a:bodyPr vert="horz" wrap="square" lIns="0" tIns="227965" rIns="0" bIns="0" rtlCol="0">
            <a:spAutoFit/>
          </a:bodyPr>
          <a:lstStyle/>
          <a:p>
            <a:pPr marL="188595">
              <a:lnSpc>
                <a:spcPct val="100000"/>
              </a:lnSpc>
              <a:spcBef>
                <a:spcPts val="1795"/>
              </a:spcBef>
            </a:pPr>
            <a:r>
              <a:rPr sz="1650" b="1" spc="70" dirty="0">
                <a:solidFill>
                  <a:srgbClr val="262261"/>
                </a:solidFill>
                <a:latin typeface="DM Sans"/>
                <a:cs typeface="DM Sans"/>
              </a:rPr>
              <a:t>Magnesium</a:t>
            </a:r>
            <a:endParaRPr sz="1650">
              <a:latin typeface="DM Sans"/>
              <a:cs typeface="DM Sans"/>
            </a:endParaRPr>
          </a:p>
        </p:txBody>
      </p:sp>
      <p:sp>
        <p:nvSpPr>
          <p:cNvPr id="5" name="object 13">
            <a:extLst>
              <a:ext uri="{FF2B5EF4-FFF2-40B4-BE49-F238E27FC236}">
                <a16:creationId xmlns:a16="http://schemas.microsoft.com/office/drawing/2014/main" id="{970337D6-0E84-8558-75D4-91A1E9B78F91}"/>
              </a:ext>
            </a:extLst>
          </p:cNvPr>
          <p:cNvSpPr txBox="1"/>
          <p:nvPr/>
        </p:nvSpPr>
        <p:spPr>
          <a:xfrm>
            <a:off x="354977" y="2955125"/>
            <a:ext cx="1657350" cy="730250"/>
          </a:xfrm>
          <a:prstGeom prst="rect">
            <a:avLst/>
          </a:prstGeom>
          <a:solidFill>
            <a:srgbClr val="E6E7E8"/>
          </a:solidFill>
        </p:spPr>
        <p:txBody>
          <a:bodyPr vert="horz" wrap="square" lIns="0" tIns="227965" rIns="0" bIns="0" rtlCol="0">
            <a:spAutoFit/>
          </a:bodyPr>
          <a:lstStyle/>
          <a:p>
            <a:pPr marR="44450" algn="ctr">
              <a:lnSpc>
                <a:spcPct val="100000"/>
              </a:lnSpc>
              <a:spcBef>
                <a:spcPts val="1795"/>
              </a:spcBef>
            </a:pPr>
            <a:r>
              <a:rPr sz="1650" b="1" spc="35" dirty="0">
                <a:solidFill>
                  <a:srgbClr val="262261"/>
                </a:solidFill>
                <a:latin typeface="DM Sans"/>
                <a:cs typeface="DM Sans"/>
              </a:rPr>
              <a:t>Iron</a:t>
            </a:r>
            <a:endParaRPr sz="1650">
              <a:latin typeface="DM Sans"/>
              <a:cs typeface="DM Sans"/>
            </a:endParaRPr>
          </a:p>
        </p:txBody>
      </p:sp>
      <p:sp>
        <p:nvSpPr>
          <p:cNvPr id="6" name="object 14">
            <a:extLst>
              <a:ext uri="{FF2B5EF4-FFF2-40B4-BE49-F238E27FC236}">
                <a16:creationId xmlns:a16="http://schemas.microsoft.com/office/drawing/2014/main" id="{FD239657-5F27-0B38-6D1F-536FAF2137BE}"/>
              </a:ext>
            </a:extLst>
          </p:cNvPr>
          <p:cNvSpPr txBox="1"/>
          <p:nvPr/>
        </p:nvSpPr>
        <p:spPr>
          <a:xfrm>
            <a:off x="354977" y="6463728"/>
            <a:ext cx="1657350" cy="730250"/>
          </a:xfrm>
          <a:prstGeom prst="rect">
            <a:avLst/>
          </a:prstGeom>
          <a:solidFill>
            <a:srgbClr val="E6E7E8"/>
          </a:solidFill>
        </p:spPr>
        <p:txBody>
          <a:bodyPr vert="horz" wrap="square" lIns="0" tIns="227965" rIns="0" bIns="0" rtlCol="0">
            <a:spAutoFit/>
          </a:bodyPr>
          <a:lstStyle/>
          <a:p>
            <a:pPr marL="233679">
              <a:lnSpc>
                <a:spcPct val="100000"/>
              </a:lnSpc>
              <a:spcBef>
                <a:spcPts val="1795"/>
              </a:spcBef>
            </a:pPr>
            <a:r>
              <a:rPr sz="1650" b="1" spc="55" dirty="0">
                <a:solidFill>
                  <a:srgbClr val="262261"/>
                </a:solidFill>
                <a:latin typeface="DM Sans"/>
                <a:cs typeface="DM Sans"/>
              </a:rPr>
              <a:t>Phosphate</a:t>
            </a:r>
            <a:endParaRPr sz="1650">
              <a:latin typeface="DM Sans"/>
              <a:cs typeface="DM Sans"/>
            </a:endParaRPr>
          </a:p>
        </p:txBody>
      </p:sp>
      <p:sp>
        <p:nvSpPr>
          <p:cNvPr id="7" name="object 15">
            <a:extLst>
              <a:ext uri="{FF2B5EF4-FFF2-40B4-BE49-F238E27FC236}">
                <a16:creationId xmlns:a16="http://schemas.microsoft.com/office/drawing/2014/main" id="{D7552969-2C21-BD9D-0CC2-D180E949FE06}"/>
              </a:ext>
            </a:extLst>
          </p:cNvPr>
          <p:cNvSpPr txBox="1"/>
          <p:nvPr/>
        </p:nvSpPr>
        <p:spPr>
          <a:xfrm>
            <a:off x="354977" y="5288826"/>
            <a:ext cx="1657350" cy="730250"/>
          </a:xfrm>
          <a:prstGeom prst="rect">
            <a:avLst/>
          </a:prstGeom>
          <a:solidFill>
            <a:srgbClr val="E6E7E8"/>
          </a:solidFill>
        </p:spPr>
        <p:txBody>
          <a:bodyPr vert="horz" wrap="square" lIns="0" tIns="635" rIns="0" bIns="0" rtlCol="0">
            <a:spAutoFit/>
          </a:bodyPr>
          <a:lstStyle/>
          <a:p>
            <a:pPr>
              <a:lnSpc>
                <a:spcPct val="100000"/>
              </a:lnSpc>
              <a:spcBef>
                <a:spcPts val="5"/>
              </a:spcBef>
            </a:pPr>
            <a:endParaRPr sz="1650">
              <a:latin typeface="Times New Roman"/>
              <a:cs typeface="Times New Roman"/>
            </a:endParaRPr>
          </a:p>
          <a:p>
            <a:pPr marL="97790">
              <a:lnSpc>
                <a:spcPct val="100000"/>
              </a:lnSpc>
            </a:pPr>
            <a:r>
              <a:rPr sz="1650" b="1" spc="75" dirty="0">
                <a:solidFill>
                  <a:srgbClr val="262261"/>
                </a:solidFill>
                <a:latin typeface="DM Sans"/>
                <a:cs typeface="DM Sans"/>
              </a:rPr>
              <a:t>Molybdenum</a:t>
            </a:r>
            <a:endParaRPr sz="1650">
              <a:latin typeface="DM Sans"/>
              <a:cs typeface="DM Sans"/>
            </a:endParaRPr>
          </a:p>
        </p:txBody>
      </p:sp>
      <p:sp>
        <p:nvSpPr>
          <p:cNvPr id="8" name="object 16">
            <a:extLst>
              <a:ext uri="{FF2B5EF4-FFF2-40B4-BE49-F238E27FC236}">
                <a16:creationId xmlns:a16="http://schemas.microsoft.com/office/drawing/2014/main" id="{FE9F649E-2B6C-DF34-F672-EB3A5403A161}"/>
              </a:ext>
            </a:extLst>
          </p:cNvPr>
          <p:cNvSpPr txBox="1"/>
          <p:nvPr/>
        </p:nvSpPr>
        <p:spPr>
          <a:xfrm>
            <a:off x="354977" y="8820734"/>
            <a:ext cx="1657350" cy="730250"/>
          </a:xfrm>
          <a:prstGeom prst="rect">
            <a:avLst/>
          </a:prstGeom>
          <a:solidFill>
            <a:srgbClr val="E6E7E8"/>
          </a:solidFill>
        </p:spPr>
        <p:txBody>
          <a:bodyPr vert="horz" wrap="square" lIns="0" tIns="183515" rIns="0" bIns="0" rtlCol="0">
            <a:spAutoFit/>
          </a:bodyPr>
          <a:lstStyle/>
          <a:p>
            <a:pPr algn="ctr">
              <a:lnSpc>
                <a:spcPct val="100000"/>
              </a:lnSpc>
              <a:spcBef>
                <a:spcPts val="1445"/>
              </a:spcBef>
            </a:pPr>
            <a:r>
              <a:rPr sz="2000" b="1" spc="-20" dirty="0">
                <a:solidFill>
                  <a:srgbClr val="262261"/>
                </a:solidFill>
                <a:latin typeface="DM Sans"/>
                <a:cs typeface="DM Sans"/>
              </a:rPr>
              <a:t>Zinc</a:t>
            </a:r>
            <a:endParaRPr sz="2000">
              <a:latin typeface="DM Sans"/>
              <a:cs typeface="DM Sans"/>
            </a:endParaRPr>
          </a:p>
        </p:txBody>
      </p:sp>
      <p:sp>
        <p:nvSpPr>
          <p:cNvPr id="9" name="object 17">
            <a:extLst>
              <a:ext uri="{FF2B5EF4-FFF2-40B4-BE49-F238E27FC236}">
                <a16:creationId xmlns:a16="http://schemas.microsoft.com/office/drawing/2014/main" id="{A47DD94B-5666-981A-933E-9D88DEB34919}"/>
              </a:ext>
            </a:extLst>
          </p:cNvPr>
          <p:cNvSpPr txBox="1"/>
          <p:nvPr/>
        </p:nvSpPr>
        <p:spPr>
          <a:xfrm>
            <a:off x="354977" y="7642694"/>
            <a:ext cx="1657350" cy="730250"/>
          </a:xfrm>
          <a:prstGeom prst="rect">
            <a:avLst/>
          </a:prstGeom>
          <a:solidFill>
            <a:srgbClr val="E6E7E8"/>
          </a:solidFill>
        </p:spPr>
        <p:txBody>
          <a:bodyPr vert="horz" wrap="square" lIns="0" tIns="231775" rIns="0" bIns="0" rtlCol="0">
            <a:spAutoFit/>
          </a:bodyPr>
          <a:lstStyle/>
          <a:p>
            <a:pPr marL="316230">
              <a:lnSpc>
                <a:spcPct val="100000"/>
              </a:lnSpc>
              <a:spcBef>
                <a:spcPts val="1825"/>
              </a:spcBef>
            </a:pPr>
            <a:r>
              <a:rPr sz="1650" b="1" spc="65" dirty="0">
                <a:solidFill>
                  <a:srgbClr val="262261"/>
                </a:solidFill>
                <a:latin typeface="DM Sans"/>
                <a:cs typeface="DM Sans"/>
              </a:rPr>
              <a:t>Calcium</a:t>
            </a:r>
            <a:endParaRPr sz="1650">
              <a:latin typeface="DM Sans"/>
              <a:cs typeface="DM Sans"/>
            </a:endParaRPr>
          </a:p>
        </p:txBody>
      </p:sp>
      <p:sp>
        <p:nvSpPr>
          <p:cNvPr id="22" name="TextBox 21">
            <a:extLst>
              <a:ext uri="{FF2B5EF4-FFF2-40B4-BE49-F238E27FC236}">
                <a16:creationId xmlns:a16="http://schemas.microsoft.com/office/drawing/2014/main" id="{640C78E8-2C61-17C6-8605-F7D08F05B857}"/>
              </a:ext>
            </a:extLst>
          </p:cNvPr>
          <p:cNvSpPr txBox="1"/>
          <p:nvPr/>
        </p:nvSpPr>
        <p:spPr>
          <a:xfrm>
            <a:off x="5622758" y="3136900"/>
            <a:ext cx="1279692" cy="369332"/>
          </a:xfrm>
          <a:prstGeom prst="rect">
            <a:avLst/>
          </a:prstGeom>
          <a:noFill/>
        </p:spPr>
        <p:txBody>
          <a:bodyPr wrap="square">
            <a:spAutoFit/>
          </a:bodyPr>
          <a:lstStyle/>
          <a:p>
            <a:r>
              <a:rPr sz="1800">
                <a:solidFill>
                  <a:srgbClr val="002266"/>
                </a:solidFill>
                <a:latin typeface="DM Sans"/>
              </a:rPr>
              <a:t>Essential</a:t>
            </a:r>
          </a:p>
        </p:txBody>
      </p:sp>
      <p:sp>
        <p:nvSpPr>
          <p:cNvPr id="23" name="TextBox 22">
            <a:extLst>
              <a:ext uri="{FF2B5EF4-FFF2-40B4-BE49-F238E27FC236}">
                <a16:creationId xmlns:a16="http://schemas.microsoft.com/office/drawing/2014/main" id="{65F4BB96-7C66-2FC8-B800-7FA505254428}"/>
              </a:ext>
            </a:extLst>
          </p:cNvPr>
          <p:cNvSpPr txBox="1"/>
          <p:nvPr/>
        </p:nvSpPr>
        <p:spPr>
          <a:xfrm>
            <a:off x="5622758" y="4203700"/>
            <a:ext cx="1279692" cy="369332"/>
          </a:xfrm>
          <a:prstGeom prst="rect">
            <a:avLst/>
          </a:prstGeom>
          <a:noFill/>
        </p:spPr>
        <p:txBody>
          <a:bodyPr wrap="square">
            <a:spAutoFit/>
          </a:bodyPr>
          <a:lstStyle/>
          <a:p>
            <a:r>
              <a:rPr sz="1800">
                <a:solidFill>
                  <a:srgbClr val="002266"/>
                </a:solidFill>
                <a:latin typeface="DM Sans"/>
              </a:rPr>
              <a:t>Advised</a:t>
            </a:r>
          </a:p>
        </p:txBody>
      </p:sp>
      <p:sp>
        <p:nvSpPr>
          <p:cNvPr id="24" name="TextBox 23">
            <a:extLst>
              <a:ext uri="{FF2B5EF4-FFF2-40B4-BE49-F238E27FC236}">
                <a16:creationId xmlns:a16="http://schemas.microsoft.com/office/drawing/2014/main" id="{FCD40E8F-CA9B-C200-C169-0DD5182B24FB}"/>
              </a:ext>
            </a:extLst>
          </p:cNvPr>
          <p:cNvSpPr txBox="1"/>
          <p:nvPr/>
        </p:nvSpPr>
        <p:spPr>
          <a:xfrm>
            <a:off x="5622758" y="5499100"/>
            <a:ext cx="1279692" cy="369332"/>
          </a:xfrm>
          <a:prstGeom prst="rect">
            <a:avLst/>
          </a:prstGeom>
          <a:noFill/>
        </p:spPr>
        <p:txBody>
          <a:bodyPr wrap="square">
            <a:spAutoFit/>
          </a:bodyPr>
          <a:lstStyle/>
          <a:p>
            <a:r>
              <a:rPr sz="1800">
                <a:solidFill>
                  <a:srgbClr val="002266"/>
                </a:solidFill>
                <a:latin typeface="DM Sans"/>
              </a:rPr>
              <a:t>Essential</a:t>
            </a:r>
          </a:p>
        </p:txBody>
      </p:sp>
      <p:sp>
        <p:nvSpPr>
          <p:cNvPr id="25" name="TextBox 24">
            <a:extLst>
              <a:ext uri="{FF2B5EF4-FFF2-40B4-BE49-F238E27FC236}">
                <a16:creationId xmlns:a16="http://schemas.microsoft.com/office/drawing/2014/main" id="{2339AE66-B9F2-0F1C-8E0F-8723B8224C49}"/>
              </a:ext>
            </a:extLst>
          </p:cNvPr>
          <p:cNvSpPr txBox="1"/>
          <p:nvPr/>
        </p:nvSpPr>
        <p:spPr>
          <a:xfrm>
            <a:off x="5622758" y="6642100"/>
            <a:ext cx="1279692" cy="369332"/>
          </a:xfrm>
          <a:prstGeom prst="rect">
            <a:avLst/>
          </a:prstGeom>
          <a:noFill/>
        </p:spPr>
        <p:txBody>
          <a:bodyPr wrap="square">
            <a:spAutoFit/>
          </a:bodyPr>
          <a:lstStyle/>
          <a:p>
            <a:r>
              <a:rPr sz="1800">
                <a:solidFill>
                  <a:srgbClr val="002266"/>
                </a:solidFill>
                <a:latin typeface="DM Sans"/>
              </a:rPr>
              <a:t>Advised</a:t>
            </a:r>
          </a:p>
        </p:txBody>
      </p:sp>
      <p:sp>
        <p:nvSpPr>
          <p:cNvPr id="26" name="TextBox 25">
            <a:extLst>
              <a:ext uri="{FF2B5EF4-FFF2-40B4-BE49-F238E27FC236}">
                <a16:creationId xmlns:a16="http://schemas.microsoft.com/office/drawing/2014/main" id="{95964F31-D664-5FE0-84E5-4082DCB2C343}"/>
              </a:ext>
            </a:extLst>
          </p:cNvPr>
          <p:cNvSpPr txBox="1"/>
          <p:nvPr/>
        </p:nvSpPr>
        <p:spPr>
          <a:xfrm>
            <a:off x="5622758" y="7785100"/>
            <a:ext cx="1279692" cy="369332"/>
          </a:xfrm>
          <a:prstGeom prst="rect">
            <a:avLst/>
          </a:prstGeom>
          <a:noFill/>
        </p:spPr>
        <p:txBody>
          <a:bodyPr wrap="square">
            <a:spAutoFit/>
          </a:bodyPr>
          <a:lstStyle/>
          <a:p>
            <a:r>
              <a:rPr sz="1800">
                <a:solidFill>
                  <a:srgbClr val="002266"/>
                </a:solidFill>
                <a:latin typeface="DM Sans"/>
              </a:rPr>
              <a:t>Essential</a:t>
            </a:r>
          </a:p>
        </p:txBody>
      </p:sp>
      <p:sp>
        <p:nvSpPr>
          <p:cNvPr id="27" name="TextBox 26">
            <a:extLst>
              <a:ext uri="{FF2B5EF4-FFF2-40B4-BE49-F238E27FC236}">
                <a16:creationId xmlns:a16="http://schemas.microsoft.com/office/drawing/2014/main" id="{731F343C-BE0A-EDD8-F6F4-6DA38773DFDA}"/>
              </a:ext>
            </a:extLst>
          </p:cNvPr>
          <p:cNvSpPr txBox="1"/>
          <p:nvPr/>
        </p:nvSpPr>
        <p:spPr>
          <a:xfrm>
            <a:off x="5612028" y="8928100"/>
            <a:ext cx="1279692" cy="369332"/>
          </a:xfrm>
          <a:prstGeom prst="rect">
            <a:avLst/>
          </a:prstGeom>
          <a:noFill/>
        </p:spPr>
        <p:txBody>
          <a:bodyPr wrap="square">
            <a:spAutoFit/>
          </a:bodyPr>
          <a:lstStyle/>
          <a:p>
            <a:r>
              <a:rPr sz="1800">
                <a:solidFill>
                  <a:srgbClr val="002266"/>
                </a:solidFill>
                <a:latin typeface="DM Sans"/>
              </a:rPr>
              <a:t>Essential</a:t>
            </a:r>
          </a:p>
        </p:txBody>
      </p:sp>
      <p:pic>
        <p:nvPicPr>
          <p:cNvPr id="117" name="Picture 116" descr="ESSENTIAL.png"/>
          <p:cNvPicPr>
            <a:picLocks noChangeAspect="1"/>
          </p:cNvPicPr>
          <p:nvPr/>
        </p:nvPicPr>
        <p:blipFill>
          <a:blip r:embed="rId2"/>
          <a:stretch>
            <a:fillRect/>
          </a:stretch>
        </p:blipFill>
        <p:spPr>
          <a:xfrm>
            <a:off x="2755774" y="3192413"/>
            <a:ext cx="2197352" cy="396244"/>
          </a:xfrm>
          <a:prstGeom prst="rect">
            <a:avLst/>
          </a:prstGeom>
        </p:spPr>
      </p:pic>
      <p:pic>
        <p:nvPicPr>
          <p:cNvPr id="118" name="Picture 117" descr="ADVISED.png"/>
          <p:cNvPicPr>
            <a:picLocks noChangeAspect="1"/>
          </p:cNvPicPr>
          <p:nvPr/>
        </p:nvPicPr>
        <p:blipFill>
          <a:blip r:embed="rId3"/>
          <a:stretch>
            <a:fillRect/>
          </a:stretch>
        </p:blipFill>
        <p:spPr>
          <a:xfrm>
            <a:off x="2711450" y="4272798"/>
            <a:ext cx="2197352" cy="396244"/>
          </a:xfrm>
          <a:prstGeom prst="rect">
            <a:avLst/>
          </a:prstGeom>
        </p:spPr>
      </p:pic>
      <p:pic>
        <p:nvPicPr>
          <p:cNvPr id="119" name="Picture 118" descr="ESSENTIAL.png"/>
          <p:cNvPicPr>
            <a:picLocks noChangeAspect="1"/>
          </p:cNvPicPr>
          <p:nvPr/>
        </p:nvPicPr>
        <p:blipFill>
          <a:blip r:embed="rId2"/>
          <a:stretch>
            <a:fillRect/>
          </a:stretch>
        </p:blipFill>
        <p:spPr>
          <a:xfrm>
            <a:off x="2747879" y="5584885"/>
            <a:ext cx="2197352" cy="396244"/>
          </a:xfrm>
          <a:prstGeom prst="rect">
            <a:avLst/>
          </a:prstGeom>
        </p:spPr>
      </p:pic>
      <p:pic>
        <p:nvPicPr>
          <p:cNvPr id="120" name="Picture 119" descr="ADVISED.png"/>
          <p:cNvPicPr>
            <a:picLocks noChangeAspect="1"/>
          </p:cNvPicPr>
          <p:nvPr/>
        </p:nvPicPr>
        <p:blipFill>
          <a:blip r:embed="rId3"/>
          <a:stretch>
            <a:fillRect/>
          </a:stretch>
        </p:blipFill>
        <p:spPr>
          <a:xfrm>
            <a:off x="2747879" y="6703056"/>
            <a:ext cx="2197352" cy="396244"/>
          </a:xfrm>
          <a:prstGeom prst="rect">
            <a:avLst/>
          </a:prstGeom>
        </p:spPr>
      </p:pic>
      <p:pic>
        <p:nvPicPr>
          <p:cNvPr id="121" name="Picture 120" descr="ESSENTIAL.png"/>
          <p:cNvPicPr>
            <a:picLocks noChangeAspect="1"/>
          </p:cNvPicPr>
          <p:nvPr/>
        </p:nvPicPr>
        <p:blipFill>
          <a:blip r:embed="rId2"/>
          <a:stretch>
            <a:fillRect/>
          </a:stretch>
        </p:blipFill>
        <p:spPr>
          <a:xfrm>
            <a:off x="2712232" y="7827768"/>
            <a:ext cx="2197352" cy="396244"/>
          </a:xfrm>
          <a:prstGeom prst="rect">
            <a:avLst/>
          </a:prstGeom>
        </p:spPr>
      </p:pic>
      <p:pic>
        <p:nvPicPr>
          <p:cNvPr id="122" name="Picture 121" descr="ESSENTIAL.png"/>
          <p:cNvPicPr>
            <a:picLocks noChangeAspect="1"/>
          </p:cNvPicPr>
          <p:nvPr/>
        </p:nvPicPr>
        <p:blipFill>
          <a:blip r:embed="rId2"/>
          <a:stretch>
            <a:fillRect/>
          </a:stretch>
        </p:blipFill>
        <p:spPr>
          <a:xfrm>
            <a:off x="2711450" y="8987737"/>
            <a:ext cx="2197352" cy="3962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3" y="1530488"/>
            <a:ext cx="5844540" cy="453328"/>
          </a:xfrm>
          <a:prstGeom prst="rect">
            <a:avLst/>
          </a:prstGeom>
        </p:spPr>
        <p:txBody>
          <a:bodyPr vert="horz" wrap="square" lIns="0" tIns="14604" rIns="0" bIns="0" rtlCol="0">
            <a:spAutoFit/>
          </a:bodyPr>
          <a:lstStyle/>
          <a:p>
            <a:pPr marL="12700">
              <a:lnSpc>
                <a:spcPct val="100000"/>
              </a:lnSpc>
              <a:spcBef>
                <a:spcPts val="114"/>
              </a:spcBef>
            </a:pPr>
            <a:r>
              <a:rPr sz="2850" b="1" dirty="0">
                <a:solidFill>
                  <a:srgbClr val="262261"/>
                </a:solidFill>
                <a:latin typeface="Bitter" pitchFamily="2" charset="0"/>
                <a:cs typeface="Book Antiqua"/>
              </a:rPr>
              <a:t>Your</a:t>
            </a:r>
            <a:r>
              <a:rPr sz="2850" b="1" spc="-120" dirty="0">
                <a:solidFill>
                  <a:srgbClr val="262261"/>
                </a:solidFill>
                <a:latin typeface="Bitter" pitchFamily="2" charset="0"/>
                <a:cs typeface="Book Antiqua"/>
              </a:rPr>
              <a:t> </a:t>
            </a:r>
            <a:r>
              <a:rPr sz="2850" b="1" dirty="0">
                <a:solidFill>
                  <a:srgbClr val="262261"/>
                </a:solidFill>
                <a:latin typeface="Bitter" pitchFamily="2" charset="0"/>
                <a:cs typeface="Book Antiqua"/>
              </a:rPr>
              <a:t>Gene</a:t>
            </a:r>
            <a:r>
              <a:rPr sz="2850" b="1" spc="-114" dirty="0">
                <a:solidFill>
                  <a:srgbClr val="262261"/>
                </a:solidFill>
                <a:latin typeface="Bitter" pitchFamily="2" charset="0"/>
                <a:cs typeface="Book Antiqua"/>
              </a:rPr>
              <a:t> </a:t>
            </a:r>
            <a:r>
              <a:rPr sz="2850" b="1" dirty="0">
                <a:solidFill>
                  <a:srgbClr val="262261"/>
                </a:solidFill>
                <a:latin typeface="Bitter" pitchFamily="2" charset="0"/>
                <a:cs typeface="Book Antiqua"/>
              </a:rPr>
              <a:t>guide</a:t>
            </a:r>
            <a:r>
              <a:rPr sz="2850" b="1" spc="-120" dirty="0">
                <a:solidFill>
                  <a:srgbClr val="262261"/>
                </a:solidFill>
                <a:latin typeface="Bitter" pitchFamily="2" charset="0"/>
                <a:cs typeface="Book Antiqua"/>
              </a:rPr>
              <a:t> </a:t>
            </a:r>
            <a:r>
              <a:rPr sz="2850" b="1" spc="70" dirty="0">
                <a:solidFill>
                  <a:srgbClr val="262261"/>
                </a:solidFill>
                <a:latin typeface="Bitter" pitchFamily="2" charset="0"/>
                <a:cs typeface="Book Antiqua"/>
              </a:rPr>
              <a:t>for</a:t>
            </a:r>
            <a:r>
              <a:rPr sz="2850" b="1" spc="-114" dirty="0">
                <a:solidFill>
                  <a:srgbClr val="262261"/>
                </a:solidFill>
                <a:latin typeface="Bitter" pitchFamily="2" charset="0"/>
                <a:cs typeface="Book Antiqua"/>
              </a:rPr>
              <a:t> </a:t>
            </a:r>
            <a:r>
              <a:rPr sz="2850" b="1" spc="55" dirty="0">
                <a:solidFill>
                  <a:srgbClr val="262261"/>
                </a:solidFill>
                <a:latin typeface="Bitter" pitchFamily="2" charset="0"/>
                <a:cs typeface="Book Antiqua"/>
              </a:rPr>
              <a:t>healthy</a:t>
            </a:r>
            <a:r>
              <a:rPr sz="2850" b="1" spc="-120" dirty="0">
                <a:solidFill>
                  <a:srgbClr val="262261"/>
                </a:solidFill>
                <a:latin typeface="Bitter" pitchFamily="2" charset="0"/>
                <a:cs typeface="Book Antiqua"/>
              </a:rPr>
              <a:t> </a:t>
            </a:r>
            <a:r>
              <a:rPr sz="2850" b="1" spc="-10" dirty="0">
                <a:solidFill>
                  <a:srgbClr val="262261"/>
                </a:solidFill>
                <a:latin typeface="Bitter" pitchFamily="2" charset="0"/>
                <a:cs typeface="Book Antiqua"/>
              </a:rPr>
              <a:t>living</a:t>
            </a:r>
            <a:endParaRPr sz="2850" dirty="0">
              <a:latin typeface="Bitter" pitchFamily="2" charset="0"/>
              <a:cs typeface="Book Antiqua"/>
            </a:endParaRPr>
          </a:p>
        </p:txBody>
      </p:sp>
      <p:sp>
        <p:nvSpPr>
          <p:cNvPr id="11" name="object 11"/>
          <p:cNvSpPr/>
          <p:nvPr/>
        </p:nvSpPr>
        <p:spPr>
          <a:xfrm>
            <a:off x="139242" y="2197316"/>
            <a:ext cx="7281545" cy="3239135"/>
          </a:xfrm>
          <a:custGeom>
            <a:avLst/>
            <a:gdLst/>
            <a:ahLst/>
            <a:cxnLst/>
            <a:rect l="l" t="t" r="r" b="b"/>
            <a:pathLst>
              <a:path w="7281545" h="3239135">
                <a:moveTo>
                  <a:pt x="7281506" y="3239046"/>
                </a:moveTo>
                <a:lnTo>
                  <a:pt x="0" y="3239046"/>
                </a:lnTo>
                <a:lnTo>
                  <a:pt x="0" y="0"/>
                </a:lnTo>
                <a:lnTo>
                  <a:pt x="7281506" y="0"/>
                </a:lnTo>
                <a:lnTo>
                  <a:pt x="7281506" y="3239046"/>
                </a:lnTo>
                <a:close/>
              </a:path>
            </a:pathLst>
          </a:custGeom>
          <a:ln w="11823">
            <a:solidFill>
              <a:srgbClr val="000000"/>
            </a:solidFill>
          </a:ln>
        </p:spPr>
        <p:txBody>
          <a:bodyPr wrap="square" lIns="0" tIns="0" rIns="0" bIns="0" rtlCol="0"/>
          <a:lstStyle/>
          <a:p>
            <a:endParaRPr/>
          </a:p>
        </p:txBody>
      </p:sp>
      <p:sp>
        <p:nvSpPr>
          <p:cNvPr id="12" name="object 12"/>
          <p:cNvSpPr/>
          <p:nvPr/>
        </p:nvSpPr>
        <p:spPr>
          <a:xfrm>
            <a:off x="139242" y="5585701"/>
            <a:ext cx="7281545" cy="4196080"/>
          </a:xfrm>
          <a:custGeom>
            <a:avLst/>
            <a:gdLst/>
            <a:ahLst/>
            <a:cxnLst/>
            <a:rect l="l" t="t" r="r" b="b"/>
            <a:pathLst>
              <a:path w="7281545" h="4196080">
                <a:moveTo>
                  <a:pt x="7281506" y="4195953"/>
                </a:moveTo>
                <a:lnTo>
                  <a:pt x="0" y="4195953"/>
                </a:lnTo>
                <a:lnTo>
                  <a:pt x="0" y="0"/>
                </a:lnTo>
                <a:lnTo>
                  <a:pt x="7281506" y="0"/>
                </a:lnTo>
                <a:lnTo>
                  <a:pt x="7281506" y="4195953"/>
                </a:lnTo>
                <a:close/>
              </a:path>
            </a:pathLst>
          </a:custGeom>
          <a:ln w="13462">
            <a:solidFill>
              <a:srgbClr val="000000"/>
            </a:solidFill>
          </a:ln>
        </p:spPr>
        <p:txBody>
          <a:bodyPr wrap="square" lIns="0" tIns="0" rIns="0" bIns="0" rtlCol="0"/>
          <a:lstStyle/>
          <a:p>
            <a:endParaRPr/>
          </a:p>
        </p:txBody>
      </p:sp>
      <p:sp>
        <p:nvSpPr>
          <p:cNvPr id="13" name="object 13"/>
          <p:cNvSpPr txBox="1"/>
          <p:nvPr/>
        </p:nvSpPr>
        <p:spPr>
          <a:xfrm>
            <a:off x="408209" y="2354256"/>
            <a:ext cx="1882775" cy="1858201"/>
          </a:xfrm>
          <a:prstGeom prst="rect">
            <a:avLst/>
          </a:prstGeom>
        </p:spPr>
        <p:txBody>
          <a:bodyPr vert="horz" wrap="square" lIns="0" tIns="13970" rIns="0" bIns="0" rtlCol="0">
            <a:spAutoFit/>
          </a:bodyPr>
          <a:lstStyle/>
          <a:p>
            <a:pPr>
              <a:lnSpc>
                <a:spcPct val="100000"/>
              </a:lnSpc>
              <a:spcBef>
                <a:spcPts val="110"/>
              </a:spcBef>
            </a:pPr>
            <a:r>
              <a:rPr sz="4650" b="1" spc="-10" dirty="0">
                <a:solidFill>
                  <a:srgbClr val="E32476"/>
                </a:solidFill>
                <a:latin typeface="DM Sans" pitchFamily="2" charset="0"/>
                <a:cs typeface="DM Sans"/>
              </a:rPr>
              <a:t>Avoid</a:t>
            </a:r>
            <a:endParaRPr sz="4650" dirty="0">
              <a:latin typeface="DM Sans" pitchFamily="2" charset="0"/>
              <a:cs typeface="DM Sans"/>
            </a:endParaRPr>
          </a:p>
          <a:p>
            <a:pPr marR="5080">
              <a:lnSpc>
                <a:spcPct val="100000"/>
              </a:lnSpc>
              <a:spcBef>
                <a:spcPts val="3960"/>
              </a:spcBef>
            </a:pPr>
            <a:r>
              <a:rPr lang="en-US" sz="1000" dirty="0">
                <a:latin typeface="DM Sans" pitchFamily="2" charset="0"/>
              </a:rPr>
              <a:t>excessive cold exposure, ingestion of cold foods, and stress. excessive or heavy workouts</a:t>
            </a:r>
            <a:endParaRPr lang="en-US" sz="1000" dirty="0">
              <a:latin typeface="DM Sans" pitchFamily="2" charset="0"/>
              <a:cs typeface="DM Sans"/>
            </a:endParaRPr>
          </a:p>
        </p:txBody>
      </p:sp>
      <p:sp>
        <p:nvSpPr>
          <p:cNvPr id="14" name="object 14"/>
          <p:cNvSpPr txBox="1"/>
          <p:nvPr/>
        </p:nvSpPr>
        <p:spPr>
          <a:xfrm>
            <a:off x="2870485" y="8625040"/>
            <a:ext cx="1378585" cy="628377"/>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cs typeface="DM Sans"/>
              </a:rPr>
              <a:t>pumpkin seeds, walnuts, peanuts, almonds, eggs, and buttermilk.</a:t>
            </a:r>
            <a:endParaRPr sz="1000" dirty="0">
              <a:latin typeface="DM Sans" pitchFamily="2" charset="0"/>
              <a:cs typeface="DM Sans"/>
            </a:endParaRPr>
          </a:p>
        </p:txBody>
      </p:sp>
      <p:sp>
        <p:nvSpPr>
          <p:cNvPr id="15" name="object 15"/>
          <p:cNvSpPr txBox="1"/>
          <p:nvPr/>
        </p:nvSpPr>
        <p:spPr>
          <a:xfrm>
            <a:off x="5227351" y="8625040"/>
            <a:ext cx="1782445" cy="166712"/>
          </a:xfrm>
          <a:prstGeom prst="rect">
            <a:avLst/>
          </a:prstGeom>
        </p:spPr>
        <p:txBody>
          <a:bodyPr vert="horz" wrap="square" lIns="0" tIns="12700" rIns="0" bIns="0" rtlCol="0">
            <a:spAutoFit/>
          </a:bodyPr>
          <a:lstStyle/>
          <a:p>
            <a:pPr marR="104775">
              <a:lnSpc>
                <a:spcPct val="100000"/>
              </a:lnSpc>
              <a:spcBef>
                <a:spcPts val="100"/>
              </a:spcBef>
            </a:pPr>
            <a:r>
              <a:rPr lang="en-US" sz="1000" dirty="0">
                <a:latin typeface="DM Sans" pitchFamily="2" charset="0"/>
                <a:cs typeface="DM Sans"/>
              </a:rPr>
              <a:t> calcium-rich foods.</a:t>
            </a:r>
            <a:endParaRPr sz="1000" dirty="0">
              <a:latin typeface="DM Sans" pitchFamily="2" charset="0"/>
              <a:cs typeface="DM Sans"/>
            </a:endParaRPr>
          </a:p>
        </p:txBody>
      </p:sp>
      <p:sp>
        <p:nvSpPr>
          <p:cNvPr id="16" name="object 16"/>
          <p:cNvSpPr txBox="1"/>
          <p:nvPr/>
        </p:nvSpPr>
        <p:spPr>
          <a:xfrm>
            <a:off x="408209" y="8625040"/>
            <a:ext cx="1854200" cy="474489"/>
          </a:xfrm>
          <a:prstGeom prst="rect">
            <a:avLst/>
          </a:prstGeom>
        </p:spPr>
        <p:txBody>
          <a:bodyPr vert="horz" wrap="square" lIns="0" tIns="12700" rIns="0" bIns="0" rtlCol="0">
            <a:spAutoFit/>
          </a:bodyPr>
          <a:lstStyle/>
          <a:p>
            <a:pPr marR="5080">
              <a:lnSpc>
                <a:spcPct val="100000"/>
              </a:lnSpc>
              <a:spcBef>
                <a:spcPts val="100"/>
              </a:spcBef>
            </a:pPr>
            <a:r>
              <a:rPr lang="en-US" sz="1000" spc="-10" dirty="0">
                <a:latin typeface="DM Sans" pitchFamily="2" charset="0"/>
                <a:cs typeface="DM Sans"/>
              </a:rPr>
              <a:t>rich in complex carbohydrates, ensuring fats constitute only 20% of the total meal..</a:t>
            </a:r>
            <a:endParaRPr sz="1000" dirty="0">
              <a:latin typeface="DM Sans" pitchFamily="2" charset="0"/>
              <a:cs typeface="DM Sans"/>
            </a:endParaRPr>
          </a:p>
        </p:txBody>
      </p:sp>
      <p:sp>
        <p:nvSpPr>
          <p:cNvPr id="17" name="object 17"/>
          <p:cNvSpPr txBox="1"/>
          <p:nvPr/>
        </p:nvSpPr>
        <p:spPr>
          <a:xfrm>
            <a:off x="5227351" y="6961087"/>
            <a:ext cx="1816735" cy="320601"/>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cs typeface="DM Sans"/>
              </a:rPr>
              <a:t>foods that improve iron stores, such as dates, legumes,</a:t>
            </a:r>
            <a:endParaRPr sz="1000" dirty="0">
              <a:latin typeface="DM Sans" pitchFamily="2" charset="0"/>
              <a:cs typeface="DM Sans"/>
            </a:endParaRPr>
          </a:p>
        </p:txBody>
      </p:sp>
      <p:sp>
        <p:nvSpPr>
          <p:cNvPr id="18" name="object 18"/>
          <p:cNvSpPr txBox="1"/>
          <p:nvPr/>
        </p:nvSpPr>
        <p:spPr>
          <a:xfrm>
            <a:off x="2870358" y="6961087"/>
            <a:ext cx="1560830" cy="628377"/>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cs typeface="DM Sans"/>
              </a:rPr>
              <a:t>Oranges, strawberries, pomegranate, walnuts, almonds, and peanuts to your diet.</a:t>
            </a:r>
            <a:endParaRPr sz="1000" dirty="0">
              <a:latin typeface="DM Sans" pitchFamily="2" charset="0"/>
              <a:cs typeface="DM Sans"/>
            </a:endParaRPr>
          </a:p>
        </p:txBody>
      </p:sp>
      <p:sp>
        <p:nvSpPr>
          <p:cNvPr id="19" name="object 19"/>
          <p:cNvSpPr txBox="1"/>
          <p:nvPr/>
        </p:nvSpPr>
        <p:spPr>
          <a:xfrm>
            <a:off x="408209" y="5650843"/>
            <a:ext cx="2179320" cy="1794081"/>
          </a:xfrm>
          <a:prstGeom prst="rect">
            <a:avLst/>
          </a:prstGeom>
        </p:spPr>
        <p:txBody>
          <a:bodyPr vert="horz" wrap="square" lIns="0" tIns="13970" rIns="0" bIns="0" rtlCol="0">
            <a:spAutoFit/>
          </a:bodyPr>
          <a:lstStyle/>
          <a:p>
            <a:pPr marL="12700">
              <a:lnSpc>
                <a:spcPct val="100000"/>
              </a:lnSpc>
              <a:spcBef>
                <a:spcPts val="110"/>
              </a:spcBef>
            </a:pPr>
            <a:r>
              <a:rPr sz="4650" b="1" spc="-10" dirty="0">
                <a:solidFill>
                  <a:srgbClr val="37B34A"/>
                </a:solidFill>
                <a:latin typeface="DM Sans" pitchFamily="2" charset="0"/>
                <a:cs typeface="DM Sans"/>
              </a:rPr>
              <a:t>Include</a:t>
            </a:r>
            <a:endParaRPr sz="4650" dirty="0">
              <a:latin typeface="DM Sans" pitchFamily="2" charset="0"/>
              <a:cs typeface="DM Sans"/>
            </a:endParaRPr>
          </a:p>
          <a:p>
            <a:pPr marR="308610">
              <a:lnSpc>
                <a:spcPct val="100000"/>
              </a:lnSpc>
              <a:spcBef>
                <a:spcPts val="4725"/>
              </a:spcBef>
            </a:pPr>
            <a:r>
              <a:rPr lang="en-US" sz="1000" dirty="0">
                <a:latin typeface="DM Sans" pitchFamily="2" charset="0"/>
                <a:cs typeface="DM Sans"/>
              </a:rPr>
              <a:t>dark green leafy vegetables and Vitamin B12 rich foods (e.g., eggs, fish, seafood).</a:t>
            </a:r>
            <a:endParaRPr sz="1000" dirty="0">
              <a:latin typeface="DM Sans" pitchFamily="2" charset="0"/>
              <a:cs typeface="DM Sans"/>
            </a:endParaRPr>
          </a:p>
        </p:txBody>
      </p:sp>
      <p:sp>
        <p:nvSpPr>
          <p:cNvPr id="20" name="object 20"/>
          <p:cNvSpPr txBox="1"/>
          <p:nvPr/>
        </p:nvSpPr>
        <p:spPr>
          <a:xfrm>
            <a:off x="408209" y="4686517"/>
            <a:ext cx="1757045" cy="628377"/>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rPr>
              <a:t>fresh dairy products like milk, fresh cheeses, or cream if bloating or malabsorption occurs.</a:t>
            </a:r>
            <a:endParaRPr lang="en-IN" sz="1000" dirty="0">
              <a:latin typeface="DM Sans" pitchFamily="2" charset="0"/>
              <a:cs typeface="DM Sans"/>
            </a:endParaRPr>
          </a:p>
        </p:txBody>
      </p:sp>
      <p:sp>
        <p:nvSpPr>
          <p:cNvPr id="21" name="object 21"/>
          <p:cNvSpPr txBox="1"/>
          <p:nvPr/>
        </p:nvSpPr>
        <p:spPr>
          <a:xfrm>
            <a:off x="2870358" y="3567265"/>
            <a:ext cx="1804035" cy="474489"/>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rPr>
              <a:t>high-fat diets. high-protein meal replacements, and powders.</a:t>
            </a:r>
            <a:endParaRPr sz="1000" dirty="0">
              <a:latin typeface="DM Sans" pitchFamily="2" charset="0"/>
              <a:cs typeface="DM Sans"/>
            </a:endParaRPr>
          </a:p>
        </p:txBody>
      </p:sp>
      <p:sp>
        <p:nvSpPr>
          <p:cNvPr id="22" name="object 22"/>
          <p:cNvSpPr txBox="1"/>
          <p:nvPr/>
        </p:nvSpPr>
        <p:spPr>
          <a:xfrm>
            <a:off x="5227224" y="3567265"/>
            <a:ext cx="1750060" cy="782265"/>
          </a:xfrm>
          <a:prstGeom prst="rect">
            <a:avLst/>
          </a:prstGeom>
        </p:spPr>
        <p:txBody>
          <a:bodyPr vert="horz" wrap="square" lIns="0" tIns="12700" rIns="0" bIns="0" rtlCol="0">
            <a:spAutoFit/>
          </a:bodyPr>
          <a:lstStyle/>
          <a:p>
            <a:pPr marR="5080">
              <a:lnSpc>
                <a:spcPct val="100000"/>
              </a:lnSpc>
              <a:spcBef>
                <a:spcPts val="100"/>
              </a:spcBef>
            </a:pPr>
            <a:r>
              <a:rPr lang="en-IN" sz="1000" dirty="0">
                <a:latin typeface="DM Sans" pitchFamily="2" charset="0"/>
                <a:cs typeface="DM Sans"/>
              </a:rPr>
              <a:t>prolonged periods of Fasting.</a:t>
            </a:r>
            <a:r>
              <a:rPr lang="en-US" sz="1000" dirty="0">
                <a:latin typeface="DM Sans" pitchFamily="2" charset="0"/>
                <a:cs typeface="DM Sans"/>
              </a:rPr>
              <a:t> keto diets, and fructose overload from processed drinks or artificially sweetened foods.</a:t>
            </a:r>
            <a:endParaRPr sz="1000" dirty="0">
              <a:latin typeface="DM Sans" pitchFamily="2" charset="0"/>
              <a:cs typeface="DM Sans"/>
            </a:endParaRPr>
          </a:p>
        </p:txBody>
      </p:sp>
      <p:grpSp>
        <p:nvGrpSpPr>
          <p:cNvPr id="23" name="object 23"/>
          <p:cNvGrpSpPr/>
          <p:nvPr/>
        </p:nvGrpSpPr>
        <p:grpSpPr>
          <a:xfrm>
            <a:off x="408482" y="3246084"/>
            <a:ext cx="5169628" cy="1434970"/>
            <a:chOff x="408482" y="3246084"/>
            <a:chExt cx="5169628" cy="1434970"/>
          </a:xfrm>
        </p:grpSpPr>
        <p:pic>
          <p:nvPicPr>
            <p:cNvPr id="24" name="object 24"/>
            <p:cNvPicPr/>
            <p:nvPr/>
          </p:nvPicPr>
          <p:blipFill>
            <a:blip r:embed="rId2" cstate="print"/>
            <a:stretch>
              <a:fillRect/>
            </a:stretch>
          </p:blipFill>
          <p:spPr>
            <a:xfrm>
              <a:off x="5227336" y="3246135"/>
              <a:ext cx="350774" cy="312419"/>
            </a:xfrm>
            <a:prstGeom prst="rect">
              <a:avLst/>
            </a:prstGeom>
          </p:spPr>
        </p:pic>
        <p:sp>
          <p:nvSpPr>
            <p:cNvPr id="25" name="object 25"/>
            <p:cNvSpPr/>
            <p:nvPr/>
          </p:nvSpPr>
          <p:spPr>
            <a:xfrm>
              <a:off x="2876582" y="3246084"/>
              <a:ext cx="231775" cy="313055"/>
            </a:xfrm>
            <a:custGeom>
              <a:avLst/>
              <a:gdLst/>
              <a:ahLst/>
              <a:cxnLst/>
              <a:rect l="l" t="t" r="r" b="b"/>
              <a:pathLst>
                <a:path w="231775" h="313054">
                  <a:moveTo>
                    <a:pt x="115061" y="178752"/>
                  </a:moveTo>
                  <a:lnTo>
                    <a:pt x="58292" y="178752"/>
                  </a:lnTo>
                  <a:lnTo>
                    <a:pt x="43545" y="182466"/>
                  </a:lnTo>
                  <a:lnTo>
                    <a:pt x="43711" y="182466"/>
                  </a:lnTo>
                  <a:lnTo>
                    <a:pt x="30338" y="191795"/>
                  </a:lnTo>
                  <a:lnTo>
                    <a:pt x="19682" y="204475"/>
                  </a:lnTo>
                  <a:lnTo>
                    <a:pt x="13474" y="218160"/>
                  </a:lnTo>
                  <a:lnTo>
                    <a:pt x="12966" y="220154"/>
                  </a:lnTo>
                  <a:lnTo>
                    <a:pt x="12116" y="227584"/>
                  </a:lnTo>
                  <a:lnTo>
                    <a:pt x="12090" y="227812"/>
                  </a:lnTo>
                  <a:lnTo>
                    <a:pt x="11506" y="228625"/>
                  </a:lnTo>
                  <a:lnTo>
                    <a:pt x="8204" y="229971"/>
                  </a:lnTo>
                  <a:lnTo>
                    <a:pt x="3200" y="233553"/>
                  </a:lnTo>
                  <a:lnTo>
                    <a:pt x="1409" y="237121"/>
                  </a:lnTo>
                  <a:lnTo>
                    <a:pt x="0" y="241617"/>
                  </a:lnTo>
                  <a:lnTo>
                    <a:pt x="0" y="247116"/>
                  </a:lnTo>
                  <a:lnTo>
                    <a:pt x="1206" y="250799"/>
                  </a:lnTo>
                  <a:lnTo>
                    <a:pt x="2400" y="253568"/>
                  </a:lnTo>
                  <a:lnTo>
                    <a:pt x="4997" y="256679"/>
                  </a:lnTo>
                  <a:lnTo>
                    <a:pt x="4822" y="256679"/>
                  </a:lnTo>
                  <a:lnTo>
                    <a:pt x="2793" y="259588"/>
                  </a:lnTo>
                  <a:lnTo>
                    <a:pt x="1234" y="262325"/>
                  </a:lnTo>
                  <a:lnTo>
                    <a:pt x="1130" y="262509"/>
                  </a:lnTo>
                  <a:lnTo>
                    <a:pt x="0" y="266026"/>
                  </a:lnTo>
                  <a:lnTo>
                    <a:pt x="118" y="272503"/>
                  </a:lnTo>
                  <a:lnTo>
                    <a:pt x="1943" y="278193"/>
                  </a:lnTo>
                  <a:lnTo>
                    <a:pt x="5803" y="283235"/>
                  </a:lnTo>
                  <a:lnTo>
                    <a:pt x="12115" y="285051"/>
                  </a:lnTo>
                  <a:lnTo>
                    <a:pt x="15710" y="296247"/>
                  </a:lnTo>
                  <a:lnTo>
                    <a:pt x="22582" y="304423"/>
                  </a:lnTo>
                  <a:lnTo>
                    <a:pt x="32095" y="309606"/>
                  </a:lnTo>
                  <a:lnTo>
                    <a:pt x="43611" y="311823"/>
                  </a:lnTo>
                  <a:lnTo>
                    <a:pt x="66659" y="312473"/>
                  </a:lnTo>
                  <a:lnTo>
                    <a:pt x="90203" y="312110"/>
                  </a:lnTo>
                  <a:lnTo>
                    <a:pt x="113768" y="311406"/>
                  </a:lnTo>
                  <a:lnTo>
                    <a:pt x="136880" y="311035"/>
                  </a:lnTo>
                  <a:lnTo>
                    <a:pt x="144743" y="308412"/>
                  </a:lnTo>
                  <a:lnTo>
                    <a:pt x="151395" y="303982"/>
                  </a:lnTo>
                  <a:lnTo>
                    <a:pt x="152437" y="302791"/>
                  </a:lnTo>
                  <a:lnTo>
                    <a:pt x="63412" y="302791"/>
                  </a:lnTo>
                  <a:lnTo>
                    <a:pt x="39954" y="302069"/>
                  </a:lnTo>
                  <a:lnTo>
                    <a:pt x="30860" y="301383"/>
                  </a:lnTo>
                  <a:lnTo>
                    <a:pt x="23329" y="294360"/>
                  </a:lnTo>
                  <a:lnTo>
                    <a:pt x="23244" y="293979"/>
                  </a:lnTo>
                  <a:lnTo>
                    <a:pt x="23119" y="293420"/>
                  </a:lnTo>
                  <a:lnTo>
                    <a:pt x="67970" y="293420"/>
                  </a:lnTo>
                  <a:lnTo>
                    <a:pt x="67784" y="293293"/>
                  </a:lnTo>
                  <a:lnTo>
                    <a:pt x="23091" y="293293"/>
                  </a:lnTo>
                  <a:lnTo>
                    <a:pt x="21361" y="285559"/>
                  </a:lnTo>
                  <a:lnTo>
                    <a:pt x="79150" y="285559"/>
                  </a:lnTo>
                  <a:lnTo>
                    <a:pt x="84388" y="281876"/>
                  </a:lnTo>
                  <a:lnTo>
                    <a:pt x="67449" y="281876"/>
                  </a:lnTo>
                  <a:lnTo>
                    <a:pt x="59792" y="276402"/>
                  </a:lnTo>
                  <a:lnTo>
                    <a:pt x="14147" y="276402"/>
                  </a:lnTo>
                  <a:lnTo>
                    <a:pt x="11582" y="274358"/>
                  </a:lnTo>
                  <a:lnTo>
                    <a:pt x="11264" y="273989"/>
                  </a:lnTo>
                  <a:lnTo>
                    <a:pt x="9176" y="268678"/>
                  </a:lnTo>
                  <a:lnTo>
                    <a:pt x="9100" y="268483"/>
                  </a:lnTo>
                  <a:lnTo>
                    <a:pt x="11368" y="263790"/>
                  </a:lnTo>
                  <a:lnTo>
                    <a:pt x="16467" y="261161"/>
                  </a:lnTo>
                  <a:lnTo>
                    <a:pt x="153322" y="261161"/>
                  </a:lnTo>
                  <a:lnTo>
                    <a:pt x="158584" y="258864"/>
                  </a:lnTo>
                  <a:lnTo>
                    <a:pt x="169905" y="258864"/>
                  </a:lnTo>
                  <a:lnTo>
                    <a:pt x="168554" y="256679"/>
                  </a:lnTo>
                  <a:lnTo>
                    <a:pt x="171254" y="252006"/>
                  </a:lnTo>
                  <a:lnTo>
                    <a:pt x="16154" y="252006"/>
                  </a:lnTo>
                  <a:lnTo>
                    <a:pt x="7550" y="250329"/>
                  </a:lnTo>
                  <a:lnTo>
                    <a:pt x="7292" y="250329"/>
                  </a:lnTo>
                  <a:lnTo>
                    <a:pt x="6942" y="243093"/>
                  </a:lnTo>
                  <a:lnTo>
                    <a:pt x="6871" y="241617"/>
                  </a:lnTo>
                  <a:lnTo>
                    <a:pt x="6794" y="240030"/>
                  </a:lnTo>
                  <a:lnTo>
                    <a:pt x="15074" y="236867"/>
                  </a:lnTo>
                  <a:lnTo>
                    <a:pt x="171459" y="236715"/>
                  </a:lnTo>
                  <a:lnTo>
                    <a:pt x="171404" y="236537"/>
                  </a:lnTo>
                  <a:lnTo>
                    <a:pt x="166331" y="230632"/>
                  </a:lnTo>
                  <a:lnTo>
                    <a:pt x="164972" y="229514"/>
                  </a:lnTo>
                  <a:lnTo>
                    <a:pt x="162712" y="229222"/>
                  </a:lnTo>
                  <a:lnTo>
                    <a:pt x="161769" y="227584"/>
                  </a:lnTo>
                  <a:lnTo>
                    <a:pt x="21361" y="227584"/>
                  </a:lnTo>
                  <a:lnTo>
                    <a:pt x="25169" y="213230"/>
                  </a:lnTo>
                  <a:lnTo>
                    <a:pt x="25259" y="212892"/>
                  </a:lnTo>
                  <a:lnTo>
                    <a:pt x="34132" y="200547"/>
                  </a:lnTo>
                  <a:lnTo>
                    <a:pt x="46609" y="191795"/>
                  </a:lnTo>
                  <a:lnTo>
                    <a:pt x="61172" y="187921"/>
                  </a:lnTo>
                  <a:lnTo>
                    <a:pt x="60523" y="187921"/>
                  </a:lnTo>
                  <a:lnTo>
                    <a:pt x="73363" y="187303"/>
                  </a:lnTo>
                  <a:lnTo>
                    <a:pt x="87329" y="187074"/>
                  </a:lnTo>
                  <a:lnTo>
                    <a:pt x="136427" y="187074"/>
                  </a:lnTo>
                  <a:lnTo>
                    <a:pt x="129951" y="182466"/>
                  </a:lnTo>
                  <a:lnTo>
                    <a:pt x="115061" y="178752"/>
                  </a:lnTo>
                  <a:close/>
                </a:path>
                <a:path w="231775" h="313054">
                  <a:moveTo>
                    <a:pt x="111518" y="301624"/>
                  </a:moveTo>
                  <a:lnTo>
                    <a:pt x="63412" y="302791"/>
                  </a:lnTo>
                  <a:lnTo>
                    <a:pt x="152437" y="302791"/>
                  </a:lnTo>
                  <a:lnTo>
                    <a:pt x="153069" y="302069"/>
                  </a:lnTo>
                  <a:lnTo>
                    <a:pt x="142135" y="302069"/>
                  </a:lnTo>
                  <a:lnTo>
                    <a:pt x="111518" y="301624"/>
                  </a:lnTo>
                  <a:close/>
                </a:path>
                <a:path w="231775" h="313054">
                  <a:moveTo>
                    <a:pt x="161426" y="285559"/>
                  </a:moveTo>
                  <a:lnTo>
                    <a:pt x="151993" y="285559"/>
                  </a:lnTo>
                  <a:lnTo>
                    <a:pt x="150838" y="293293"/>
                  </a:lnTo>
                  <a:lnTo>
                    <a:pt x="150736" y="293979"/>
                  </a:lnTo>
                  <a:lnTo>
                    <a:pt x="143243" y="300443"/>
                  </a:lnTo>
                  <a:lnTo>
                    <a:pt x="134600" y="302069"/>
                  </a:lnTo>
                  <a:lnTo>
                    <a:pt x="153069" y="302069"/>
                  </a:lnTo>
                  <a:lnTo>
                    <a:pt x="156663" y="297964"/>
                  </a:lnTo>
                  <a:lnTo>
                    <a:pt x="160375" y="290576"/>
                  </a:lnTo>
                  <a:lnTo>
                    <a:pt x="160921" y="289052"/>
                  </a:lnTo>
                  <a:lnTo>
                    <a:pt x="160896" y="286232"/>
                  </a:lnTo>
                  <a:lnTo>
                    <a:pt x="161426" y="285559"/>
                  </a:lnTo>
                  <a:close/>
                </a:path>
                <a:path w="231775" h="313054">
                  <a:moveTo>
                    <a:pt x="79150" y="285559"/>
                  </a:moveTo>
                  <a:lnTo>
                    <a:pt x="56464" y="285559"/>
                  </a:lnTo>
                  <a:lnTo>
                    <a:pt x="67970" y="293420"/>
                  </a:lnTo>
                  <a:lnTo>
                    <a:pt x="79150" y="285559"/>
                  </a:lnTo>
                  <a:close/>
                </a:path>
                <a:path w="231775" h="313054">
                  <a:moveTo>
                    <a:pt x="150838" y="293293"/>
                  </a:moveTo>
                  <a:lnTo>
                    <a:pt x="68151" y="293293"/>
                  </a:lnTo>
                  <a:lnTo>
                    <a:pt x="67970" y="293420"/>
                  </a:lnTo>
                  <a:lnTo>
                    <a:pt x="150819" y="293420"/>
                  </a:lnTo>
                  <a:close/>
                </a:path>
                <a:path w="231775" h="313054">
                  <a:moveTo>
                    <a:pt x="104505" y="280035"/>
                  </a:moveTo>
                  <a:lnTo>
                    <a:pt x="87007" y="280035"/>
                  </a:lnTo>
                  <a:lnTo>
                    <a:pt x="107124" y="293293"/>
                  </a:lnTo>
                  <a:lnTo>
                    <a:pt x="118109" y="285559"/>
                  </a:lnTo>
                  <a:lnTo>
                    <a:pt x="161426" y="285559"/>
                  </a:lnTo>
                  <a:lnTo>
                    <a:pt x="162407" y="284314"/>
                  </a:lnTo>
                  <a:lnTo>
                    <a:pt x="167106" y="282448"/>
                  </a:lnTo>
                  <a:lnTo>
                    <a:pt x="167657" y="281876"/>
                  </a:lnTo>
                  <a:lnTo>
                    <a:pt x="107137" y="281876"/>
                  </a:lnTo>
                  <a:lnTo>
                    <a:pt x="104505" y="280035"/>
                  </a:lnTo>
                  <a:close/>
                </a:path>
                <a:path w="231775" h="313054">
                  <a:moveTo>
                    <a:pt x="77536" y="261161"/>
                  </a:moveTo>
                  <a:lnTo>
                    <a:pt x="61356" y="261161"/>
                  </a:lnTo>
                  <a:lnTo>
                    <a:pt x="78739" y="273672"/>
                  </a:lnTo>
                  <a:lnTo>
                    <a:pt x="79044" y="274878"/>
                  </a:lnTo>
                  <a:lnTo>
                    <a:pt x="69291" y="281203"/>
                  </a:lnTo>
                  <a:lnTo>
                    <a:pt x="67449" y="281876"/>
                  </a:lnTo>
                  <a:lnTo>
                    <a:pt x="84388" y="281876"/>
                  </a:lnTo>
                  <a:lnTo>
                    <a:pt x="87007" y="280035"/>
                  </a:lnTo>
                  <a:lnTo>
                    <a:pt x="104505" y="280035"/>
                  </a:lnTo>
                  <a:lnTo>
                    <a:pt x="77536" y="261161"/>
                  </a:lnTo>
                  <a:close/>
                </a:path>
                <a:path w="231775" h="313054">
                  <a:moveTo>
                    <a:pt x="153322" y="261161"/>
                  </a:moveTo>
                  <a:lnTo>
                    <a:pt x="136102" y="261161"/>
                  </a:lnTo>
                  <a:lnTo>
                    <a:pt x="107137" y="281876"/>
                  </a:lnTo>
                  <a:lnTo>
                    <a:pt x="167657" y="281876"/>
                  </a:lnTo>
                  <a:lnTo>
                    <a:pt x="168795" y="280695"/>
                  </a:lnTo>
                  <a:lnTo>
                    <a:pt x="171500" y="276402"/>
                  </a:lnTo>
                  <a:lnTo>
                    <a:pt x="131851" y="276402"/>
                  </a:lnTo>
                  <a:lnTo>
                    <a:pt x="151760" y="261848"/>
                  </a:lnTo>
                  <a:lnTo>
                    <a:pt x="153322" y="261161"/>
                  </a:lnTo>
                  <a:close/>
                </a:path>
                <a:path w="231775" h="313054">
                  <a:moveTo>
                    <a:pt x="38471" y="261161"/>
                  </a:moveTo>
                  <a:lnTo>
                    <a:pt x="16467" y="261161"/>
                  </a:lnTo>
                  <a:lnTo>
                    <a:pt x="22796" y="261848"/>
                  </a:lnTo>
                  <a:lnTo>
                    <a:pt x="25679" y="263105"/>
                  </a:lnTo>
                  <a:lnTo>
                    <a:pt x="38557" y="272503"/>
                  </a:lnTo>
                  <a:lnTo>
                    <a:pt x="41935" y="275336"/>
                  </a:lnTo>
                  <a:lnTo>
                    <a:pt x="42659" y="275742"/>
                  </a:lnTo>
                  <a:lnTo>
                    <a:pt x="42722" y="276402"/>
                  </a:lnTo>
                  <a:lnTo>
                    <a:pt x="59792" y="276402"/>
                  </a:lnTo>
                  <a:lnTo>
                    <a:pt x="38471" y="261161"/>
                  </a:lnTo>
                  <a:close/>
                </a:path>
                <a:path w="231775" h="313054">
                  <a:moveTo>
                    <a:pt x="169905" y="258864"/>
                  </a:moveTo>
                  <a:lnTo>
                    <a:pt x="158584" y="258864"/>
                  </a:lnTo>
                  <a:lnTo>
                    <a:pt x="166954" y="264858"/>
                  </a:lnTo>
                  <a:lnTo>
                    <a:pt x="163017" y="273240"/>
                  </a:lnTo>
                  <a:lnTo>
                    <a:pt x="159791" y="276402"/>
                  </a:lnTo>
                  <a:lnTo>
                    <a:pt x="171500" y="276402"/>
                  </a:lnTo>
                  <a:lnTo>
                    <a:pt x="172362" y="275035"/>
                  </a:lnTo>
                  <a:lnTo>
                    <a:pt x="173380" y="268678"/>
                  </a:lnTo>
                  <a:lnTo>
                    <a:pt x="172210" y="263105"/>
                  </a:lnTo>
                  <a:lnTo>
                    <a:pt x="172084" y="262509"/>
                  </a:lnTo>
                  <a:lnTo>
                    <a:pt x="172046" y="262325"/>
                  </a:lnTo>
                  <a:lnTo>
                    <a:pt x="169905" y="258864"/>
                  </a:lnTo>
                  <a:close/>
                </a:path>
                <a:path w="231775" h="313054">
                  <a:moveTo>
                    <a:pt x="171459" y="236715"/>
                  </a:moveTo>
                  <a:lnTo>
                    <a:pt x="157200" y="236715"/>
                  </a:lnTo>
                  <a:lnTo>
                    <a:pt x="166484" y="238353"/>
                  </a:lnTo>
                  <a:lnTo>
                    <a:pt x="166560" y="250329"/>
                  </a:lnTo>
                  <a:lnTo>
                    <a:pt x="157200" y="252006"/>
                  </a:lnTo>
                  <a:lnTo>
                    <a:pt x="171254" y="252006"/>
                  </a:lnTo>
                  <a:lnTo>
                    <a:pt x="172454" y="249930"/>
                  </a:lnTo>
                  <a:lnTo>
                    <a:pt x="173424" y="243093"/>
                  </a:lnTo>
                  <a:lnTo>
                    <a:pt x="171584" y="237121"/>
                  </a:lnTo>
                  <a:lnTo>
                    <a:pt x="171459" y="236715"/>
                  </a:lnTo>
                  <a:close/>
                </a:path>
                <a:path w="231775" h="313054">
                  <a:moveTo>
                    <a:pt x="136427" y="187074"/>
                  </a:moveTo>
                  <a:lnTo>
                    <a:pt x="87329" y="187074"/>
                  </a:lnTo>
                  <a:lnTo>
                    <a:pt x="104681" y="187303"/>
                  </a:lnTo>
                  <a:lnTo>
                    <a:pt x="102080" y="187303"/>
                  </a:lnTo>
                  <a:lnTo>
                    <a:pt x="139693" y="200956"/>
                  </a:lnTo>
                  <a:lnTo>
                    <a:pt x="152603" y="227584"/>
                  </a:lnTo>
                  <a:lnTo>
                    <a:pt x="161769" y="227584"/>
                  </a:lnTo>
                  <a:lnTo>
                    <a:pt x="160921" y="226110"/>
                  </a:lnTo>
                  <a:lnTo>
                    <a:pt x="160883" y="221437"/>
                  </a:lnTo>
                  <a:lnTo>
                    <a:pt x="160235" y="219036"/>
                  </a:lnTo>
                  <a:lnTo>
                    <a:pt x="153925" y="205000"/>
                  </a:lnTo>
                  <a:lnTo>
                    <a:pt x="143424" y="192081"/>
                  </a:lnTo>
                  <a:lnTo>
                    <a:pt x="143063" y="191795"/>
                  </a:lnTo>
                  <a:lnTo>
                    <a:pt x="136427" y="187074"/>
                  </a:lnTo>
                  <a:close/>
                </a:path>
                <a:path w="231775" h="313054">
                  <a:moveTo>
                    <a:pt x="76911" y="117119"/>
                  </a:moveTo>
                  <a:lnTo>
                    <a:pt x="67754" y="117119"/>
                  </a:lnTo>
                  <a:lnTo>
                    <a:pt x="72021" y="178752"/>
                  </a:lnTo>
                  <a:lnTo>
                    <a:pt x="81178" y="178752"/>
                  </a:lnTo>
                  <a:lnTo>
                    <a:pt x="76911" y="117119"/>
                  </a:lnTo>
                  <a:close/>
                </a:path>
                <a:path w="231775" h="313054">
                  <a:moveTo>
                    <a:pt x="222135" y="86664"/>
                  </a:moveTo>
                  <a:lnTo>
                    <a:pt x="62928" y="86664"/>
                  </a:lnTo>
                  <a:lnTo>
                    <a:pt x="53720" y="117119"/>
                  </a:lnTo>
                  <a:lnTo>
                    <a:pt x="231343" y="117119"/>
                  </a:lnTo>
                  <a:lnTo>
                    <a:pt x="228574" y="107962"/>
                  </a:lnTo>
                  <a:lnTo>
                    <a:pt x="65925" y="107962"/>
                  </a:lnTo>
                  <a:lnTo>
                    <a:pt x="69964" y="95719"/>
                  </a:lnTo>
                  <a:lnTo>
                    <a:pt x="224873" y="95719"/>
                  </a:lnTo>
                  <a:lnTo>
                    <a:pt x="222135" y="86664"/>
                  </a:lnTo>
                  <a:close/>
                </a:path>
                <a:path w="231775" h="313054">
                  <a:moveTo>
                    <a:pt x="224873" y="95719"/>
                  </a:moveTo>
                  <a:lnTo>
                    <a:pt x="215099" y="95719"/>
                  </a:lnTo>
                  <a:lnTo>
                    <a:pt x="219138" y="107962"/>
                  </a:lnTo>
                  <a:lnTo>
                    <a:pt x="228574" y="107962"/>
                  </a:lnTo>
                  <a:lnTo>
                    <a:pt x="224873" y="95719"/>
                  </a:lnTo>
                  <a:close/>
                </a:path>
                <a:path w="231775" h="313054">
                  <a:moveTo>
                    <a:pt x="205104" y="65849"/>
                  </a:moveTo>
                  <a:lnTo>
                    <a:pt x="79959" y="65849"/>
                  </a:lnTo>
                  <a:lnTo>
                    <a:pt x="73761" y="86664"/>
                  </a:lnTo>
                  <a:lnTo>
                    <a:pt x="83610" y="86664"/>
                  </a:lnTo>
                  <a:lnTo>
                    <a:pt x="87045" y="74968"/>
                  </a:lnTo>
                  <a:lnTo>
                    <a:pt x="207819" y="74968"/>
                  </a:lnTo>
                  <a:lnTo>
                    <a:pt x="205104" y="65849"/>
                  </a:lnTo>
                  <a:close/>
                </a:path>
                <a:path w="231775" h="313054">
                  <a:moveTo>
                    <a:pt x="207819" y="74968"/>
                  </a:moveTo>
                  <a:lnTo>
                    <a:pt x="198018" y="74968"/>
                  </a:lnTo>
                  <a:lnTo>
                    <a:pt x="201453" y="86664"/>
                  </a:lnTo>
                  <a:lnTo>
                    <a:pt x="211302" y="86664"/>
                  </a:lnTo>
                  <a:lnTo>
                    <a:pt x="207819" y="74968"/>
                  </a:lnTo>
                  <a:close/>
                </a:path>
                <a:path w="231775" h="313054">
                  <a:moveTo>
                    <a:pt x="176174" y="0"/>
                  </a:moveTo>
                  <a:lnTo>
                    <a:pt x="128803" y="11531"/>
                  </a:lnTo>
                  <a:lnTo>
                    <a:pt x="128803" y="65849"/>
                  </a:lnTo>
                  <a:lnTo>
                    <a:pt x="137960" y="65849"/>
                  </a:lnTo>
                  <a:lnTo>
                    <a:pt x="137960" y="18859"/>
                  </a:lnTo>
                  <a:lnTo>
                    <a:pt x="179768" y="9080"/>
                  </a:lnTo>
                  <a:lnTo>
                    <a:pt x="191879" y="9080"/>
                  </a:lnTo>
                  <a:lnTo>
                    <a:pt x="187100" y="2093"/>
                  </a:lnTo>
                  <a:lnTo>
                    <a:pt x="176174" y="0"/>
                  </a:lnTo>
                  <a:close/>
                </a:path>
                <a:path w="231775" h="313054">
                  <a:moveTo>
                    <a:pt x="191879" y="9080"/>
                  </a:moveTo>
                  <a:lnTo>
                    <a:pt x="184384" y="9080"/>
                  </a:lnTo>
                  <a:lnTo>
                    <a:pt x="185229" y="16129"/>
                  </a:lnTo>
                  <a:lnTo>
                    <a:pt x="181470" y="18122"/>
                  </a:lnTo>
                  <a:lnTo>
                    <a:pt x="147104" y="26187"/>
                  </a:lnTo>
                  <a:lnTo>
                    <a:pt x="147104" y="65849"/>
                  </a:lnTo>
                  <a:lnTo>
                    <a:pt x="156260" y="65849"/>
                  </a:lnTo>
                  <a:lnTo>
                    <a:pt x="156260" y="33502"/>
                  </a:lnTo>
                  <a:lnTo>
                    <a:pt x="162895" y="31836"/>
                  </a:lnTo>
                  <a:lnTo>
                    <a:pt x="192643" y="10196"/>
                  </a:lnTo>
                  <a:lnTo>
                    <a:pt x="191879" y="9080"/>
                  </a:lnTo>
                  <a:close/>
                </a:path>
              </a:pathLst>
            </a:custGeom>
            <a:solidFill>
              <a:srgbClr val="E32476"/>
            </a:solidFill>
          </p:spPr>
          <p:txBody>
            <a:bodyPr wrap="square" lIns="0" tIns="0" rIns="0" bIns="0" rtlCol="0"/>
            <a:lstStyle/>
            <a:p>
              <a:endParaRPr/>
            </a:p>
          </p:txBody>
        </p:sp>
        <p:pic>
          <p:nvPicPr>
            <p:cNvPr id="26" name="object 26"/>
            <p:cNvPicPr/>
            <p:nvPr/>
          </p:nvPicPr>
          <p:blipFill>
            <a:blip r:embed="rId3" cstate="print"/>
            <a:stretch>
              <a:fillRect/>
            </a:stretch>
          </p:blipFill>
          <p:spPr>
            <a:xfrm>
              <a:off x="2930905" y="3365644"/>
              <a:ext cx="258653" cy="192277"/>
            </a:xfrm>
            <a:prstGeom prst="rect">
              <a:avLst/>
            </a:prstGeom>
          </p:spPr>
        </p:pic>
        <p:sp>
          <p:nvSpPr>
            <p:cNvPr id="27" name="object 27"/>
            <p:cNvSpPr/>
            <p:nvPr/>
          </p:nvSpPr>
          <p:spPr>
            <a:xfrm>
              <a:off x="408482" y="3318979"/>
              <a:ext cx="313055" cy="1362075"/>
            </a:xfrm>
            <a:custGeom>
              <a:avLst/>
              <a:gdLst/>
              <a:ahLst/>
              <a:cxnLst/>
              <a:rect l="l" t="t" r="r" b="b"/>
              <a:pathLst>
                <a:path w="313055" h="1362075">
                  <a:moveTo>
                    <a:pt x="86868" y="1106639"/>
                  </a:moveTo>
                  <a:lnTo>
                    <a:pt x="83566" y="1103160"/>
                  </a:lnTo>
                  <a:lnTo>
                    <a:pt x="79336" y="1098689"/>
                  </a:lnTo>
                  <a:lnTo>
                    <a:pt x="72847" y="1105916"/>
                  </a:lnTo>
                  <a:lnTo>
                    <a:pt x="82054" y="1113637"/>
                  </a:lnTo>
                  <a:lnTo>
                    <a:pt x="86868" y="1106639"/>
                  </a:lnTo>
                  <a:close/>
                </a:path>
                <a:path w="313055" h="1362075">
                  <a:moveTo>
                    <a:pt x="97536" y="1102055"/>
                  </a:moveTo>
                  <a:lnTo>
                    <a:pt x="97193" y="1101382"/>
                  </a:lnTo>
                  <a:lnTo>
                    <a:pt x="95135" y="1097457"/>
                  </a:lnTo>
                  <a:lnTo>
                    <a:pt x="93510" y="1094346"/>
                  </a:lnTo>
                  <a:lnTo>
                    <a:pt x="88963" y="1091234"/>
                  </a:lnTo>
                  <a:lnTo>
                    <a:pt x="88963" y="1108659"/>
                  </a:lnTo>
                  <a:lnTo>
                    <a:pt x="85318" y="1113764"/>
                  </a:lnTo>
                  <a:lnTo>
                    <a:pt x="79070" y="1118057"/>
                  </a:lnTo>
                  <a:lnTo>
                    <a:pt x="69913" y="1112494"/>
                  </a:lnTo>
                  <a:lnTo>
                    <a:pt x="72009" y="1101382"/>
                  </a:lnTo>
                  <a:lnTo>
                    <a:pt x="74879" y="1098080"/>
                  </a:lnTo>
                  <a:lnTo>
                    <a:pt x="78511" y="1097457"/>
                  </a:lnTo>
                  <a:lnTo>
                    <a:pt x="84759" y="1098524"/>
                  </a:lnTo>
                  <a:lnTo>
                    <a:pt x="88519" y="1102931"/>
                  </a:lnTo>
                  <a:lnTo>
                    <a:pt x="88963" y="1108659"/>
                  </a:lnTo>
                  <a:lnTo>
                    <a:pt x="88963" y="1091234"/>
                  </a:lnTo>
                  <a:lnTo>
                    <a:pt x="86372" y="1089456"/>
                  </a:lnTo>
                  <a:lnTo>
                    <a:pt x="77241" y="1088605"/>
                  </a:lnTo>
                  <a:lnTo>
                    <a:pt x="67818" y="1093330"/>
                  </a:lnTo>
                  <a:lnTo>
                    <a:pt x="62953" y="1102055"/>
                  </a:lnTo>
                  <a:lnTo>
                    <a:pt x="63195" y="1108659"/>
                  </a:lnTo>
                  <a:lnTo>
                    <a:pt x="63309" y="1112050"/>
                  </a:lnTo>
                  <a:lnTo>
                    <a:pt x="69608" y="1120609"/>
                  </a:lnTo>
                  <a:lnTo>
                    <a:pt x="77711" y="1123924"/>
                  </a:lnTo>
                  <a:lnTo>
                    <a:pt x="85991" y="1123188"/>
                  </a:lnTo>
                  <a:lnTo>
                    <a:pt x="93014" y="1118806"/>
                  </a:lnTo>
                  <a:lnTo>
                    <a:pt x="93446" y="1118057"/>
                  </a:lnTo>
                  <a:lnTo>
                    <a:pt x="97345" y="1111250"/>
                  </a:lnTo>
                  <a:lnTo>
                    <a:pt x="97396" y="1108659"/>
                  </a:lnTo>
                  <a:lnTo>
                    <a:pt x="97510" y="1102931"/>
                  </a:lnTo>
                  <a:lnTo>
                    <a:pt x="97536" y="1102055"/>
                  </a:lnTo>
                  <a:close/>
                </a:path>
                <a:path w="313055" h="1362075">
                  <a:moveTo>
                    <a:pt x="252590" y="1260995"/>
                  </a:moveTo>
                  <a:lnTo>
                    <a:pt x="252501" y="1169555"/>
                  </a:lnTo>
                  <a:lnTo>
                    <a:pt x="251993" y="1169555"/>
                  </a:lnTo>
                  <a:lnTo>
                    <a:pt x="251993" y="1167015"/>
                  </a:lnTo>
                  <a:lnTo>
                    <a:pt x="244767" y="1167015"/>
                  </a:lnTo>
                  <a:lnTo>
                    <a:pt x="244767" y="1169555"/>
                  </a:lnTo>
                  <a:lnTo>
                    <a:pt x="243890" y="1169555"/>
                  </a:lnTo>
                  <a:lnTo>
                    <a:pt x="243890" y="1260995"/>
                  </a:lnTo>
                  <a:lnTo>
                    <a:pt x="244055" y="1260995"/>
                  </a:lnTo>
                  <a:lnTo>
                    <a:pt x="244055" y="1262265"/>
                  </a:lnTo>
                  <a:lnTo>
                    <a:pt x="245071" y="1262265"/>
                  </a:lnTo>
                  <a:lnTo>
                    <a:pt x="245071" y="1266075"/>
                  </a:lnTo>
                  <a:lnTo>
                    <a:pt x="252425" y="1266075"/>
                  </a:lnTo>
                  <a:lnTo>
                    <a:pt x="252425" y="1262265"/>
                  </a:lnTo>
                  <a:lnTo>
                    <a:pt x="252590" y="1262265"/>
                  </a:lnTo>
                  <a:lnTo>
                    <a:pt x="252590" y="1260995"/>
                  </a:lnTo>
                  <a:close/>
                </a:path>
                <a:path w="313055" h="1362075">
                  <a:moveTo>
                    <a:pt x="274142" y="1315364"/>
                  </a:moveTo>
                  <a:lnTo>
                    <a:pt x="270738" y="1314119"/>
                  </a:lnTo>
                  <a:lnTo>
                    <a:pt x="269735" y="1306156"/>
                  </a:lnTo>
                  <a:lnTo>
                    <a:pt x="271830" y="1293164"/>
                  </a:lnTo>
                  <a:lnTo>
                    <a:pt x="266827" y="1288300"/>
                  </a:lnTo>
                  <a:lnTo>
                    <a:pt x="262394" y="1288732"/>
                  </a:lnTo>
                  <a:lnTo>
                    <a:pt x="260261" y="1295882"/>
                  </a:lnTo>
                  <a:lnTo>
                    <a:pt x="262483" y="1305674"/>
                  </a:lnTo>
                  <a:lnTo>
                    <a:pt x="261226" y="1312125"/>
                  </a:lnTo>
                  <a:lnTo>
                    <a:pt x="259842" y="1312875"/>
                  </a:lnTo>
                  <a:lnTo>
                    <a:pt x="258813" y="1316215"/>
                  </a:lnTo>
                  <a:lnTo>
                    <a:pt x="259232" y="1317917"/>
                  </a:lnTo>
                  <a:lnTo>
                    <a:pt x="258813" y="1319517"/>
                  </a:lnTo>
                  <a:lnTo>
                    <a:pt x="256667" y="1323505"/>
                  </a:lnTo>
                  <a:lnTo>
                    <a:pt x="253555" y="1328458"/>
                  </a:lnTo>
                  <a:lnTo>
                    <a:pt x="252006" y="1333246"/>
                  </a:lnTo>
                  <a:lnTo>
                    <a:pt x="254558" y="1336738"/>
                  </a:lnTo>
                  <a:lnTo>
                    <a:pt x="257162" y="1337932"/>
                  </a:lnTo>
                  <a:lnTo>
                    <a:pt x="259308" y="1336128"/>
                  </a:lnTo>
                  <a:lnTo>
                    <a:pt x="262547" y="1331658"/>
                  </a:lnTo>
                  <a:lnTo>
                    <a:pt x="265010" y="1325003"/>
                  </a:lnTo>
                  <a:lnTo>
                    <a:pt x="266725" y="1323314"/>
                  </a:lnTo>
                  <a:lnTo>
                    <a:pt x="267766" y="1322285"/>
                  </a:lnTo>
                  <a:lnTo>
                    <a:pt x="269913" y="1322146"/>
                  </a:lnTo>
                  <a:lnTo>
                    <a:pt x="274142" y="1315364"/>
                  </a:lnTo>
                  <a:close/>
                </a:path>
                <a:path w="313055" h="1362075">
                  <a:moveTo>
                    <a:pt x="311848" y="1322463"/>
                  </a:moveTo>
                  <a:lnTo>
                    <a:pt x="308356" y="1299603"/>
                  </a:lnTo>
                  <a:lnTo>
                    <a:pt x="302285" y="1291678"/>
                  </a:lnTo>
                  <a:lnTo>
                    <a:pt x="302285" y="1311033"/>
                  </a:lnTo>
                  <a:lnTo>
                    <a:pt x="297764" y="1337703"/>
                  </a:lnTo>
                  <a:lnTo>
                    <a:pt x="274167" y="1354213"/>
                  </a:lnTo>
                  <a:lnTo>
                    <a:pt x="243192" y="1347863"/>
                  </a:lnTo>
                  <a:lnTo>
                    <a:pt x="229171" y="1322463"/>
                  </a:lnTo>
                  <a:lnTo>
                    <a:pt x="230657" y="1314843"/>
                  </a:lnTo>
                  <a:lnTo>
                    <a:pt x="232384" y="1305953"/>
                  </a:lnTo>
                  <a:lnTo>
                    <a:pt x="234607" y="1294523"/>
                  </a:lnTo>
                  <a:lnTo>
                    <a:pt x="262001" y="1279283"/>
                  </a:lnTo>
                  <a:lnTo>
                    <a:pt x="289699" y="1288173"/>
                  </a:lnTo>
                  <a:lnTo>
                    <a:pt x="302285" y="1311033"/>
                  </a:lnTo>
                  <a:lnTo>
                    <a:pt x="302285" y="1291678"/>
                  </a:lnTo>
                  <a:lnTo>
                    <a:pt x="293763" y="1280553"/>
                  </a:lnTo>
                  <a:lnTo>
                    <a:pt x="290410" y="1279283"/>
                  </a:lnTo>
                  <a:lnTo>
                    <a:pt x="270357" y="1271663"/>
                  </a:lnTo>
                  <a:lnTo>
                    <a:pt x="270294" y="1167523"/>
                  </a:lnTo>
                  <a:lnTo>
                    <a:pt x="269201" y="1163713"/>
                  </a:lnTo>
                  <a:lnTo>
                    <a:pt x="261531" y="1150620"/>
                  </a:lnTo>
                  <a:lnTo>
                    <a:pt x="261531" y="1168793"/>
                  </a:lnTo>
                  <a:lnTo>
                    <a:pt x="261416" y="1270393"/>
                  </a:lnTo>
                  <a:lnTo>
                    <a:pt x="260438" y="1271663"/>
                  </a:lnTo>
                  <a:lnTo>
                    <a:pt x="246722" y="1274203"/>
                  </a:lnTo>
                  <a:lnTo>
                    <a:pt x="235102" y="1281823"/>
                  </a:lnTo>
                  <a:lnTo>
                    <a:pt x="226148" y="1293253"/>
                  </a:lnTo>
                  <a:lnTo>
                    <a:pt x="220408" y="1305953"/>
                  </a:lnTo>
                  <a:lnTo>
                    <a:pt x="203301" y="1305953"/>
                  </a:lnTo>
                  <a:lnTo>
                    <a:pt x="202806" y="1297063"/>
                  </a:lnTo>
                  <a:lnTo>
                    <a:pt x="202742" y="1295793"/>
                  </a:lnTo>
                  <a:lnTo>
                    <a:pt x="199745" y="1285633"/>
                  </a:lnTo>
                  <a:lnTo>
                    <a:pt x="194437" y="1276794"/>
                  </a:lnTo>
                  <a:lnTo>
                    <a:pt x="194437" y="1304683"/>
                  </a:lnTo>
                  <a:lnTo>
                    <a:pt x="190982" y="1322463"/>
                  </a:lnTo>
                  <a:lnTo>
                    <a:pt x="182841" y="1338973"/>
                  </a:lnTo>
                  <a:lnTo>
                    <a:pt x="169900" y="1350403"/>
                  </a:lnTo>
                  <a:lnTo>
                    <a:pt x="152069" y="1349133"/>
                  </a:lnTo>
                  <a:lnTo>
                    <a:pt x="149263" y="1347863"/>
                  </a:lnTo>
                  <a:lnTo>
                    <a:pt x="146443" y="1345323"/>
                  </a:lnTo>
                  <a:lnTo>
                    <a:pt x="141630" y="1346593"/>
                  </a:lnTo>
                  <a:lnTo>
                    <a:pt x="138379" y="1349133"/>
                  </a:lnTo>
                  <a:lnTo>
                    <a:pt x="136232" y="1349133"/>
                  </a:lnTo>
                  <a:lnTo>
                    <a:pt x="118491" y="1350403"/>
                  </a:lnTo>
                  <a:lnTo>
                    <a:pt x="105549" y="1338973"/>
                  </a:lnTo>
                  <a:lnTo>
                    <a:pt x="97332" y="1322463"/>
                  </a:lnTo>
                  <a:lnTo>
                    <a:pt x="93840" y="1305953"/>
                  </a:lnTo>
                  <a:lnTo>
                    <a:pt x="94107" y="1303413"/>
                  </a:lnTo>
                  <a:lnTo>
                    <a:pt x="94792" y="1297063"/>
                  </a:lnTo>
                  <a:lnTo>
                    <a:pt x="94932" y="1295793"/>
                  </a:lnTo>
                  <a:lnTo>
                    <a:pt x="95211" y="1293253"/>
                  </a:lnTo>
                  <a:lnTo>
                    <a:pt x="126276" y="1269123"/>
                  </a:lnTo>
                  <a:lnTo>
                    <a:pt x="131292" y="1270393"/>
                  </a:lnTo>
                  <a:lnTo>
                    <a:pt x="138417" y="1272933"/>
                  </a:lnTo>
                  <a:lnTo>
                    <a:pt x="141706" y="1275473"/>
                  </a:lnTo>
                  <a:lnTo>
                    <a:pt x="146900" y="1275473"/>
                  </a:lnTo>
                  <a:lnTo>
                    <a:pt x="152527" y="1270393"/>
                  </a:lnTo>
                  <a:lnTo>
                    <a:pt x="156972" y="1270393"/>
                  </a:lnTo>
                  <a:lnTo>
                    <a:pt x="171780" y="1271663"/>
                  </a:lnTo>
                  <a:lnTo>
                    <a:pt x="184035" y="1279283"/>
                  </a:lnTo>
                  <a:lnTo>
                    <a:pt x="192125" y="1290713"/>
                  </a:lnTo>
                  <a:lnTo>
                    <a:pt x="194437" y="1304683"/>
                  </a:lnTo>
                  <a:lnTo>
                    <a:pt x="194437" y="1276794"/>
                  </a:lnTo>
                  <a:lnTo>
                    <a:pt x="188099" y="1270393"/>
                  </a:lnTo>
                  <a:lnTo>
                    <a:pt x="186842" y="1269123"/>
                  </a:lnTo>
                  <a:lnTo>
                    <a:pt x="186842" y="1267853"/>
                  </a:lnTo>
                  <a:lnTo>
                    <a:pt x="186842" y="1264043"/>
                  </a:lnTo>
                  <a:lnTo>
                    <a:pt x="186969" y="1181493"/>
                  </a:lnTo>
                  <a:lnTo>
                    <a:pt x="186994" y="1168793"/>
                  </a:lnTo>
                  <a:lnTo>
                    <a:pt x="197002" y="1151013"/>
                  </a:lnTo>
                  <a:lnTo>
                    <a:pt x="210121" y="1153553"/>
                  </a:lnTo>
                  <a:lnTo>
                    <a:pt x="223227" y="1152283"/>
                  </a:lnTo>
                  <a:lnTo>
                    <a:pt x="229806" y="1151013"/>
                  </a:lnTo>
                  <a:lnTo>
                    <a:pt x="236397" y="1149743"/>
                  </a:lnTo>
                  <a:lnTo>
                    <a:pt x="249694" y="1148473"/>
                  </a:lnTo>
                  <a:lnTo>
                    <a:pt x="261531" y="1168793"/>
                  </a:lnTo>
                  <a:lnTo>
                    <a:pt x="261531" y="1150620"/>
                  </a:lnTo>
                  <a:lnTo>
                    <a:pt x="260273" y="1148473"/>
                  </a:lnTo>
                  <a:lnTo>
                    <a:pt x="258051" y="1144663"/>
                  </a:lnTo>
                  <a:lnTo>
                    <a:pt x="245173" y="1122667"/>
                  </a:lnTo>
                  <a:lnTo>
                    <a:pt x="245173" y="1139583"/>
                  </a:lnTo>
                  <a:lnTo>
                    <a:pt x="244424" y="1139583"/>
                  </a:lnTo>
                  <a:lnTo>
                    <a:pt x="212471" y="1144663"/>
                  </a:lnTo>
                  <a:lnTo>
                    <a:pt x="202018" y="1142123"/>
                  </a:lnTo>
                  <a:lnTo>
                    <a:pt x="203606" y="1138313"/>
                  </a:lnTo>
                  <a:lnTo>
                    <a:pt x="213423" y="1125613"/>
                  </a:lnTo>
                  <a:lnTo>
                    <a:pt x="213423" y="1074813"/>
                  </a:lnTo>
                  <a:lnTo>
                    <a:pt x="234924" y="1074813"/>
                  </a:lnTo>
                  <a:lnTo>
                    <a:pt x="234924" y="1124343"/>
                  </a:lnTo>
                  <a:lnTo>
                    <a:pt x="245173" y="1139583"/>
                  </a:lnTo>
                  <a:lnTo>
                    <a:pt x="245173" y="1122667"/>
                  </a:lnTo>
                  <a:lnTo>
                    <a:pt x="243928" y="1120533"/>
                  </a:lnTo>
                  <a:lnTo>
                    <a:pt x="243801" y="1087513"/>
                  </a:lnTo>
                  <a:lnTo>
                    <a:pt x="243763" y="1076083"/>
                  </a:lnTo>
                  <a:lnTo>
                    <a:pt x="244995" y="1074813"/>
                  </a:lnTo>
                  <a:lnTo>
                    <a:pt x="249910" y="1069733"/>
                  </a:lnTo>
                  <a:lnTo>
                    <a:pt x="250431" y="1065923"/>
                  </a:lnTo>
                  <a:lnTo>
                    <a:pt x="250952" y="1062113"/>
                  </a:lnTo>
                  <a:lnTo>
                    <a:pt x="249821" y="1059573"/>
                  </a:lnTo>
                  <a:lnTo>
                    <a:pt x="247535" y="1054493"/>
                  </a:lnTo>
                  <a:lnTo>
                    <a:pt x="242519" y="1051852"/>
                  </a:lnTo>
                  <a:lnTo>
                    <a:pt x="242519" y="1060843"/>
                  </a:lnTo>
                  <a:lnTo>
                    <a:pt x="241833" y="1064653"/>
                  </a:lnTo>
                  <a:lnTo>
                    <a:pt x="241884" y="1065923"/>
                  </a:lnTo>
                  <a:lnTo>
                    <a:pt x="206463" y="1065923"/>
                  </a:lnTo>
                  <a:lnTo>
                    <a:pt x="206387" y="1060843"/>
                  </a:lnTo>
                  <a:lnTo>
                    <a:pt x="206095" y="1060843"/>
                  </a:lnTo>
                  <a:lnTo>
                    <a:pt x="211175" y="1059573"/>
                  </a:lnTo>
                  <a:lnTo>
                    <a:pt x="239547" y="1059573"/>
                  </a:lnTo>
                  <a:lnTo>
                    <a:pt x="242519" y="1060843"/>
                  </a:lnTo>
                  <a:lnTo>
                    <a:pt x="242519" y="1051852"/>
                  </a:lnTo>
                  <a:lnTo>
                    <a:pt x="240309" y="1050683"/>
                  </a:lnTo>
                  <a:lnTo>
                    <a:pt x="208038" y="1050683"/>
                  </a:lnTo>
                  <a:lnTo>
                    <a:pt x="200799" y="1054493"/>
                  </a:lnTo>
                  <a:lnTo>
                    <a:pt x="197383" y="1062113"/>
                  </a:lnTo>
                  <a:lnTo>
                    <a:pt x="198437" y="1069733"/>
                  </a:lnTo>
                  <a:lnTo>
                    <a:pt x="204584" y="1076083"/>
                  </a:lnTo>
                  <a:lnTo>
                    <a:pt x="204520" y="1119263"/>
                  </a:lnTo>
                  <a:lnTo>
                    <a:pt x="177990" y="1166253"/>
                  </a:lnTo>
                  <a:lnTo>
                    <a:pt x="177990" y="1264043"/>
                  </a:lnTo>
                  <a:lnTo>
                    <a:pt x="174523" y="1262773"/>
                  </a:lnTo>
                  <a:lnTo>
                    <a:pt x="171043" y="1261503"/>
                  </a:lnTo>
                  <a:lnTo>
                    <a:pt x="156616" y="1261503"/>
                  </a:lnTo>
                  <a:lnTo>
                    <a:pt x="149529" y="1262773"/>
                  </a:lnTo>
                  <a:lnTo>
                    <a:pt x="147853" y="1261503"/>
                  </a:lnTo>
                  <a:lnTo>
                    <a:pt x="158546" y="1247533"/>
                  </a:lnTo>
                  <a:lnTo>
                    <a:pt x="159639" y="1241183"/>
                  </a:lnTo>
                  <a:lnTo>
                    <a:pt x="154889" y="1238643"/>
                  </a:lnTo>
                  <a:lnTo>
                    <a:pt x="146888" y="1244993"/>
                  </a:lnTo>
                  <a:lnTo>
                    <a:pt x="141439" y="1257693"/>
                  </a:lnTo>
                  <a:lnTo>
                    <a:pt x="140030" y="1264043"/>
                  </a:lnTo>
                  <a:lnTo>
                    <a:pt x="130924" y="1261503"/>
                  </a:lnTo>
                  <a:lnTo>
                    <a:pt x="121615" y="1261503"/>
                  </a:lnTo>
                  <a:lnTo>
                    <a:pt x="112496" y="1264043"/>
                  </a:lnTo>
                  <a:lnTo>
                    <a:pt x="103987" y="1267853"/>
                  </a:lnTo>
                  <a:lnTo>
                    <a:pt x="90068" y="1241183"/>
                  </a:lnTo>
                  <a:lnTo>
                    <a:pt x="124942" y="1214513"/>
                  </a:lnTo>
                  <a:lnTo>
                    <a:pt x="145757" y="1175143"/>
                  </a:lnTo>
                  <a:lnTo>
                    <a:pt x="152336" y="1144663"/>
                  </a:lnTo>
                  <a:lnTo>
                    <a:pt x="151447" y="1135773"/>
                  </a:lnTo>
                  <a:lnTo>
                    <a:pt x="145935" y="1125613"/>
                  </a:lnTo>
                  <a:lnTo>
                    <a:pt x="143891" y="1123823"/>
                  </a:lnTo>
                  <a:lnTo>
                    <a:pt x="143891" y="1142123"/>
                  </a:lnTo>
                  <a:lnTo>
                    <a:pt x="142862" y="1151013"/>
                  </a:lnTo>
                  <a:lnTo>
                    <a:pt x="125996" y="1198003"/>
                  </a:lnTo>
                  <a:lnTo>
                    <a:pt x="91960" y="1231023"/>
                  </a:lnTo>
                  <a:lnTo>
                    <a:pt x="94881" y="1225943"/>
                  </a:lnTo>
                  <a:lnTo>
                    <a:pt x="98704" y="1219593"/>
                  </a:lnTo>
                  <a:lnTo>
                    <a:pt x="101777" y="1213243"/>
                  </a:lnTo>
                  <a:lnTo>
                    <a:pt x="116179" y="1177683"/>
                  </a:lnTo>
                  <a:lnTo>
                    <a:pt x="120421" y="1152283"/>
                  </a:lnTo>
                  <a:lnTo>
                    <a:pt x="120535" y="1149743"/>
                  </a:lnTo>
                  <a:lnTo>
                    <a:pt x="120650" y="1147203"/>
                  </a:lnTo>
                  <a:lnTo>
                    <a:pt x="120777" y="1133233"/>
                  </a:lnTo>
                  <a:lnTo>
                    <a:pt x="118516" y="1125613"/>
                  </a:lnTo>
                  <a:lnTo>
                    <a:pt x="118516" y="1119263"/>
                  </a:lnTo>
                  <a:lnTo>
                    <a:pt x="119367" y="1119263"/>
                  </a:lnTo>
                  <a:lnTo>
                    <a:pt x="126949" y="1121803"/>
                  </a:lnTo>
                  <a:lnTo>
                    <a:pt x="134962" y="1128153"/>
                  </a:lnTo>
                  <a:lnTo>
                    <a:pt x="141300" y="1134503"/>
                  </a:lnTo>
                  <a:lnTo>
                    <a:pt x="143891" y="1142123"/>
                  </a:lnTo>
                  <a:lnTo>
                    <a:pt x="143891" y="1123823"/>
                  </a:lnTo>
                  <a:lnTo>
                    <a:pt x="138722" y="1119263"/>
                  </a:lnTo>
                  <a:lnTo>
                    <a:pt x="137274" y="1117993"/>
                  </a:lnTo>
                  <a:lnTo>
                    <a:pt x="126873" y="1112913"/>
                  </a:lnTo>
                  <a:lnTo>
                    <a:pt x="116141" y="1110373"/>
                  </a:lnTo>
                  <a:lnTo>
                    <a:pt x="112090" y="1097673"/>
                  </a:lnTo>
                  <a:lnTo>
                    <a:pt x="111569" y="1096378"/>
                  </a:lnTo>
                  <a:lnTo>
                    <a:pt x="111569" y="1131963"/>
                  </a:lnTo>
                  <a:lnTo>
                    <a:pt x="111493" y="1134503"/>
                  </a:lnTo>
                  <a:lnTo>
                    <a:pt x="110782" y="1161173"/>
                  </a:lnTo>
                  <a:lnTo>
                    <a:pt x="103555" y="1187843"/>
                  </a:lnTo>
                  <a:lnTo>
                    <a:pt x="91960" y="1213243"/>
                  </a:lnTo>
                  <a:lnTo>
                    <a:pt x="78041" y="1237373"/>
                  </a:lnTo>
                  <a:lnTo>
                    <a:pt x="77812" y="1238643"/>
                  </a:lnTo>
                  <a:lnTo>
                    <a:pt x="78333" y="1239913"/>
                  </a:lnTo>
                  <a:lnTo>
                    <a:pt x="78740" y="1239913"/>
                  </a:lnTo>
                  <a:lnTo>
                    <a:pt x="82321" y="1247533"/>
                  </a:lnTo>
                  <a:lnTo>
                    <a:pt x="86906" y="1255153"/>
                  </a:lnTo>
                  <a:lnTo>
                    <a:pt x="91592" y="1262773"/>
                  </a:lnTo>
                  <a:lnTo>
                    <a:pt x="95465" y="1269123"/>
                  </a:lnTo>
                  <a:lnTo>
                    <a:pt x="96024" y="1270393"/>
                  </a:lnTo>
                  <a:lnTo>
                    <a:pt x="96469" y="1271663"/>
                  </a:lnTo>
                  <a:lnTo>
                    <a:pt x="96735" y="1272933"/>
                  </a:lnTo>
                  <a:lnTo>
                    <a:pt x="89547" y="1283093"/>
                  </a:lnTo>
                  <a:lnTo>
                    <a:pt x="85636" y="1291983"/>
                  </a:lnTo>
                  <a:lnTo>
                    <a:pt x="85636" y="1276743"/>
                  </a:lnTo>
                  <a:lnTo>
                    <a:pt x="80530" y="1275473"/>
                  </a:lnTo>
                  <a:lnTo>
                    <a:pt x="77939" y="1278013"/>
                  </a:lnTo>
                  <a:lnTo>
                    <a:pt x="76771" y="1280553"/>
                  </a:lnTo>
                  <a:lnTo>
                    <a:pt x="76771" y="1295793"/>
                  </a:lnTo>
                  <a:lnTo>
                    <a:pt x="67919" y="1295793"/>
                  </a:lnTo>
                  <a:lnTo>
                    <a:pt x="67919" y="1257693"/>
                  </a:lnTo>
                  <a:lnTo>
                    <a:pt x="64731" y="1256423"/>
                  </a:lnTo>
                  <a:lnTo>
                    <a:pt x="62077" y="1256423"/>
                  </a:lnTo>
                  <a:lnTo>
                    <a:pt x="59067" y="1257693"/>
                  </a:lnTo>
                  <a:lnTo>
                    <a:pt x="59067" y="1295793"/>
                  </a:lnTo>
                  <a:lnTo>
                    <a:pt x="57607" y="1294523"/>
                  </a:lnTo>
                  <a:lnTo>
                    <a:pt x="49580" y="1297063"/>
                  </a:lnTo>
                  <a:lnTo>
                    <a:pt x="49580" y="1294523"/>
                  </a:lnTo>
                  <a:lnTo>
                    <a:pt x="49580" y="1276743"/>
                  </a:lnTo>
                  <a:lnTo>
                    <a:pt x="44183" y="1275473"/>
                  </a:lnTo>
                  <a:lnTo>
                    <a:pt x="42138" y="1276743"/>
                  </a:lnTo>
                  <a:lnTo>
                    <a:pt x="42011" y="1278013"/>
                  </a:lnTo>
                  <a:lnTo>
                    <a:pt x="40716" y="1279283"/>
                  </a:lnTo>
                  <a:lnTo>
                    <a:pt x="40716" y="1294523"/>
                  </a:lnTo>
                  <a:lnTo>
                    <a:pt x="34975" y="1293253"/>
                  </a:lnTo>
                  <a:lnTo>
                    <a:pt x="30581" y="1288173"/>
                  </a:lnTo>
                  <a:lnTo>
                    <a:pt x="29235" y="1281823"/>
                  </a:lnTo>
                  <a:lnTo>
                    <a:pt x="29324" y="1280553"/>
                  </a:lnTo>
                  <a:lnTo>
                    <a:pt x="29413" y="1279283"/>
                  </a:lnTo>
                  <a:lnTo>
                    <a:pt x="29502" y="1278013"/>
                  </a:lnTo>
                  <a:lnTo>
                    <a:pt x="29603" y="1276743"/>
                  </a:lnTo>
                  <a:lnTo>
                    <a:pt x="29692" y="1275473"/>
                  </a:lnTo>
                  <a:lnTo>
                    <a:pt x="29781" y="1274203"/>
                  </a:lnTo>
                  <a:lnTo>
                    <a:pt x="29870" y="1272933"/>
                  </a:lnTo>
                  <a:lnTo>
                    <a:pt x="29972" y="1271663"/>
                  </a:lnTo>
                  <a:lnTo>
                    <a:pt x="34912" y="1261503"/>
                  </a:lnTo>
                  <a:lnTo>
                    <a:pt x="41186" y="1250073"/>
                  </a:lnTo>
                  <a:lnTo>
                    <a:pt x="45923" y="1241183"/>
                  </a:lnTo>
                  <a:lnTo>
                    <a:pt x="46202" y="1239913"/>
                  </a:lnTo>
                  <a:lnTo>
                    <a:pt x="46647" y="1238643"/>
                  </a:lnTo>
                  <a:lnTo>
                    <a:pt x="46304" y="1238643"/>
                  </a:lnTo>
                  <a:lnTo>
                    <a:pt x="31711" y="1214513"/>
                  </a:lnTo>
                  <a:lnTo>
                    <a:pt x="19202" y="1191653"/>
                  </a:lnTo>
                  <a:lnTo>
                    <a:pt x="10769" y="1164983"/>
                  </a:lnTo>
                  <a:lnTo>
                    <a:pt x="8750" y="1142123"/>
                  </a:lnTo>
                  <a:lnTo>
                    <a:pt x="8839" y="1130693"/>
                  </a:lnTo>
                  <a:lnTo>
                    <a:pt x="9359" y="1129423"/>
                  </a:lnTo>
                  <a:lnTo>
                    <a:pt x="10045" y="1128153"/>
                  </a:lnTo>
                  <a:lnTo>
                    <a:pt x="10350" y="1128153"/>
                  </a:lnTo>
                  <a:lnTo>
                    <a:pt x="13944" y="1134503"/>
                  </a:lnTo>
                  <a:lnTo>
                    <a:pt x="18732" y="1140853"/>
                  </a:lnTo>
                  <a:lnTo>
                    <a:pt x="24384" y="1145933"/>
                  </a:lnTo>
                  <a:lnTo>
                    <a:pt x="30556" y="1149743"/>
                  </a:lnTo>
                  <a:lnTo>
                    <a:pt x="26479" y="1159903"/>
                  </a:lnTo>
                  <a:lnTo>
                    <a:pt x="21755" y="1170063"/>
                  </a:lnTo>
                  <a:lnTo>
                    <a:pt x="19304" y="1181493"/>
                  </a:lnTo>
                  <a:lnTo>
                    <a:pt x="22098" y="1190383"/>
                  </a:lnTo>
                  <a:lnTo>
                    <a:pt x="23939" y="1194193"/>
                  </a:lnTo>
                  <a:lnTo>
                    <a:pt x="27940" y="1196733"/>
                  </a:lnTo>
                  <a:lnTo>
                    <a:pt x="34594" y="1198003"/>
                  </a:lnTo>
                  <a:lnTo>
                    <a:pt x="47409" y="1199273"/>
                  </a:lnTo>
                  <a:lnTo>
                    <a:pt x="55130" y="1198003"/>
                  </a:lnTo>
                  <a:lnTo>
                    <a:pt x="58940" y="1196733"/>
                  </a:lnTo>
                  <a:lnTo>
                    <a:pt x="61607" y="1192923"/>
                  </a:lnTo>
                  <a:lnTo>
                    <a:pt x="62763" y="1190383"/>
                  </a:lnTo>
                  <a:lnTo>
                    <a:pt x="65671" y="1184033"/>
                  </a:lnTo>
                  <a:lnTo>
                    <a:pt x="65024" y="1175143"/>
                  </a:lnTo>
                  <a:lnTo>
                    <a:pt x="59690" y="1156093"/>
                  </a:lnTo>
                  <a:lnTo>
                    <a:pt x="64198" y="1154823"/>
                  </a:lnTo>
                  <a:lnTo>
                    <a:pt x="79362" y="1154823"/>
                  </a:lnTo>
                  <a:lnTo>
                    <a:pt x="79273" y="1152283"/>
                  </a:lnTo>
                  <a:lnTo>
                    <a:pt x="79184" y="1149743"/>
                  </a:lnTo>
                  <a:lnTo>
                    <a:pt x="79095" y="1147203"/>
                  </a:lnTo>
                  <a:lnTo>
                    <a:pt x="79019" y="1144663"/>
                  </a:lnTo>
                  <a:lnTo>
                    <a:pt x="78930" y="1142123"/>
                  </a:lnTo>
                  <a:lnTo>
                    <a:pt x="78892" y="1140853"/>
                  </a:lnTo>
                  <a:lnTo>
                    <a:pt x="65976" y="1145933"/>
                  </a:lnTo>
                  <a:lnTo>
                    <a:pt x="61264" y="1147203"/>
                  </a:lnTo>
                  <a:lnTo>
                    <a:pt x="57226" y="1146670"/>
                  </a:lnTo>
                  <a:lnTo>
                    <a:pt x="57226" y="1177683"/>
                  </a:lnTo>
                  <a:lnTo>
                    <a:pt x="57200" y="1184033"/>
                  </a:lnTo>
                  <a:lnTo>
                    <a:pt x="55181" y="1187843"/>
                  </a:lnTo>
                  <a:lnTo>
                    <a:pt x="48628" y="1190383"/>
                  </a:lnTo>
                  <a:lnTo>
                    <a:pt x="47028" y="1189113"/>
                  </a:lnTo>
                  <a:lnTo>
                    <a:pt x="37261" y="1189113"/>
                  </a:lnTo>
                  <a:lnTo>
                    <a:pt x="27266" y="1190383"/>
                  </a:lnTo>
                  <a:lnTo>
                    <a:pt x="27749" y="1184033"/>
                  </a:lnTo>
                  <a:lnTo>
                    <a:pt x="27838" y="1182763"/>
                  </a:lnTo>
                  <a:lnTo>
                    <a:pt x="27940" y="1181493"/>
                  </a:lnTo>
                  <a:lnTo>
                    <a:pt x="28041" y="1180223"/>
                  </a:lnTo>
                  <a:lnTo>
                    <a:pt x="29438" y="1175143"/>
                  </a:lnTo>
                  <a:lnTo>
                    <a:pt x="32435" y="1167523"/>
                  </a:lnTo>
                  <a:lnTo>
                    <a:pt x="35763" y="1159903"/>
                  </a:lnTo>
                  <a:lnTo>
                    <a:pt x="38163" y="1154823"/>
                  </a:lnTo>
                  <a:lnTo>
                    <a:pt x="38658" y="1153553"/>
                  </a:lnTo>
                  <a:lnTo>
                    <a:pt x="38684" y="1152283"/>
                  </a:lnTo>
                  <a:lnTo>
                    <a:pt x="40081" y="1153553"/>
                  </a:lnTo>
                  <a:lnTo>
                    <a:pt x="40551" y="1157363"/>
                  </a:lnTo>
                  <a:lnTo>
                    <a:pt x="36055" y="1168793"/>
                  </a:lnTo>
                  <a:lnTo>
                    <a:pt x="49199" y="1172603"/>
                  </a:lnTo>
                  <a:lnTo>
                    <a:pt x="48945" y="1170063"/>
                  </a:lnTo>
                  <a:lnTo>
                    <a:pt x="48818" y="1168793"/>
                  </a:lnTo>
                  <a:lnTo>
                    <a:pt x="48691" y="1167523"/>
                  </a:lnTo>
                  <a:lnTo>
                    <a:pt x="48577" y="1166253"/>
                  </a:lnTo>
                  <a:lnTo>
                    <a:pt x="47942" y="1159903"/>
                  </a:lnTo>
                  <a:lnTo>
                    <a:pt x="47828" y="1158633"/>
                  </a:lnTo>
                  <a:lnTo>
                    <a:pt x="48945" y="1154823"/>
                  </a:lnTo>
                  <a:lnTo>
                    <a:pt x="49784" y="1154823"/>
                  </a:lnTo>
                  <a:lnTo>
                    <a:pt x="52031" y="1159903"/>
                  </a:lnTo>
                  <a:lnTo>
                    <a:pt x="57226" y="1177683"/>
                  </a:lnTo>
                  <a:lnTo>
                    <a:pt x="57226" y="1146670"/>
                  </a:lnTo>
                  <a:lnTo>
                    <a:pt x="42100" y="1144663"/>
                  </a:lnTo>
                  <a:lnTo>
                    <a:pt x="26111" y="1135773"/>
                  </a:lnTo>
                  <a:lnTo>
                    <a:pt x="21234" y="1128153"/>
                  </a:lnTo>
                  <a:lnTo>
                    <a:pt x="16357" y="1120533"/>
                  </a:lnTo>
                  <a:lnTo>
                    <a:pt x="16306" y="1117993"/>
                  </a:lnTo>
                  <a:lnTo>
                    <a:pt x="16192" y="1112913"/>
                  </a:lnTo>
                  <a:lnTo>
                    <a:pt x="16141" y="1110373"/>
                  </a:lnTo>
                  <a:lnTo>
                    <a:pt x="16052" y="1106563"/>
                  </a:lnTo>
                  <a:lnTo>
                    <a:pt x="15951" y="1101483"/>
                  </a:lnTo>
                  <a:lnTo>
                    <a:pt x="18821" y="1093863"/>
                  </a:lnTo>
                  <a:lnTo>
                    <a:pt x="24295" y="1081163"/>
                  </a:lnTo>
                  <a:lnTo>
                    <a:pt x="29959" y="1068463"/>
                  </a:lnTo>
                  <a:lnTo>
                    <a:pt x="33439" y="1063383"/>
                  </a:lnTo>
                  <a:lnTo>
                    <a:pt x="57137" y="1086243"/>
                  </a:lnTo>
                  <a:lnTo>
                    <a:pt x="59016" y="1087513"/>
                  </a:lnTo>
                  <a:lnTo>
                    <a:pt x="61036" y="1086243"/>
                  </a:lnTo>
                  <a:lnTo>
                    <a:pt x="62547" y="1084973"/>
                  </a:lnTo>
                  <a:lnTo>
                    <a:pt x="67640" y="1079893"/>
                  </a:lnTo>
                  <a:lnTo>
                    <a:pt x="71564" y="1076083"/>
                  </a:lnTo>
                  <a:lnTo>
                    <a:pt x="72859" y="1074813"/>
                  </a:lnTo>
                  <a:lnTo>
                    <a:pt x="78143" y="1068463"/>
                  </a:lnTo>
                  <a:lnTo>
                    <a:pt x="83400" y="1063383"/>
                  </a:lnTo>
                  <a:lnTo>
                    <a:pt x="84988" y="1063383"/>
                  </a:lnTo>
                  <a:lnTo>
                    <a:pt x="94081" y="1079893"/>
                  </a:lnTo>
                  <a:lnTo>
                    <a:pt x="101993" y="1096403"/>
                  </a:lnTo>
                  <a:lnTo>
                    <a:pt x="108038" y="1114183"/>
                  </a:lnTo>
                  <a:lnTo>
                    <a:pt x="111569" y="1131963"/>
                  </a:lnTo>
                  <a:lnTo>
                    <a:pt x="111569" y="1096378"/>
                  </a:lnTo>
                  <a:lnTo>
                    <a:pt x="107505" y="1086243"/>
                  </a:lnTo>
                  <a:lnTo>
                    <a:pt x="102273" y="1076083"/>
                  </a:lnTo>
                  <a:lnTo>
                    <a:pt x="96266" y="1064653"/>
                  </a:lnTo>
                  <a:lnTo>
                    <a:pt x="95465" y="1063383"/>
                  </a:lnTo>
                  <a:lnTo>
                    <a:pt x="93103" y="1059573"/>
                  </a:lnTo>
                  <a:lnTo>
                    <a:pt x="88709" y="1049413"/>
                  </a:lnTo>
                  <a:lnTo>
                    <a:pt x="80975" y="1053223"/>
                  </a:lnTo>
                  <a:lnTo>
                    <a:pt x="59296" y="1076083"/>
                  </a:lnTo>
                  <a:lnTo>
                    <a:pt x="56032" y="1073543"/>
                  </a:lnTo>
                  <a:lnTo>
                    <a:pt x="52666" y="1069733"/>
                  </a:lnTo>
                  <a:lnTo>
                    <a:pt x="49568" y="1067193"/>
                  </a:lnTo>
                  <a:lnTo>
                    <a:pt x="46240" y="1063383"/>
                  </a:lnTo>
                  <a:lnTo>
                    <a:pt x="45135" y="1062113"/>
                  </a:lnTo>
                  <a:lnTo>
                    <a:pt x="39700" y="1057033"/>
                  </a:lnTo>
                  <a:lnTo>
                    <a:pt x="33820" y="1054493"/>
                  </a:lnTo>
                  <a:lnTo>
                    <a:pt x="28041" y="1055763"/>
                  </a:lnTo>
                  <a:lnTo>
                    <a:pt x="25158" y="1058303"/>
                  </a:lnTo>
                  <a:lnTo>
                    <a:pt x="18719" y="1071003"/>
                  </a:lnTo>
                  <a:lnTo>
                    <a:pt x="4991" y="1106563"/>
                  </a:lnTo>
                  <a:lnTo>
                    <a:pt x="165" y="1135773"/>
                  </a:lnTo>
                  <a:lnTo>
                    <a:pt x="241" y="1140853"/>
                  </a:lnTo>
                  <a:lnTo>
                    <a:pt x="546" y="1144663"/>
                  </a:lnTo>
                  <a:lnTo>
                    <a:pt x="635" y="1145933"/>
                  </a:lnTo>
                  <a:lnTo>
                    <a:pt x="736" y="1147203"/>
                  </a:lnTo>
                  <a:lnTo>
                    <a:pt x="838" y="1148473"/>
                  </a:lnTo>
                  <a:lnTo>
                    <a:pt x="939" y="1149743"/>
                  </a:lnTo>
                  <a:lnTo>
                    <a:pt x="1028" y="1151013"/>
                  </a:lnTo>
                  <a:lnTo>
                    <a:pt x="1130" y="1152283"/>
                  </a:lnTo>
                  <a:lnTo>
                    <a:pt x="1231" y="1153553"/>
                  </a:lnTo>
                  <a:lnTo>
                    <a:pt x="1333" y="1154823"/>
                  </a:lnTo>
                  <a:lnTo>
                    <a:pt x="1422" y="1156093"/>
                  </a:lnTo>
                  <a:lnTo>
                    <a:pt x="1524" y="1157363"/>
                  </a:lnTo>
                  <a:lnTo>
                    <a:pt x="1625" y="1158633"/>
                  </a:lnTo>
                  <a:lnTo>
                    <a:pt x="1727" y="1159903"/>
                  </a:lnTo>
                  <a:lnTo>
                    <a:pt x="1828" y="1161173"/>
                  </a:lnTo>
                  <a:lnTo>
                    <a:pt x="1917" y="1162443"/>
                  </a:lnTo>
                  <a:lnTo>
                    <a:pt x="2019" y="1163713"/>
                  </a:lnTo>
                  <a:lnTo>
                    <a:pt x="2120" y="1164983"/>
                  </a:lnTo>
                  <a:lnTo>
                    <a:pt x="2222" y="1166253"/>
                  </a:lnTo>
                  <a:lnTo>
                    <a:pt x="2311" y="1167523"/>
                  </a:lnTo>
                  <a:lnTo>
                    <a:pt x="12776" y="1199273"/>
                  </a:lnTo>
                  <a:lnTo>
                    <a:pt x="18110" y="1209433"/>
                  </a:lnTo>
                  <a:lnTo>
                    <a:pt x="24091" y="1219593"/>
                  </a:lnTo>
                  <a:lnTo>
                    <a:pt x="36703" y="1239913"/>
                  </a:lnTo>
                  <a:lnTo>
                    <a:pt x="30327" y="1251343"/>
                  </a:lnTo>
                  <a:lnTo>
                    <a:pt x="23609" y="1264043"/>
                  </a:lnTo>
                  <a:lnTo>
                    <a:pt x="19939" y="1276743"/>
                  </a:lnTo>
                  <a:lnTo>
                    <a:pt x="22669" y="1290713"/>
                  </a:lnTo>
                  <a:lnTo>
                    <a:pt x="27965" y="1297063"/>
                  </a:lnTo>
                  <a:lnTo>
                    <a:pt x="34861" y="1302143"/>
                  </a:lnTo>
                  <a:lnTo>
                    <a:pt x="42938" y="1304683"/>
                  </a:lnTo>
                  <a:lnTo>
                    <a:pt x="77838" y="1304683"/>
                  </a:lnTo>
                  <a:lnTo>
                    <a:pt x="85001" y="1303413"/>
                  </a:lnTo>
                  <a:lnTo>
                    <a:pt x="89319" y="1326273"/>
                  </a:lnTo>
                  <a:lnTo>
                    <a:pt x="99377" y="1346593"/>
                  </a:lnTo>
                  <a:lnTo>
                    <a:pt x="115722" y="1358023"/>
                  </a:lnTo>
                  <a:lnTo>
                    <a:pt x="138938" y="1358023"/>
                  </a:lnTo>
                  <a:lnTo>
                    <a:pt x="140335" y="1356753"/>
                  </a:lnTo>
                  <a:lnTo>
                    <a:pt x="142621" y="1355483"/>
                  </a:lnTo>
                  <a:lnTo>
                    <a:pt x="144703" y="1355483"/>
                  </a:lnTo>
                  <a:lnTo>
                    <a:pt x="150253" y="1358023"/>
                  </a:lnTo>
                  <a:lnTo>
                    <a:pt x="152196" y="1359293"/>
                  </a:lnTo>
                  <a:lnTo>
                    <a:pt x="171831" y="1359293"/>
                  </a:lnTo>
                  <a:lnTo>
                    <a:pt x="201764" y="1314843"/>
                  </a:lnTo>
                  <a:lnTo>
                    <a:pt x="219113" y="1314843"/>
                  </a:lnTo>
                  <a:lnTo>
                    <a:pt x="227368" y="1344053"/>
                  </a:lnTo>
                  <a:lnTo>
                    <a:pt x="249186" y="1360563"/>
                  </a:lnTo>
                  <a:lnTo>
                    <a:pt x="276682" y="1361833"/>
                  </a:lnTo>
                  <a:lnTo>
                    <a:pt x="289318" y="1354213"/>
                  </a:lnTo>
                  <a:lnTo>
                    <a:pt x="301967" y="1346593"/>
                  </a:lnTo>
                  <a:lnTo>
                    <a:pt x="311848" y="1322463"/>
                  </a:lnTo>
                  <a:close/>
                </a:path>
                <a:path w="313055" h="1362075">
                  <a:moveTo>
                    <a:pt x="312953" y="100749"/>
                  </a:moveTo>
                  <a:lnTo>
                    <a:pt x="311480" y="97917"/>
                  </a:lnTo>
                  <a:lnTo>
                    <a:pt x="309740" y="94589"/>
                  </a:lnTo>
                  <a:lnTo>
                    <a:pt x="305104" y="90551"/>
                  </a:lnTo>
                  <a:lnTo>
                    <a:pt x="302983" y="89839"/>
                  </a:lnTo>
                  <a:lnTo>
                    <a:pt x="302983" y="129844"/>
                  </a:lnTo>
                  <a:lnTo>
                    <a:pt x="302475" y="135877"/>
                  </a:lnTo>
                  <a:lnTo>
                    <a:pt x="302437" y="136321"/>
                  </a:lnTo>
                  <a:lnTo>
                    <a:pt x="301510" y="141439"/>
                  </a:lnTo>
                  <a:lnTo>
                    <a:pt x="296227" y="140449"/>
                  </a:lnTo>
                  <a:lnTo>
                    <a:pt x="292201" y="140449"/>
                  </a:lnTo>
                  <a:lnTo>
                    <a:pt x="292201" y="98920"/>
                  </a:lnTo>
                  <a:lnTo>
                    <a:pt x="297332" y="98920"/>
                  </a:lnTo>
                  <a:lnTo>
                    <a:pt x="301993" y="97917"/>
                  </a:lnTo>
                  <a:lnTo>
                    <a:pt x="302615" y="104686"/>
                  </a:lnTo>
                  <a:lnTo>
                    <a:pt x="302971" y="111480"/>
                  </a:lnTo>
                  <a:lnTo>
                    <a:pt x="302983" y="129844"/>
                  </a:lnTo>
                  <a:lnTo>
                    <a:pt x="302983" y="89839"/>
                  </a:lnTo>
                  <a:lnTo>
                    <a:pt x="299212" y="88557"/>
                  </a:lnTo>
                  <a:lnTo>
                    <a:pt x="292201" y="88557"/>
                  </a:lnTo>
                  <a:lnTo>
                    <a:pt x="292011" y="78968"/>
                  </a:lnTo>
                  <a:lnTo>
                    <a:pt x="292315" y="69151"/>
                  </a:lnTo>
                  <a:lnTo>
                    <a:pt x="292519" y="59359"/>
                  </a:lnTo>
                  <a:lnTo>
                    <a:pt x="292531" y="58940"/>
                  </a:lnTo>
                  <a:lnTo>
                    <a:pt x="292188" y="52197"/>
                  </a:lnTo>
                  <a:lnTo>
                    <a:pt x="292061" y="49860"/>
                  </a:lnTo>
                  <a:lnTo>
                    <a:pt x="292036" y="49339"/>
                  </a:lnTo>
                  <a:lnTo>
                    <a:pt x="286969" y="36499"/>
                  </a:lnTo>
                  <a:lnTo>
                    <a:pt x="287147" y="36499"/>
                  </a:lnTo>
                  <a:lnTo>
                    <a:pt x="281813" y="32296"/>
                  </a:lnTo>
                  <a:lnTo>
                    <a:pt x="281813" y="188353"/>
                  </a:lnTo>
                  <a:lnTo>
                    <a:pt x="276352" y="199110"/>
                  </a:lnTo>
                  <a:lnTo>
                    <a:pt x="266344" y="202907"/>
                  </a:lnTo>
                  <a:lnTo>
                    <a:pt x="256273" y="199580"/>
                  </a:lnTo>
                  <a:lnTo>
                    <a:pt x="250659" y="188988"/>
                  </a:lnTo>
                  <a:lnTo>
                    <a:pt x="250748" y="48615"/>
                  </a:lnTo>
                  <a:lnTo>
                    <a:pt x="281673" y="48615"/>
                  </a:lnTo>
                  <a:lnTo>
                    <a:pt x="281711" y="49339"/>
                  </a:lnTo>
                  <a:lnTo>
                    <a:pt x="281813" y="188353"/>
                  </a:lnTo>
                  <a:lnTo>
                    <a:pt x="281813" y="32296"/>
                  </a:lnTo>
                  <a:lnTo>
                    <a:pt x="280377" y="31153"/>
                  </a:lnTo>
                  <a:lnTo>
                    <a:pt x="276593" y="28168"/>
                  </a:lnTo>
                  <a:lnTo>
                    <a:pt x="263677" y="26073"/>
                  </a:lnTo>
                  <a:lnTo>
                    <a:pt x="250698" y="31153"/>
                  </a:lnTo>
                  <a:lnTo>
                    <a:pt x="249453" y="20281"/>
                  </a:lnTo>
                  <a:lnTo>
                    <a:pt x="249351" y="19456"/>
                  </a:lnTo>
                  <a:lnTo>
                    <a:pt x="249301" y="18986"/>
                  </a:lnTo>
                  <a:lnTo>
                    <a:pt x="249199" y="18059"/>
                  </a:lnTo>
                  <a:lnTo>
                    <a:pt x="244678" y="10541"/>
                  </a:lnTo>
                  <a:lnTo>
                    <a:pt x="242912" y="7632"/>
                  </a:lnTo>
                  <a:lnTo>
                    <a:pt x="240245" y="5969"/>
                  </a:lnTo>
                  <a:lnTo>
                    <a:pt x="240245" y="212293"/>
                  </a:lnTo>
                  <a:lnTo>
                    <a:pt x="235356" y="224548"/>
                  </a:lnTo>
                  <a:lnTo>
                    <a:pt x="224878" y="229019"/>
                  </a:lnTo>
                  <a:lnTo>
                    <a:pt x="214172" y="225221"/>
                  </a:lnTo>
                  <a:lnTo>
                    <a:pt x="208661" y="213055"/>
                  </a:lnTo>
                  <a:lnTo>
                    <a:pt x="208559" y="150812"/>
                  </a:lnTo>
                  <a:lnTo>
                    <a:pt x="208559" y="140449"/>
                  </a:lnTo>
                  <a:lnTo>
                    <a:pt x="208559" y="98920"/>
                  </a:lnTo>
                  <a:lnTo>
                    <a:pt x="208559" y="88557"/>
                  </a:lnTo>
                  <a:lnTo>
                    <a:pt x="208648" y="23520"/>
                  </a:lnTo>
                  <a:lnTo>
                    <a:pt x="208775" y="19456"/>
                  </a:lnTo>
                  <a:lnTo>
                    <a:pt x="208788" y="18986"/>
                  </a:lnTo>
                  <a:lnTo>
                    <a:pt x="214096" y="11861"/>
                  </a:lnTo>
                  <a:lnTo>
                    <a:pt x="213525" y="11861"/>
                  </a:lnTo>
                  <a:lnTo>
                    <a:pt x="221221" y="10541"/>
                  </a:lnTo>
                  <a:lnTo>
                    <a:pt x="240245" y="212293"/>
                  </a:lnTo>
                  <a:lnTo>
                    <a:pt x="240245" y="5969"/>
                  </a:lnTo>
                  <a:lnTo>
                    <a:pt x="232727" y="1244"/>
                  </a:lnTo>
                  <a:lnTo>
                    <a:pt x="219519" y="292"/>
                  </a:lnTo>
                  <a:lnTo>
                    <a:pt x="212001" y="3124"/>
                  </a:lnTo>
                  <a:lnTo>
                    <a:pt x="205130" y="8623"/>
                  </a:lnTo>
                  <a:lnTo>
                    <a:pt x="200126" y="15760"/>
                  </a:lnTo>
                  <a:lnTo>
                    <a:pt x="198183" y="23520"/>
                  </a:lnTo>
                  <a:lnTo>
                    <a:pt x="198183" y="88557"/>
                  </a:lnTo>
                  <a:lnTo>
                    <a:pt x="198183" y="98920"/>
                  </a:lnTo>
                  <a:lnTo>
                    <a:pt x="198183" y="140449"/>
                  </a:lnTo>
                  <a:lnTo>
                    <a:pt x="115163" y="140449"/>
                  </a:lnTo>
                  <a:lnTo>
                    <a:pt x="115163" y="98920"/>
                  </a:lnTo>
                  <a:lnTo>
                    <a:pt x="198183" y="98920"/>
                  </a:lnTo>
                  <a:lnTo>
                    <a:pt x="198183" y="88557"/>
                  </a:lnTo>
                  <a:lnTo>
                    <a:pt x="115163" y="88557"/>
                  </a:lnTo>
                  <a:lnTo>
                    <a:pt x="115163" y="23520"/>
                  </a:lnTo>
                  <a:lnTo>
                    <a:pt x="113804" y="17437"/>
                  </a:lnTo>
                  <a:lnTo>
                    <a:pt x="110299" y="11239"/>
                  </a:lnTo>
                  <a:lnTo>
                    <a:pt x="109677" y="10541"/>
                  </a:lnTo>
                  <a:lnTo>
                    <a:pt x="105511" y="5892"/>
                  </a:lnTo>
                  <a:lnTo>
                    <a:pt x="104775" y="5397"/>
                  </a:lnTo>
                  <a:lnTo>
                    <a:pt x="104775" y="213372"/>
                  </a:lnTo>
                  <a:lnTo>
                    <a:pt x="98945" y="225501"/>
                  </a:lnTo>
                  <a:lnTo>
                    <a:pt x="88049" y="228955"/>
                  </a:lnTo>
                  <a:lnTo>
                    <a:pt x="77584" y="224180"/>
                  </a:lnTo>
                  <a:lnTo>
                    <a:pt x="73012" y="211582"/>
                  </a:lnTo>
                  <a:lnTo>
                    <a:pt x="73012" y="208813"/>
                  </a:lnTo>
                  <a:lnTo>
                    <a:pt x="73012" y="202907"/>
                  </a:lnTo>
                  <a:lnTo>
                    <a:pt x="73025" y="36499"/>
                  </a:lnTo>
                  <a:lnTo>
                    <a:pt x="73025" y="19761"/>
                  </a:lnTo>
                  <a:lnTo>
                    <a:pt x="78041" y="11861"/>
                  </a:lnTo>
                  <a:lnTo>
                    <a:pt x="85699" y="10541"/>
                  </a:lnTo>
                  <a:lnTo>
                    <a:pt x="94767" y="10934"/>
                  </a:lnTo>
                  <a:lnTo>
                    <a:pt x="93141" y="10934"/>
                  </a:lnTo>
                  <a:lnTo>
                    <a:pt x="99009" y="14020"/>
                  </a:lnTo>
                  <a:lnTo>
                    <a:pt x="103136" y="19456"/>
                  </a:lnTo>
                  <a:lnTo>
                    <a:pt x="104686" y="26073"/>
                  </a:lnTo>
                  <a:lnTo>
                    <a:pt x="104775" y="213372"/>
                  </a:lnTo>
                  <a:lnTo>
                    <a:pt x="104775" y="5397"/>
                  </a:lnTo>
                  <a:lnTo>
                    <a:pt x="100317" y="2349"/>
                  </a:lnTo>
                  <a:lnTo>
                    <a:pt x="85750" y="0"/>
                  </a:lnTo>
                  <a:lnTo>
                    <a:pt x="73253" y="5219"/>
                  </a:lnTo>
                  <a:lnTo>
                    <a:pt x="64871" y="16052"/>
                  </a:lnTo>
                  <a:lnTo>
                    <a:pt x="62687" y="30378"/>
                  </a:lnTo>
                  <a:lnTo>
                    <a:pt x="62687" y="188988"/>
                  </a:lnTo>
                  <a:lnTo>
                    <a:pt x="57467" y="199377"/>
                  </a:lnTo>
                  <a:lnTo>
                    <a:pt x="47193" y="202907"/>
                  </a:lnTo>
                  <a:lnTo>
                    <a:pt x="37134" y="199110"/>
                  </a:lnTo>
                  <a:lnTo>
                    <a:pt x="36906" y="199110"/>
                  </a:lnTo>
                  <a:lnTo>
                    <a:pt x="31496" y="187159"/>
                  </a:lnTo>
                  <a:lnTo>
                    <a:pt x="31508" y="141439"/>
                  </a:lnTo>
                  <a:lnTo>
                    <a:pt x="31521" y="97917"/>
                  </a:lnTo>
                  <a:lnTo>
                    <a:pt x="31521" y="88557"/>
                  </a:lnTo>
                  <a:lnTo>
                    <a:pt x="31534" y="51003"/>
                  </a:lnTo>
                  <a:lnTo>
                    <a:pt x="32372" y="43535"/>
                  </a:lnTo>
                  <a:lnTo>
                    <a:pt x="32448" y="42849"/>
                  </a:lnTo>
                  <a:lnTo>
                    <a:pt x="38646" y="36499"/>
                  </a:lnTo>
                  <a:lnTo>
                    <a:pt x="54952" y="36499"/>
                  </a:lnTo>
                  <a:lnTo>
                    <a:pt x="60680" y="41376"/>
                  </a:lnTo>
                  <a:lnTo>
                    <a:pt x="62611" y="48615"/>
                  </a:lnTo>
                  <a:lnTo>
                    <a:pt x="62687" y="188988"/>
                  </a:lnTo>
                  <a:lnTo>
                    <a:pt x="62687" y="30378"/>
                  </a:lnTo>
                  <a:lnTo>
                    <a:pt x="62661" y="30543"/>
                  </a:lnTo>
                  <a:lnTo>
                    <a:pt x="60020" y="29476"/>
                  </a:lnTo>
                  <a:lnTo>
                    <a:pt x="57619" y="27851"/>
                  </a:lnTo>
                  <a:lnTo>
                    <a:pt x="54851" y="27063"/>
                  </a:lnTo>
                  <a:lnTo>
                    <a:pt x="43027" y="26339"/>
                  </a:lnTo>
                  <a:lnTo>
                    <a:pt x="32385" y="30543"/>
                  </a:lnTo>
                  <a:lnTo>
                    <a:pt x="32512" y="30543"/>
                  </a:lnTo>
                  <a:lnTo>
                    <a:pt x="24879" y="38595"/>
                  </a:lnTo>
                  <a:lnTo>
                    <a:pt x="21221" y="49860"/>
                  </a:lnTo>
                  <a:lnTo>
                    <a:pt x="20840" y="58940"/>
                  </a:lnTo>
                  <a:lnTo>
                    <a:pt x="20828" y="59359"/>
                  </a:lnTo>
                  <a:lnTo>
                    <a:pt x="21031" y="68872"/>
                  </a:lnTo>
                  <a:lnTo>
                    <a:pt x="21323" y="78968"/>
                  </a:lnTo>
                  <a:lnTo>
                    <a:pt x="21170" y="87160"/>
                  </a:lnTo>
                  <a:lnTo>
                    <a:pt x="21145" y="88557"/>
                  </a:lnTo>
                  <a:lnTo>
                    <a:pt x="21145" y="98920"/>
                  </a:lnTo>
                  <a:lnTo>
                    <a:pt x="21145" y="140449"/>
                  </a:lnTo>
                  <a:lnTo>
                    <a:pt x="17119" y="140449"/>
                  </a:lnTo>
                  <a:lnTo>
                    <a:pt x="11836" y="141439"/>
                  </a:lnTo>
                  <a:lnTo>
                    <a:pt x="10909" y="136321"/>
                  </a:lnTo>
                  <a:lnTo>
                    <a:pt x="10363" y="129844"/>
                  </a:lnTo>
                  <a:lnTo>
                    <a:pt x="10375" y="111480"/>
                  </a:lnTo>
                  <a:lnTo>
                    <a:pt x="10731" y="104686"/>
                  </a:lnTo>
                  <a:lnTo>
                    <a:pt x="11264" y="98920"/>
                  </a:lnTo>
                  <a:lnTo>
                    <a:pt x="11353" y="97917"/>
                  </a:lnTo>
                  <a:lnTo>
                    <a:pt x="16014" y="98920"/>
                  </a:lnTo>
                  <a:lnTo>
                    <a:pt x="21145" y="98920"/>
                  </a:lnTo>
                  <a:lnTo>
                    <a:pt x="21145" y="88557"/>
                  </a:lnTo>
                  <a:lnTo>
                    <a:pt x="12306" y="87160"/>
                  </a:lnTo>
                  <a:lnTo>
                    <a:pt x="2387" y="91236"/>
                  </a:lnTo>
                  <a:lnTo>
                    <a:pt x="660" y="100749"/>
                  </a:lnTo>
                  <a:lnTo>
                    <a:pt x="0" y="108127"/>
                  </a:lnTo>
                  <a:lnTo>
                    <a:pt x="63" y="129844"/>
                  </a:lnTo>
                  <a:lnTo>
                    <a:pt x="368" y="135877"/>
                  </a:lnTo>
                  <a:lnTo>
                    <a:pt x="2489" y="143192"/>
                  </a:lnTo>
                  <a:lnTo>
                    <a:pt x="7099" y="148132"/>
                  </a:lnTo>
                  <a:lnTo>
                    <a:pt x="13868" y="150812"/>
                  </a:lnTo>
                  <a:lnTo>
                    <a:pt x="21145" y="150812"/>
                  </a:lnTo>
                  <a:lnTo>
                    <a:pt x="21336" y="160515"/>
                  </a:lnTo>
                  <a:lnTo>
                    <a:pt x="21031" y="170497"/>
                  </a:lnTo>
                  <a:lnTo>
                    <a:pt x="20815" y="180441"/>
                  </a:lnTo>
                  <a:lnTo>
                    <a:pt x="21158" y="187159"/>
                  </a:lnTo>
                  <a:lnTo>
                    <a:pt x="43167" y="213055"/>
                  </a:lnTo>
                  <a:lnTo>
                    <a:pt x="54851" y="212293"/>
                  </a:lnTo>
                  <a:lnTo>
                    <a:pt x="57353" y="211582"/>
                  </a:lnTo>
                  <a:lnTo>
                    <a:pt x="57505" y="211582"/>
                  </a:lnTo>
                  <a:lnTo>
                    <a:pt x="60020" y="209880"/>
                  </a:lnTo>
                  <a:lnTo>
                    <a:pt x="62661" y="208813"/>
                  </a:lnTo>
                  <a:lnTo>
                    <a:pt x="64655" y="221919"/>
                  </a:lnTo>
                  <a:lnTo>
                    <a:pt x="64782" y="222732"/>
                  </a:lnTo>
                  <a:lnTo>
                    <a:pt x="64858" y="223304"/>
                  </a:lnTo>
                  <a:lnTo>
                    <a:pt x="73266" y="234137"/>
                  </a:lnTo>
                  <a:lnTo>
                    <a:pt x="85775" y="239356"/>
                  </a:lnTo>
                  <a:lnTo>
                    <a:pt x="100317" y="237007"/>
                  </a:lnTo>
                  <a:lnTo>
                    <a:pt x="105511" y="233464"/>
                  </a:lnTo>
                  <a:lnTo>
                    <a:pt x="109486" y="229019"/>
                  </a:lnTo>
                  <a:lnTo>
                    <a:pt x="110299" y="228117"/>
                  </a:lnTo>
                  <a:lnTo>
                    <a:pt x="113728" y="222059"/>
                  </a:lnTo>
                  <a:lnTo>
                    <a:pt x="113804" y="221919"/>
                  </a:lnTo>
                  <a:lnTo>
                    <a:pt x="115163" y="215823"/>
                  </a:lnTo>
                  <a:lnTo>
                    <a:pt x="115163" y="150812"/>
                  </a:lnTo>
                  <a:lnTo>
                    <a:pt x="198183" y="150812"/>
                  </a:lnTo>
                  <a:lnTo>
                    <a:pt x="198183" y="215823"/>
                  </a:lnTo>
                  <a:lnTo>
                    <a:pt x="199555" y="221919"/>
                  </a:lnTo>
                  <a:lnTo>
                    <a:pt x="199580" y="222059"/>
                  </a:lnTo>
                  <a:lnTo>
                    <a:pt x="203085" y="228117"/>
                  </a:lnTo>
                  <a:lnTo>
                    <a:pt x="203187" y="228307"/>
                  </a:lnTo>
                  <a:lnTo>
                    <a:pt x="208102" y="233667"/>
                  </a:lnTo>
                  <a:lnTo>
                    <a:pt x="213448" y="237197"/>
                  </a:lnTo>
                  <a:lnTo>
                    <a:pt x="228041" y="239331"/>
                  </a:lnTo>
                  <a:lnTo>
                    <a:pt x="240474" y="233807"/>
                  </a:lnTo>
                  <a:lnTo>
                    <a:pt x="244017" y="229019"/>
                  </a:lnTo>
                  <a:lnTo>
                    <a:pt x="248691" y="222732"/>
                  </a:lnTo>
                  <a:lnTo>
                    <a:pt x="250469" y="209880"/>
                  </a:lnTo>
                  <a:lnTo>
                    <a:pt x="250583" y="209054"/>
                  </a:lnTo>
                  <a:lnTo>
                    <a:pt x="250698" y="208191"/>
                  </a:lnTo>
                  <a:lnTo>
                    <a:pt x="263677" y="213296"/>
                  </a:lnTo>
                  <a:lnTo>
                    <a:pt x="276593" y="211188"/>
                  </a:lnTo>
                  <a:lnTo>
                    <a:pt x="280377" y="208191"/>
                  </a:lnTo>
                  <a:lnTo>
                    <a:pt x="286893" y="203047"/>
                  </a:lnTo>
                  <a:lnTo>
                    <a:pt x="286943" y="202907"/>
                  </a:lnTo>
                  <a:lnTo>
                    <a:pt x="292036" y="190017"/>
                  </a:lnTo>
                  <a:lnTo>
                    <a:pt x="292531" y="180441"/>
                  </a:lnTo>
                  <a:lnTo>
                    <a:pt x="292328" y="170497"/>
                  </a:lnTo>
                  <a:lnTo>
                    <a:pt x="292011" y="160515"/>
                  </a:lnTo>
                  <a:lnTo>
                    <a:pt x="292201" y="150812"/>
                  </a:lnTo>
                  <a:lnTo>
                    <a:pt x="299173" y="150812"/>
                  </a:lnTo>
                  <a:lnTo>
                    <a:pt x="305104" y="148818"/>
                  </a:lnTo>
                  <a:lnTo>
                    <a:pt x="309740" y="144780"/>
                  </a:lnTo>
                  <a:lnTo>
                    <a:pt x="311480" y="141439"/>
                  </a:lnTo>
                  <a:lnTo>
                    <a:pt x="312953" y="138607"/>
                  </a:lnTo>
                  <a:lnTo>
                    <a:pt x="312953" y="100749"/>
                  </a:lnTo>
                  <a:close/>
                </a:path>
              </a:pathLst>
            </a:custGeom>
            <a:solidFill>
              <a:srgbClr val="E32476"/>
            </a:solidFill>
          </p:spPr>
          <p:txBody>
            <a:bodyPr wrap="square" lIns="0" tIns="0" rIns="0" bIns="0" rtlCol="0"/>
            <a:lstStyle/>
            <a:p>
              <a:endParaRPr dirty="0"/>
            </a:p>
          </p:txBody>
        </p:sp>
      </p:grpSp>
      <p:grpSp>
        <p:nvGrpSpPr>
          <p:cNvPr id="53" name="Group 52">
            <a:extLst>
              <a:ext uri="{FF2B5EF4-FFF2-40B4-BE49-F238E27FC236}">
                <a16:creationId xmlns:a16="http://schemas.microsoft.com/office/drawing/2014/main" id="{27F27713-49DB-3683-8E50-A736F226DAE6}"/>
              </a:ext>
            </a:extLst>
          </p:cNvPr>
          <p:cNvGrpSpPr/>
          <p:nvPr/>
        </p:nvGrpSpPr>
        <p:grpSpPr>
          <a:xfrm>
            <a:off x="2876575" y="8319198"/>
            <a:ext cx="313055" cy="293370"/>
            <a:chOff x="2876575" y="8319198"/>
            <a:chExt cx="313055" cy="293370"/>
          </a:xfrm>
        </p:grpSpPr>
        <p:sp>
          <p:nvSpPr>
            <p:cNvPr id="29" name="object 29"/>
            <p:cNvSpPr/>
            <p:nvPr/>
          </p:nvSpPr>
          <p:spPr>
            <a:xfrm>
              <a:off x="2876575" y="8319198"/>
              <a:ext cx="313055" cy="293370"/>
            </a:xfrm>
            <a:custGeom>
              <a:avLst/>
              <a:gdLst/>
              <a:ahLst/>
              <a:cxnLst/>
              <a:rect l="l" t="t" r="r" b="b"/>
              <a:pathLst>
                <a:path w="313055" h="293370">
                  <a:moveTo>
                    <a:pt x="302399" y="96024"/>
                  </a:moveTo>
                  <a:lnTo>
                    <a:pt x="301155" y="83248"/>
                  </a:lnTo>
                  <a:lnTo>
                    <a:pt x="292849" y="84696"/>
                  </a:lnTo>
                  <a:lnTo>
                    <a:pt x="285292" y="86017"/>
                  </a:lnTo>
                  <a:lnTo>
                    <a:pt x="287299" y="97472"/>
                  </a:lnTo>
                  <a:lnTo>
                    <a:pt x="302399" y="96024"/>
                  </a:lnTo>
                  <a:close/>
                </a:path>
                <a:path w="313055" h="293370">
                  <a:moveTo>
                    <a:pt x="312559" y="161150"/>
                  </a:moveTo>
                  <a:lnTo>
                    <a:pt x="307225" y="113385"/>
                  </a:lnTo>
                  <a:lnTo>
                    <a:pt x="305168" y="107340"/>
                  </a:lnTo>
                  <a:lnTo>
                    <a:pt x="297141" y="108153"/>
                  </a:lnTo>
                  <a:lnTo>
                    <a:pt x="294754" y="115646"/>
                  </a:lnTo>
                  <a:lnTo>
                    <a:pt x="297891" y="128866"/>
                  </a:lnTo>
                  <a:lnTo>
                    <a:pt x="298411" y="133184"/>
                  </a:lnTo>
                  <a:lnTo>
                    <a:pt x="299885" y="175717"/>
                  </a:lnTo>
                  <a:lnTo>
                    <a:pt x="292049" y="216077"/>
                  </a:lnTo>
                  <a:lnTo>
                    <a:pt x="271729" y="249961"/>
                  </a:lnTo>
                  <a:lnTo>
                    <a:pt x="235775" y="273037"/>
                  </a:lnTo>
                  <a:lnTo>
                    <a:pt x="210019" y="278460"/>
                  </a:lnTo>
                  <a:lnTo>
                    <a:pt x="197078" y="278257"/>
                  </a:lnTo>
                  <a:lnTo>
                    <a:pt x="183730" y="276237"/>
                  </a:lnTo>
                  <a:lnTo>
                    <a:pt x="187350" y="272783"/>
                  </a:lnTo>
                  <a:lnTo>
                    <a:pt x="191770" y="270281"/>
                  </a:lnTo>
                  <a:lnTo>
                    <a:pt x="195618" y="267081"/>
                  </a:lnTo>
                  <a:lnTo>
                    <a:pt x="225132" y="228523"/>
                  </a:lnTo>
                  <a:lnTo>
                    <a:pt x="235877" y="182676"/>
                  </a:lnTo>
                  <a:lnTo>
                    <a:pt x="231584" y="133896"/>
                  </a:lnTo>
                  <a:lnTo>
                    <a:pt x="223634" y="109740"/>
                  </a:lnTo>
                  <a:lnTo>
                    <a:pt x="223634" y="185534"/>
                  </a:lnTo>
                  <a:lnTo>
                    <a:pt x="214972" y="221716"/>
                  </a:lnTo>
                  <a:lnTo>
                    <a:pt x="190754" y="255714"/>
                  </a:lnTo>
                  <a:lnTo>
                    <a:pt x="157327" y="275717"/>
                  </a:lnTo>
                  <a:lnTo>
                    <a:pt x="119278" y="282194"/>
                  </a:lnTo>
                  <a:lnTo>
                    <a:pt x="81178" y="275590"/>
                  </a:lnTo>
                  <a:lnTo>
                    <a:pt x="47574" y="256374"/>
                  </a:lnTo>
                  <a:lnTo>
                    <a:pt x="23063" y="225018"/>
                  </a:lnTo>
                  <a:lnTo>
                    <a:pt x="12179" y="181965"/>
                  </a:lnTo>
                  <a:lnTo>
                    <a:pt x="15379" y="143751"/>
                  </a:lnTo>
                  <a:lnTo>
                    <a:pt x="27876" y="100355"/>
                  </a:lnTo>
                  <a:lnTo>
                    <a:pt x="48755" y="59258"/>
                  </a:lnTo>
                  <a:lnTo>
                    <a:pt x="77419" y="27241"/>
                  </a:lnTo>
                  <a:lnTo>
                    <a:pt x="112788" y="12103"/>
                  </a:lnTo>
                  <a:lnTo>
                    <a:pt x="138988" y="16078"/>
                  </a:lnTo>
                  <a:lnTo>
                    <a:pt x="182346" y="51866"/>
                  </a:lnTo>
                  <a:lnTo>
                    <a:pt x="211899" y="108470"/>
                  </a:lnTo>
                  <a:lnTo>
                    <a:pt x="221716" y="146685"/>
                  </a:lnTo>
                  <a:lnTo>
                    <a:pt x="223634" y="185534"/>
                  </a:lnTo>
                  <a:lnTo>
                    <a:pt x="223634" y="109740"/>
                  </a:lnTo>
                  <a:lnTo>
                    <a:pt x="216001" y="86525"/>
                  </a:lnTo>
                  <a:lnTo>
                    <a:pt x="192887" y="44907"/>
                  </a:lnTo>
                  <a:lnTo>
                    <a:pt x="203898" y="40513"/>
                  </a:lnTo>
                  <a:lnTo>
                    <a:pt x="215620" y="37198"/>
                  </a:lnTo>
                  <a:lnTo>
                    <a:pt x="227495" y="35852"/>
                  </a:lnTo>
                  <a:lnTo>
                    <a:pt x="239826" y="37198"/>
                  </a:lnTo>
                  <a:lnTo>
                    <a:pt x="239522" y="37198"/>
                  </a:lnTo>
                  <a:lnTo>
                    <a:pt x="247929" y="40513"/>
                  </a:lnTo>
                  <a:lnTo>
                    <a:pt x="278447" y="71437"/>
                  </a:lnTo>
                  <a:lnTo>
                    <a:pt x="284784" y="75057"/>
                  </a:lnTo>
                  <a:lnTo>
                    <a:pt x="290385" y="71170"/>
                  </a:lnTo>
                  <a:lnTo>
                    <a:pt x="288772" y="63411"/>
                  </a:lnTo>
                  <a:lnTo>
                    <a:pt x="283832" y="56756"/>
                  </a:lnTo>
                  <a:lnTo>
                    <a:pt x="282270" y="54711"/>
                  </a:lnTo>
                  <a:lnTo>
                    <a:pt x="273011" y="44386"/>
                  </a:lnTo>
                  <a:lnTo>
                    <a:pt x="262712" y="35852"/>
                  </a:lnTo>
                  <a:lnTo>
                    <a:pt x="262382" y="35572"/>
                  </a:lnTo>
                  <a:lnTo>
                    <a:pt x="261518" y="34861"/>
                  </a:lnTo>
                  <a:lnTo>
                    <a:pt x="248666" y="27622"/>
                  </a:lnTo>
                  <a:lnTo>
                    <a:pt x="235470" y="24206"/>
                  </a:lnTo>
                  <a:lnTo>
                    <a:pt x="222275" y="24206"/>
                  </a:lnTo>
                  <a:lnTo>
                    <a:pt x="209461" y="26301"/>
                  </a:lnTo>
                  <a:lnTo>
                    <a:pt x="197065" y="30187"/>
                  </a:lnTo>
                  <a:lnTo>
                    <a:pt x="185254" y="35572"/>
                  </a:lnTo>
                  <a:lnTo>
                    <a:pt x="166166" y="17957"/>
                  </a:lnTo>
                  <a:lnTo>
                    <a:pt x="156375" y="12103"/>
                  </a:lnTo>
                  <a:lnTo>
                    <a:pt x="145072" y="5346"/>
                  </a:lnTo>
                  <a:lnTo>
                    <a:pt x="121678" y="0"/>
                  </a:lnTo>
                  <a:lnTo>
                    <a:pt x="95681" y="4152"/>
                  </a:lnTo>
                  <a:lnTo>
                    <a:pt x="56057" y="30441"/>
                  </a:lnTo>
                  <a:lnTo>
                    <a:pt x="27076" y="71996"/>
                  </a:lnTo>
                  <a:lnTo>
                    <a:pt x="8470" y="120484"/>
                  </a:lnTo>
                  <a:lnTo>
                    <a:pt x="0" y="167589"/>
                  </a:lnTo>
                  <a:lnTo>
                    <a:pt x="0" y="180416"/>
                  </a:lnTo>
                  <a:lnTo>
                    <a:pt x="9601" y="224243"/>
                  </a:lnTo>
                  <a:lnTo>
                    <a:pt x="32029" y="258775"/>
                  </a:lnTo>
                  <a:lnTo>
                    <a:pt x="64604" y="282346"/>
                  </a:lnTo>
                  <a:lnTo>
                    <a:pt x="104686" y="293306"/>
                  </a:lnTo>
                  <a:lnTo>
                    <a:pt x="149555" y="289979"/>
                  </a:lnTo>
                  <a:lnTo>
                    <a:pt x="153797" y="288975"/>
                  </a:lnTo>
                  <a:lnTo>
                    <a:pt x="164528" y="284543"/>
                  </a:lnTo>
                  <a:lnTo>
                    <a:pt x="170091" y="284543"/>
                  </a:lnTo>
                  <a:lnTo>
                    <a:pt x="175920" y="286931"/>
                  </a:lnTo>
                  <a:lnTo>
                    <a:pt x="178841" y="287553"/>
                  </a:lnTo>
                  <a:lnTo>
                    <a:pt x="225526" y="288912"/>
                  </a:lnTo>
                  <a:lnTo>
                    <a:pt x="236245" y="284543"/>
                  </a:lnTo>
                  <a:lnTo>
                    <a:pt x="242023" y="282194"/>
                  </a:lnTo>
                  <a:lnTo>
                    <a:pt x="251180" y="278460"/>
                  </a:lnTo>
                  <a:lnTo>
                    <a:pt x="262966" y="273672"/>
                  </a:lnTo>
                  <a:lnTo>
                    <a:pt x="290423" y="245110"/>
                  </a:lnTo>
                  <a:lnTo>
                    <a:pt x="307187" y="206514"/>
                  </a:lnTo>
                  <a:lnTo>
                    <a:pt x="312559" y="161150"/>
                  </a:lnTo>
                  <a:close/>
                </a:path>
              </a:pathLst>
            </a:custGeom>
            <a:solidFill>
              <a:srgbClr val="37B34A"/>
            </a:solidFill>
          </p:spPr>
          <p:txBody>
            <a:bodyPr wrap="square" lIns="0" tIns="0" rIns="0" bIns="0" rtlCol="0"/>
            <a:lstStyle/>
            <a:p>
              <a:endParaRPr/>
            </a:p>
          </p:txBody>
        </p:sp>
        <p:pic>
          <p:nvPicPr>
            <p:cNvPr id="30" name="object 30"/>
            <p:cNvPicPr/>
            <p:nvPr/>
          </p:nvPicPr>
          <p:blipFill>
            <a:blip r:embed="rId4" cstate="print"/>
            <a:stretch>
              <a:fillRect/>
            </a:stretch>
          </p:blipFill>
          <p:spPr>
            <a:xfrm>
              <a:off x="2927250" y="8438744"/>
              <a:ext cx="134932" cy="134910"/>
            </a:xfrm>
            <a:prstGeom prst="rect">
              <a:avLst/>
            </a:prstGeom>
          </p:spPr>
        </p:pic>
      </p:grpSp>
      <p:sp>
        <p:nvSpPr>
          <p:cNvPr id="31" name="object 31"/>
          <p:cNvSpPr/>
          <p:nvPr/>
        </p:nvSpPr>
        <p:spPr>
          <a:xfrm>
            <a:off x="420344" y="6682486"/>
            <a:ext cx="291465" cy="1896110"/>
          </a:xfrm>
          <a:custGeom>
            <a:avLst/>
            <a:gdLst/>
            <a:ahLst/>
            <a:cxnLst/>
            <a:rect l="l" t="t" r="r" b="b"/>
            <a:pathLst>
              <a:path w="291465" h="1896109">
                <a:moveTo>
                  <a:pt x="89090" y="1769897"/>
                </a:moveTo>
                <a:lnTo>
                  <a:pt x="87820" y="1760842"/>
                </a:lnTo>
                <a:lnTo>
                  <a:pt x="82346" y="1761147"/>
                </a:lnTo>
                <a:lnTo>
                  <a:pt x="76746" y="1761451"/>
                </a:lnTo>
                <a:lnTo>
                  <a:pt x="76593" y="1770443"/>
                </a:lnTo>
                <a:lnTo>
                  <a:pt x="89090" y="1769897"/>
                </a:lnTo>
                <a:close/>
              </a:path>
              <a:path w="291465" h="1896109">
                <a:moveTo>
                  <a:pt x="126796" y="1746364"/>
                </a:moveTo>
                <a:lnTo>
                  <a:pt x="118402" y="1748282"/>
                </a:lnTo>
                <a:lnTo>
                  <a:pt x="114592" y="1749158"/>
                </a:lnTo>
                <a:lnTo>
                  <a:pt x="114503" y="1755292"/>
                </a:lnTo>
                <a:lnTo>
                  <a:pt x="126149" y="1759140"/>
                </a:lnTo>
                <a:lnTo>
                  <a:pt x="126796" y="1746364"/>
                </a:lnTo>
                <a:close/>
              </a:path>
              <a:path w="291465" h="1896109">
                <a:moveTo>
                  <a:pt x="163322" y="1763509"/>
                </a:moveTo>
                <a:lnTo>
                  <a:pt x="153314" y="1757108"/>
                </a:lnTo>
                <a:lnTo>
                  <a:pt x="148564" y="1768322"/>
                </a:lnTo>
                <a:lnTo>
                  <a:pt x="154698" y="1772107"/>
                </a:lnTo>
                <a:lnTo>
                  <a:pt x="158089" y="1768729"/>
                </a:lnTo>
                <a:lnTo>
                  <a:pt x="163322" y="1763509"/>
                </a:lnTo>
                <a:close/>
              </a:path>
              <a:path w="291465" h="1896109">
                <a:moveTo>
                  <a:pt x="223799" y="1723148"/>
                </a:moveTo>
                <a:lnTo>
                  <a:pt x="223164" y="1713750"/>
                </a:lnTo>
                <a:lnTo>
                  <a:pt x="216077" y="1715312"/>
                </a:lnTo>
                <a:lnTo>
                  <a:pt x="211251" y="1716379"/>
                </a:lnTo>
                <a:lnTo>
                  <a:pt x="212521" y="1725028"/>
                </a:lnTo>
                <a:lnTo>
                  <a:pt x="223799" y="1723148"/>
                </a:lnTo>
                <a:close/>
              </a:path>
              <a:path w="291465" h="1896109">
                <a:moveTo>
                  <a:pt x="231330" y="1750631"/>
                </a:moveTo>
                <a:lnTo>
                  <a:pt x="222783" y="1753158"/>
                </a:lnTo>
                <a:lnTo>
                  <a:pt x="219100" y="1754251"/>
                </a:lnTo>
                <a:lnTo>
                  <a:pt x="219278" y="1760575"/>
                </a:lnTo>
                <a:lnTo>
                  <a:pt x="230644" y="1763712"/>
                </a:lnTo>
                <a:lnTo>
                  <a:pt x="231330" y="1750631"/>
                </a:lnTo>
                <a:close/>
              </a:path>
              <a:path w="291465" h="1896109">
                <a:moveTo>
                  <a:pt x="262318" y="1744713"/>
                </a:moveTo>
                <a:lnTo>
                  <a:pt x="259422" y="1741589"/>
                </a:lnTo>
                <a:lnTo>
                  <a:pt x="255625" y="1740141"/>
                </a:lnTo>
                <a:lnTo>
                  <a:pt x="252501" y="1742313"/>
                </a:lnTo>
                <a:lnTo>
                  <a:pt x="251510" y="1745983"/>
                </a:lnTo>
                <a:lnTo>
                  <a:pt x="254101" y="1749056"/>
                </a:lnTo>
                <a:lnTo>
                  <a:pt x="259143" y="1751190"/>
                </a:lnTo>
                <a:lnTo>
                  <a:pt x="262318" y="1744713"/>
                </a:lnTo>
                <a:close/>
              </a:path>
              <a:path w="291465" h="1896109">
                <a:moveTo>
                  <a:pt x="262661" y="1795957"/>
                </a:moveTo>
                <a:lnTo>
                  <a:pt x="261721" y="1792033"/>
                </a:lnTo>
                <a:lnTo>
                  <a:pt x="256984" y="1791004"/>
                </a:lnTo>
                <a:lnTo>
                  <a:pt x="253479" y="1791779"/>
                </a:lnTo>
                <a:lnTo>
                  <a:pt x="252895" y="1797177"/>
                </a:lnTo>
                <a:lnTo>
                  <a:pt x="255981" y="1799069"/>
                </a:lnTo>
                <a:lnTo>
                  <a:pt x="260515" y="1799412"/>
                </a:lnTo>
                <a:lnTo>
                  <a:pt x="262661" y="1795957"/>
                </a:lnTo>
                <a:close/>
              </a:path>
              <a:path w="291465" h="1896109">
                <a:moveTo>
                  <a:pt x="288518" y="1872589"/>
                </a:moveTo>
                <a:lnTo>
                  <a:pt x="285076" y="1855724"/>
                </a:lnTo>
                <a:lnTo>
                  <a:pt x="281546" y="1846224"/>
                </a:lnTo>
                <a:lnTo>
                  <a:pt x="281546" y="1885429"/>
                </a:lnTo>
                <a:lnTo>
                  <a:pt x="274142" y="1887524"/>
                </a:lnTo>
                <a:lnTo>
                  <a:pt x="221437" y="1888058"/>
                </a:lnTo>
                <a:lnTo>
                  <a:pt x="174561" y="1888058"/>
                </a:lnTo>
                <a:lnTo>
                  <a:pt x="139966" y="1887524"/>
                </a:lnTo>
                <a:lnTo>
                  <a:pt x="129755" y="1887524"/>
                </a:lnTo>
                <a:lnTo>
                  <a:pt x="123113" y="1885429"/>
                </a:lnTo>
                <a:lnTo>
                  <a:pt x="122821" y="1885429"/>
                </a:lnTo>
                <a:lnTo>
                  <a:pt x="123317" y="1875116"/>
                </a:lnTo>
                <a:lnTo>
                  <a:pt x="138836" y="1836394"/>
                </a:lnTo>
                <a:lnTo>
                  <a:pt x="174129" y="1819567"/>
                </a:lnTo>
                <a:lnTo>
                  <a:pt x="174129" y="1843062"/>
                </a:lnTo>
                <a:lnTo>
                  <a:pt x="182067" y="1842414"/>
                </a:lnTo>
                <a:lnTo>
                  <a:pt x="182067" y="1819567"/>
                </a:lnTo>
                <a:lnTo>
                  <a:pt x="197942" y="1819567"/>
                </a:lnTo>
                <a:lnTo>
                  <a:pt x="197942" y="1842414"/>
                </a:lnTo>
                <a:lnTo>
                  <a:pt x="205879" y="1843062"/>
                </a:lnTo>
                <a:lnTo>
                  <a:pt x="205879" y="1819567"/>
                </a:lnTo>
                <a:lnTo>
                  <a:pt x="221132" y="1819567"/>
                </a:lnTo>
                <a:lnTo>
                  <a:pt x="221132" y="1839925"/>
                </a:lnTo>
                <a:lnTo>
                  <a:pt x="223977" y="1842414"/>
                </a:lnTo>
                <a:lnTo>
                  <a:pt x="226745" y="1842414"/>
                </a:lnTo>
                <a:lnTo>
                  <a:pt x="229679" y="1840230"/>
                </a:lnTo>
                <a:lnTo>
                  <a:pt x="229679" y="1819567"/>
                </a:lnTo>
                <a:lnTo>
                  <a:pt x="247827" y="1824405"/>
                </a:lnTo>
                <a:lnTo>
                  <a:pt x="263296" y="1835061"/>
                </a:lnTo>
                <a:lnTo>
                  <a:pt x="274459" y="1850123"/>
                </a:lnTo>
                <a:lnTo>
                  <a:pt x="279654" y="1868170"/>
                </a:lnTo>
                <a:lnTo>
                  <a:pt x="280022" y="1872373"/>
                </a:lnTo>
                <a:lnTo>
                  <a:pt x="280111" y="1873377"/>
                </a:lnTo>
                <a:lnTo>
                  <a:pt x="280200" y="1874367"/>
                </a:lnTo>
                <a:lnTo>
                  <a:pt x="281546" y="1885429"/>
                </a:lnTo>
                <a:lnTo>
                  <a:pt x="281546" y="1846224"/>
                </a:lnTo>
                <a:lnTo>
                  <a:pt x="279704" y="1841258"/>
                </a:lnTo>
                <a:lnTo>
                  <a:pt x="281419" y="1833613"/>
                </a:lnTo>
                <a:lnTo>
                  <a:pt x="285775" y="1814156"/>
                </a:lnTo>
                <a:lnTo>
                  <a:pt x="288010" y="1787829"/>
                </a:lnTo>
                <a:lnTo>
                  <a:pt x="288124" y="1786470"/>
                </a:lnTo>
                <a:lnTo>
                  <a:pt x="288137" y="1786318"/>
                </a:lnTo>
                <a:lnTo>
                  <a:pt x="287642" y="1776171"/>
                </a:lnTo>
                <a:lnTo>
                  <a:pt x="287528" y="1773936"/>
                </a:lnTo>
                <a:lnTo>
                  <a:pt x="287477" y="1773085"/>
                </a:lnTo>
                <a:lnTo>
                  <a:pt x="287362" y="1770748"/>
                </a:lnTo>
                <a:lnTo>
                  <a:pt x="287274" y="1768957"/>
                </a:lnTo>
                <a:lnTo>
                  <a:pt x="287147" y="1766658"/>
                </a:lnTo>
                <a:lnTo>
                  <a:pt x="287096" y="1765681"/>
                </a:lnTo>
                <a:lnTo>
                  <a:pt x="287007" y="1763712"/>
                </a:lnTo>
                <a:lnTo>
                  <a:pt x="286905" y="1761883"/>
                </a:lnTo>
                <a:lnTo>
                  <a:pt x="286842" y="1760537"/>
                </a:lnTo>
                <a:lnTo>
                  <a:pt x="286715" y="1758213"/>
                </a:lnTo>
                <a:lnTo>
                  <a:pt x="281457" y="1731276"/>
                </a:lnTo>
                <a:lnTo>
                  <a:pt x="281393" y="1730921"/>
                </a:lnTo>
                <a:lnTo>
                  <a:pt x="279869" y="1726742"/>
                </a:lnTo>
                <a:lnTo>
                  <a:pt x="279869" y="1779003"/>
                </a:lnTo>
                <a:lnTo>
                  <a:pt x="278739" y="1801469"/>
                </a:lnTo>
                <a:lnTo>
                  <a:pt x="278625" y="1803882"/>
                </a:lnTo>
                <a:lnTo>
                  <a:pt x="278549" y="1805279"/>
                </a:lnTo>
                <a:lnTo>
                  <a:pt x="278485" y="1806511"/>
                </a:lnTo>
                <a:lnTo>
                  <a:pt x="273685" y="1833219"/>
                </a:lnTo>
                <a:lnTo>
                  <a:pt x="273621" y="1833613"/>
                </a:lnTo>
                <a:lnTo>
                  <a:pt x="265277" y="1825828"/>
                </a:lnTo>
                <a:lnTo>
                  <a:pt x="256247" y="1819567"/>
                </a:lnTo>
                <a:lnTo>
                  <a:pt x="255993" y="1819389"/>
                </a:lnTo>
                <a:lnTo>
                  <a:pt x="245757" y="1814728"/>
                </a:lnTo>
                <a:lnTo>
                  <a:pt x="234556" y="1812239"/>
                </a:lnTo>
                <a:lnTo>
                  <a:pt x="235546" y="1805279"/>
                </a:lnTo>
                <a:lnTo>
                  <a:pt x="237248" y="1798231"/>
                </a:lnTo>
                <a:lnTo>
                  <a:pt x="237769" y="1787829"/>
                </a:lnTo>
                <a:lnTo>
                  <a:pt x="237871" y="1786318"/>
                </a:lnTo>
                <a:lnTo>
                  <a:pt x="239090" y="1780019"/>
                </a:lnTo>
                <a:lnTo>
                  <a:pt x="239420" y="1780019"/>
                </a:lnTo>
                <a:lnTo>
                  <a:pt x="230835" y="1779003"/>
                </a:lnTo>
                <a:lnTo>
                  <a:pt x="229273" y="1779003"/>
                </a:lnTo>
                <a:lnTo>
                  <a:pt x="229273" y="1795830"/>
                </a:lnTo>
                <a:lnTo>
                  <a:pt x="228130" y="1803882"/>
                </a:lnTo>
                <a:lnTo>
                  <a:pt x="226009" y="1811261"/>
                </a:lnTo>
                <a:lnTo>
                  <a:pt x="225933" y="1811553"/>
                </a:lnTo>
                <a:lnTo>
                  <a:pt x="170853" y="1811705"/>
                </a:lnTo>
                <a:lnTo>
                  <a:pt x="150634" y="1817776"/>
                </a:lnTo>
                <a:lnTo>
                  <a:pt x="133705" y="1829930"/>
                </a:lnTo>
                <a:lnTo>
                  <a:pt x="121666" y="1846846"/>
                </a:lnTo>
                <a:lnTo>
                  <a:pt x="117398" y="1862556"/>
                </a:lnTo>
                <a:lnTo>
                  <a:pt x="117398" y="1888058"/>
                </a:lnTo>
                <a:lnTo>
                  <a:pt x="57543" y="1888058"/>
                </a:lnTo>
                <a:lnTo>
                  <a:pt x="57543" y="1875116"/>
                </a:lnTo>
                <a:lnTo>
                  <a:pt x="115531" y="1875116"/>
                </a:lnTo>
                <a:lnTo>
                  <a:pt x="115138" y="1879765"/>
                </a:lnTo>
                <a:lnTo>
                  <a:pt x="115735" y="1883625"/>
                </a:lnTo>
                <a:lnTo>
                  <a:pt x="117398" y="1888058"/>
                </a:lnTo>
                <a:lnTo>
                  <a:pt x="117398" y="1862556"/>
                </a:lnTo>
                <a:lnTo>
                  <a:pt x="116141" y="1867179"/>
                </a:lnTo>
                <a:lnTo>
                  <a:pt x="53428" y="1866709"/>
                </a:lnTo>
                <a:lnTo>
                  <a:pt x="34899" y="1852206"/>
                </a:lnTo>
                <a:lnTo>
                  <a:pt x="21336" y="1833219"/>
                </a:lnTo>
                <a:lnTo>
                  <a:pt x="13119" y="1811705"/>
                </a:lnTo>
                <a:lnTo>
                  <a:pt x="13055" y="1811553"/>
                </a:lnTo>
                <a:lnTo>
                  <a:pt x="12941" y="1811261"/>
                </a:lnTo>
                <a:lnTo>
                  <a:pt x="9931" y="1787829"/>
                </a:lnTo>
                <a:lnTo>
                  <a:pt x="229069" y="1787829"/>
                </a:lnTo>
                <a:lnTo>
                  <a:pt x="229146" y="1790954"/>
                </a:lnTo>
                <a:lnTo>
                  <a:pt x="229273" y="1795830"/>
                </a:lnTo>
                <a:lnTo>
                  <a:pt x="229273" y="1779003"/>
                </a:lnTo>
                <a:lnTo>
                  <a:pt x="227533" y="1779003"/>
                </a:lnTo>
                <a:lnTo>
                  <a:pt x="214071" y="1780019"/>
                </a:lnTo>
                <a:lnTo>
                  <a:pt x="212966" y="1779282"/>
                </a:lnTo>
                <a:lnTo>
                  <a:pt x="212559" y="1779003"/>
                </a:lnTo>
                <a:lnTo>
                  <a:pt x="211239" y="1776171"/>
                </a:lnTo>
                <a:lnTo>
                  <a:pt x="210273" y="1773364"/>
                </a:lnTo>
                <a:lnTo>
                  <a:pt x="210185" y="1773085"/>
                </a:lnTo>
                <a:lnTo>
                  <a:pt x="206400" y="1768957"/>
                </a:lnTo>
                <a:lnTo>
                  <a:pt x="203428" y="1767573"/>
                </a:lnTo>
                <a:lnTo>
                  <a:pt x="203428" y="1774253"/>
                </a:lnTo>
                <a:lnTo>
                  <a:pt x="203428" y="1779282"/>
                </a:lnTo>
                <a:lnTo>
                  <a:pt x="35560" y="1779282"/>
                </a:lnTo>
                <a:lnTo>
                  <a:pt x="35750" y="1776171"/>
                </a:lnTo>
                <a:lnTo>
                  <a:pt x="35826" y="1774913"/>
                </a:lnTo>
                <a:lnTo>
                  <a:pt x="44183" y="1773364"/>
                </a:lnTo>
                <a:lnTo>
                  <a:pt x="46901" y="1769579"/>
                </a:lnTo>
                <a:lnTo>
                  <a:pt x="47002" y="1769440"/>
                </a:lnTo>
                <a:lnTo>
                  <a:pt x="44411" y="1765681"/>
                </a:lnTo>
                <a:lnTo>
                  <a:pt x="51587" y="1760829"/>
                </a:lnTo>
                <a:lnTo>
                  <a:pt x="51841" y="1760829"/>
                </a:lnTo>
                <a:lnTo>
                  <a:pt x="54241" y="1763064"/>
                </a:lnTo>
                <a:lnTo>
                  <a:pt x="57556" y="1761883"/>
                </a:lnTo>
                <a:lnTo>
                  <a:pt x="59347" y="1760994"/>
                </a:lnTo>
                <a:lnTo>
                  <a:pt x="59334" y="1760829"/>
                </a:lnTo>
                <a:lnTo>
                  <a:pt x="58966" y="1756486"/>
                </a:lnTo>
                <a:lnTo>
                  <a:pt x="58889" y="1755470"/>
                </a:lnTo>
                <a:lnTo>
                  <a:pt x="62357" y="1753908"/>
                </a:lnTo>
                <a:lnTo>
                  <a:pt x="67449" y="1751609"/>
                </a:lnTo>
                <a:lnTo>
                  <a:pt x="67919" y="1751609"/>
                </a:lnTo>
                <a:lnTo>
                  <a:pt x="71628" y="1754111"/>
                </a:lnTo>
                <a:lnTo>
                  <a:pt x="75577" y="1751609"/>
                </a:lnTo>
                <a:lnTo>
                  <a:pt x="75780" y="1751609"/>
                </a:lnTo>
                <a:lnTo>
                  <a:pt x="75666" y="1749145"/>
                </a:lnTo>
                <a:lnTo>
                  <a:pt x="75552" y="1746351"/>
                </a:lnTo>
                <a:lnTo>
                  <a:pt x="75920" y="1746148"/>
                </a:lnTo>
                <a:lnTo>
                  <a:pt x="77901" y="1745195"/>
                </a:lnTo>
                <a:lnTo>
                  <a:pt x="86829" y="1740916"/>
                </a:lnTo>
                <a:lnTo>
                  <a:pt x="87160" y="1740916"/>
                </a:lnTo>
                <a:lnTo>
                  <a:pt x="88938" y="1746796"/>
                </a:lnTo>
                <a:lnTo>
                  <a:pt x="89014" y="1747050"/>
                </a:lnTo>
                <a:lnTo>
                  <a:pt x="89090" y="1747304"/>
                </a:lnTo>
                <a:lnTo>
                  <a:pt x="96189" y="1746148"/>
                </a:lnTo>
                <a:lnTo>
                  <a:pt x="96748" y="1746148"/>
                </a:lnTo>
                <a:lnTo>
                  <a:pt x="95821" y="1741182"/>
                </a:lnTo>
                <a:lnTo>
                  <a:pt x="95719" y="1740636"/>
                </a:lnTo>
                <a:lnTo>
                  <a:pt x="104863" y="1737474"/>
                </a:lnTo>
                <a:lnTo>
                  <a:pt x="106260" y="1740636"/>
                </a:lnTo>
                <a:lnTo>
                  <a:pt x="106324" y="1740801"/>
                </a:lnTo>
                <a:lnTo>
                  <a:pt x="111950" y="1739849"/>
                </a:lnTo>
                <a:lnTo>
                  <a:pt x="113017" y="1737474"/>
                </a:lnTo>
                <a:lnTo>
                  <a:pt x="113423" y="1736585"/>
                </a:lnTo>
                <a:lnTo>
                  <a:pt x="113957" y="1735416"/>
                </a:lnTo>
                <a:lnTo>
                  <a:pt x="114046" y="1735201"/>
                </a:lnTo>
                <a:lnTo>
                  <a:pt x="114147" y="1734997"/>
                </a:lnTo>
                <a:lnTo>
                  <a:pt x="114223" y="1734832"/>
                </a:lnTo>
                <a:lnTo>
                  <a:pt x="124790" y="1734832"/>
                </a:lnTo>
                <a:lnTo>
                  <a:pt x="126936" y="1739849"/>
                </a:lnTo>
                <a:lnTo>
                  <a:pt x="127368" y="1739849"/>
                </a:lnTo>
                <a:lnTo>
                  <a:pt x="133057" y="1740916"/>
                </a:lnTo>
                <a:lnTo>
                  <a:pt x="134607" y="1737118"/>
                </a:lnTo>
                <a:lnTo>
                  <a:pt x="143433" y="1741182"/>
                </a:lnTo>
                <a:lnTo>
                  <a:pt x="142938" y="1743976"/>
                </a:lnTo>
                <a:lnTo>
                  <a:pt x="142849" y="1744484"/>
                </a:lnTo>
                <a:lnTo>
                  <a:pt x="142735" y="1745195"/>
                </a:lnTo>
                <a:lnTo>
                  <a:pt x="142608" y="1745907"/>
                </a:lnTo>
                <a:lnTo>
                  <a:pt x="142570" y="1746148"/>
                </a:lnTo>
                <a:lnTo>
                  <a:pt x="150152" y="1747050"/>
                </a:lnTo>
                <a:lnTo>
                  <a:pt x="152222" y="1741182"/>
                </a:lnTo>
                <a:lnTo>
                  <a:pt x="152311" y="1740916"/>
                </a:lnTo>
                <a:lnTo>
                  <a:pt x="152501" y="1740916"/>
                </a:lnTo>
                <a:lnTo>
                  <a:pt x="163779" y="1746351"/>
                </a:lnTo>
                <a:lnTo>
                  <a:pt x="163169" y="1751342"/>
                </a:lnTo>
                <a:lnTo>
                  <a:pt x="163144" y="1751609"/>
                </a:lnTo>
                <a:lnTo>
                  <a:pt x="168097" y="1753844"/>
                </a:lnTo>
                <a:lnTo>
                  <a:pt x="170980" y="1751850"/>
                </a:lnTo>
                <a:lnTo>
                  <a:pt x="179819" y="1754251"/>
                </a:lnTo>
                <a:lnTo>
                  <a:pt x="179768" y="1760829"/>
                </a:lnTo>
                <a:lnTo>
                  <a:pt x="184950" y="1763166"/>
                </a:lnTo>
                <a:lnTo>
                  <a:pt x="187769" y="1760537"/>
                </a:lnTo>
                <a:lnTo>
                  <a:pt x="194614" y="1765681"/>
                </a:lnTo>
                <a:lnTo>
                  <a:pt x="194360" y="1765681"/>
                </a:lnTo>
                <a:lnTo>
                  <a:pt x="192024" y="1769440"/>
                </a:lnTo>
                <a:lnTo>
                  <a:pt x="191947" y="1769579"/>
                </a:lnTo>
                <a:lnTo>
                  <a:pt x="195719" y="1773936"/>
                </a:lnTo>
                <a:lnTo>
                  <a:pt x="203428" y="1774253"/>
                </a:lnTo>
                <a:lnTo>
                  <a:pt x="203428" y="1767573"/>
                </a:lnTo>
                <a:lnTo>
                  <a:pt x="202031" y="1766912"/>
                </a:lnTo>
                <a:lnTo>
                  <a:pt x="199974" y="1763712"/>
                </a:lnTo>
                <a:lnTo>
                  <a:pt x="200367" y="1760994"/>
                </a:lnTo>
                <a:lnTo>
                  <a:pt x="200393" y="1760829"/>
                </a:lnTo>
                <a:lnTo>
                  <a:pt x="200202" y="1760537"/>
                </a:lnTo>
                <a:lnTo>
                  <a:pt x="194919" y="1755076"/>
                </a:lnTo>
                <a:lnTo>
                  <a:pt x="193789" y="1753908"/>
                </a:lnTo>
                <a:lnTo>
                  <a:pt x="193598" y="1753908"/>
                </a:lnTo>
                <a:lnTo>
                  <a:pt x="190296" y="1755076"/>
                </a:lnTo>
                <a:lnTo>
                  <a:pt x="185597" y="1752612"/>
                </a:lnTo>
                <a:lnTo>
                  <a:pt x="185140" y="1751850"/>
                </a:lnTo>
                <a:lnTo>
                  <a:pt x="182168" y="1746796"/>
                </a:lnTo>
                <a:lnTo>
                  <a:pt x="179692" y="1745907"/>
                </a:lnTo>
                <a:lnTo>
                  <a:pt x="192163" y="1708556"/>
                </a:lnTo>
                <a:lnTo>
                  <a:pt x="236918" y="1680819"/>
                </a:lnTo>
                <a:lnTo>
                  <a:pt x="251891" y="1691424"/>
                </a:lnTo>
                <a:lnTo>
                  <a:pt x="270586" y="1724634"/>
                </a:lnTo>
                <a:lnTo>
                  <a:pt x="279349" y="1773085"/>
                </a:lnTo>
                <a:lnTo>
                  <a:pt x="279869" y="1779003"/>
                </a:lnTo>
                <a:lnTo>
                  <a:pt x="279869" y="1726742"/>
                </a:lnTo>
                <a:lnTo>
                  <a:pt x="261747" y="1690065"/>
                </a:lnTo>
                <a:lnTo>
                  <a:pt x="223342" y="1671294"/>
                </a:lnTo>
                <a:lnTo>
                  <a:pt x="203415" y="1680527"/>
                </a:lnTo>
                <a:lnTo>
                  <a:pt x="187871" y="1699564"/>
                </a:lnTo>
                <a:lnTo>
                  <a:pt x="177152" y="1722755"/>
                </a:lnTo>
                <a:lnTo>
                  <a:pt x="171691" y="1744484"/>
                </a:lnTo>
                <a:lnTo>
                  <a:pt x="170815" y="1745399"/>
                </a:lnTo>
                <a:lnTo>
                  <a:pt x="168148" y="1740916"/>
                </a:lnTo>
                <a:lnTo>
                  <a:pt x="167754" y="1740242"/>
                </a:lnTo>
                <a:lnTo>
                  <a:pt x="164541" y="1737118"/>
                </a:lnTo>
                <a:lnTo>
                  <a:pt x="163817" y="1736407"/>
                </a:lnTo>
                <a:lnTo>
                  <a:pt x="162801" y="1735416"/>
                </a:lnTo>
                <a:lnTo>
                  <a:pt x="158242" y="1734997"/>
                </a:lnTo>
                <a:lnTo>
                  <a:pt x="151130" y="1735416"/>
                </a:lnTo>
                <a:lnTo>
                  <a:pt x="149402" y="1736407"/>
                </a:lnTo>
                <a:lnTo>
                  <a:pt x="148183" y="1736407"/>
                </a:lnTo>
                <a:lnTo>
                  <a:pt x="146850" y="1734832"/>
                </a:lnTo>
                <a:lnTo>
                  <a:pt x="143408" y="1730743"/>
                </a:lnTo>
                <a:lnTo>
                  <a:pt x="145199" y="1730743"/>
                </a:lnTo>
                <a:lnTo>
                  <a:pt x="135293" y="1730336"/>
                </a:lnTo>
                <a:lnTo>
                  <a:pt x="132435" y="1731238"/>
                </a:lnTo>
                <a:lnTo>
                  <a:pt x="130429" y="1730743"/>
                </a:lnTo>
                <a:lnTo>
                  <a:pt x="130213" y="1730743"/>
                </a:lnTo>
                <a:lnTo>
                  <a:pt x="127406" y="1728495"/>
                </a:lnTo>
                <a:lnTo>
                  <a:pt x="121653" y="1726438"/>
                </a:lnTo>
                <a:lnTo>
                  <a:pt x="118592" y="1726438"/>
                </a:lnTo>
                <a:lnTo>
                  <a:pt x="111582" y="1728495"/>
                </a:lnTo>
                <a:lnTo>
                  <a:pt x="111823" y="1728495"/>
                </a:lnTo>
                <a:lnTo>
                  <a:pt x="109029" y="1730743"/>
                </a:lnTo>
                <a:lnTo>
                  <a:pt x="105994" y="1731276"/>
                </a:lnTo>
                <a:lnTo>
                  <a:pt x="102997" y="1730197"/>
                </a:lnTo>
                <a:lnTo>
                  <a:pt x="95389" y="1731276"/>
                </a:lnTo>
                <a:lnTo>
                  <a:pt x="96266" y="1731276"/>
                </a:lnTo>
                <a:lnTo>
                  <a:pt x="92494" y="1733435"/>
                </a:lnTo>
                <a:lnTo>
                  <a:pt x="90843" y="1736407"/>
                </a:lnTo>
                <a:lnTo>
                  <a:pt x="90754" y="1736585"/>
                </a:lnTo>
                <a:lnTo>
                  <a:pt x="83045" y="1733638"/>
                </a:lnTo>
                <a:lnTo>
                  <a:pt x="76060" y="1735201"/>
                </a:lnTo>
                <a:lnTo>
                  <a:pt x="69875" y="1742300"/>
                </a:lnTo>
                <a:lnTo>
                  <a:pt x="69113" y="1744484"/>
                </a:lnTo>
                <a:lnTo>
                  <a:pt x="68884" y="1744484"/>
                </a:lnTo>
                <a:lnTo>
                  <a:pt x="67767" y="1745195"/>
                </a:lnTo>
                <a:lnTo>
                  <a:pt x="61760" y="1743976"/>
                </a:lnTo>
                <a:lnTo>
                  <a:pt x="55270" y="1749145"/>
                </a:lnTo>
                <a:lnTo>
                  <a:pt x="52844" y="1753336"/>
                </a:lnTo>
                <a:lnTo>
                  <a:pt x="51841" y="1753908"/>
                </a:lnTo>
                <a:lnTo>
                  <a:pt x="50406" y="1753514"/>
                </a:lnTo>
                <a:lnTo>
                  <a:pt x="45021" y="1755076"/>
                </a:lnTo>
                <a:lnTo>
                  <a:pt x="45199" y="1755076"/>
                </a:lnTo>
                <a:lnTo>
                  <a:pt x="42252" y="1756486"/>
                </a:lnTo>
                <a:lnTo>
                  <a:pt x="38823" y="1761883"/>
                </a:lnTo>
                <a:lnTo>
                  <a:pt x="38722" y="1762061"/>
                </a:lnTo>
                <a:lnTo>
                  <a:pt x="38315" y="1765681"/>
                </a:lnTo>
                <a:lnTo>
                  <a:pt x="37630" y="1766658"/>
                </a:lnTo>
                <a:lnTo>
                  <a:pt x="35267" y="1767344"/>
                </a:lnTo>
                <a:lnTo>
                  <a:pt x="30861" y="1770748"/>
                </a:lnTo>
                <a:lnTo>
                  <a:pt x="27724" y="1774698"/>
                </a:lnTo>
                <a:lnTo>
                  <a:pt x="26974" y="1779003"/>
                </a:lnTo>
                <a:lnTo>
                  <a:pt x="26860" y="1779282"/>
                </a:lnTo>
                <a:lnTo>
                  <a:pt x="26162" y="1779892"/>
                </a:lnTo>
                <a:lnTo>
                  <a:pt x="10680" y="1779003"/>
                </a:lnTo>
                <a:lnTo>
                  <a:pt x="8991" y="1779003"/>
                </a:lnTo>
                <a:lnTo>
                  <a:pt x="0" y="1780019"/>
                </a:lnTo>
                <a:lnTo>
                  <a:pt x="1739" y="1780019"/>
                </a:lnTo>
                <a:lnTo>
                  <a:pt x="1231" y="1781949"/>
                </a:lnTo>
                <a:lnTo>
                  <a:pt x="7899" y="1822996"/>
                </a:lnTo>
                <a:lnTo>
                  <a:pt x="31216" y="1860169"/>
                </a:lnTo>
                <a:lnTo>
                  <a:pt x="48895" y="1873377"/>
                </a:lnTo>
                <a:lnTo>
                  <a:pt x="49771" y="1877707"/>
                </a:lnTo>
                <a:lnTo>
                  <a:pt x="47510" y="1892414"/>
                </a:lnTo>
                <a:lnTo>
                  <a:pt x="51219" y="1895894"/>
                </a:lnTo>
                <a:lnTo>
                  <a:pt x="273354" y="1895894"/>
                </a:lnTo>
                <a:lnTo>
                  <a:pt x="285064" y="1888058"/>
                </a:lnTo>
                <a:lnTo>
                  <a:pt x="285864" y="1887524"/>
                </a:lnTo>
                <a:lnTo>
                  <a:pt x="286321" y="1885429"/>
                </a:lnTo>
                <a:lnTo>
                  <a:pt x="288518" y="1872589"/>
                </a:lnTo>
                <a:close/>
              </a:path>
              <a:path w="291465" h="1896109">
                <a:moveTo>
                  <a:pt x="290868" y="83477"/>
                </a:moveTo>
                <a:lnTo>
                  <a:pt x="288048" y="77393"/>
                </a:lnTo>
                <a:lnTo>
                  <a:pt x="280517" y="69380"/>
                </a:lnTo>
                <a:lnTo>
                  <a:pt x="274815" y="65989"/>
                </a:lnTo>
                <a:lnTo>
                  <a:pt x="274815" y="82410"/>
                </a:lnTo>
                <a:lnTo>
                  <a:pt x="274243" y="84683"/>
                </a:lnTo>
                <a:lnTo>
                  <a:pt x="265620" y="90893"/>
                </a:lnTo>
                <a:lnTo>
                  <a:pt x="256844" y="97078"/>
                </a:lnTo>
                <a:lnTo>
                  <a:pt x="250723" y="104787"/>
                </a:lnTo>
                <a:lnTo>
                  <a:pt x="250113" y="115544"/>
                </a:lnTo>
                <a:lnTo>
                  <a:pt x="251993" y="123418"/>
                </a:lnTo>
                <a:lnTo>
                  <a:pt x="257987" y="129908"/>
                </a:lnTo>
                <a:lnTo>
                  <a:pt x="258673" y="137541"/>
                </a:lnTo>
                <a:lnTo>
                  <a:pt x="258737" y="138125"/>
                </a:lnTo>
                <a:lnTo>
                  <a:pt x="251282" y="141427"/>
                </a:lnTo>
                <a:lnTo>
                  <a:pt x="242887" y="140931"/>
                </a:lnTo>
                <a:lnTo>
                  <a:pt x="235369" y="144106"/>
                </a:lnTo>
                <a:lnTo>
                  <a:pt x="226783" y="151218"/>
                </a:lnTo>
                <a:lnTo>
                  <a:pt x="224840" y="160159"/>
                </a:lnTo>
                <a:lnTo>
                  <a:pt x="224802" y="160312"/>
                </a:lnTo>
                <a:lnTo>
                  <a:pt x="224701" y="160782"/>
                </a:lnTo>
                <a:lnTo>
                  <a:pt x="225552" y="171005"/>
                </a:lnTo>
                <a:lnTo>
                  <a:pt x="225615" y="171640"/>
                </a:lnTo>
                <a:lnTo>
                  <a:pt x="225945" y="181495"/>
                </a:lnTo>
                <a:lnTo>
                  <a:pt x="225983" y="182638"/>
                </a:lnTo>
                <a:lnTo>
                  <a:pt x="217830" y="182803"/>
                </a:lnTo>
                <a:lnTo>
                  <a:pt x="209219" y="181711"/>
                </a:lnTo>
                <a:lnTo>
                  <a:pt x="200761" y="181495"/>
                </a:lnTo>
                <a:lnTo>
                  <a:pt x="193090" y="184238"/>
                </a:lnTo>
                <a:lnTo>
                  <a:pt x="187909" y="190550"/>
                </a:lnTo>
                <a:lnTo>
                  <a:pt x="185242" y="198818"/>
                </a:lnTo>
                <a:lnTo>
                  <a:pt x="183730" y="206959"/>
                </a:lnTo>
                <a:lnTo>
                  <a:pt x="183667" y="207289"/>
                </a:lnTo>
                <a:lnTo>
                  <a:pt x="183603" y="207645"/>
                </a:lnTo>
                <a:lnTo>
                  <a:pt x="181444" y="215633"/>
                </a:lnTo>
                <a:lnTo>
                  <a:pt x="170002" y="211493"/>
                </a:lnTo>
                <a:lnTo>
                  <a:pt x="159816" y="207289"/>
                </a:lnTo>
                <a:lnTo>
                  <a:pt x="149987" y="206959"/>
                </a:lnTo>
                <a:lnTo>
                  <a:pt x="139636" y="214401"/>
                </a:lnTo>
                <a:lnTo>
                  <a:pt x="137617" y="216750"/>
                </a:lnTo>
                <a:lnTo>
                  <a:pt x="129108" y="231140"/>
                </a:lnTo>
                <a:lnTo>
                  <a:pt x="127520" y="230847"/>
                </a:lnTo>
                <a:lnTo>
                  <a:pt x="118618" y="220383"/>
                </a:lnTo>
                <a:lnTo>
                  <a:pt x="111887" y="212534"/>
                </a:lnTo>
                <a:lnTo>
                  <a:pt x="102743" y="207645"/>
                </a:lnTo>
                <a:lnTo>
                  <a:pt x="102133" y="207645"/>
                </a:lnTo>
                <a:lnTo>
                  <a:pt x="89954" y="210502"/>
                </a:lnTo>
                <a:lnTo>
                  <a:pt x="52603" y="240398"/>
                </a:lnTo>
                <a:lnTo>
                  <a:pt x="51422" y="240398"/>
                </a:lnTo>
                <a:lnTo>
                  <a:pt x="47218" y="234950"/>
                </a:lnTo>
                <a:lnTo>
                  <a:pt x="78308" y="195186"/>
                </a:lnTo>
                <a:lnTo>
                  <a:pt x="79667" y="184238"/>
                </a:lnTo>
                <a:lnTo>
                  <a:pt x="79743" y="183565"/>
                </a:lnTo>
                <a:lnTo>
                  <a:pt x="74383" y="174840"/>
                </a:lnTo>
                <a:lnTo>
                  <a:pt x="56972" y="160312"/>
                </a:lnTo>
                <a:lnTo>
                  <a:pt x="63017" y="155003"/>
                </a:lnTo>
                <a:lnTo>
                  <a:pt x="81241" y="130606"/>
                </a:lnTo>
                <a:lnTo>
                  <a:pt x="79387" y="124434"/>
                </a:lnTo>
                <a:lnTo>
                  <a:pt x="76542" y="118554"/>
                </a:lnTo>
                <a:lnTo>
                  <a:pt x="73748" y="112445"/>
                </a:lnTo>
                <a:lnTo>
                  <a:pt x="72313" y="108673"/>
                </a:lnTo>
                <a:lnTo>
                  <a:pt x="70561" y="106832"/>
                </a:lnTo>
                <a:lnTo>
                  <a:pt x="74980" y="105181"/>
                </a:lnTo>
                <a:lnTo>
                  <a:pt x="82118" y="103479"/>
                </a:lnTo>
                <a:lnTo>
                  <a:pt x="89763" y="102260"/>
                </a:lnTo>
                <a:lnTo>
                  <a:pt x="97002" y="100050"/>
                </a:lnTo>
                <a:lnTo>
                  <a:pt x="102958" y="95326"/>
                </a:lnTo>
                <a:lnTo>
                  <a:pt x="106146" y="87680"/>
                </a:lnTo>
                <a:lnTo>
                  <a:pt x="106108" y="79298"/>
                </a:lnTo>
                <a:lnTo>
                  <a:pt x="104952" y="70713"/>
                </a:lnTo>
                <a:lnTo>
                  <a:pt x="104851" y="65201"/>
                </a:lnTo>
                <a:lnTo>
                  <a:pt x="104813" y="62382"/>
                </a:lnTo>
                <a:lnTo>
                  <a:pt x="112560" y="61696"/>
                </a:lnTo>
                <a:lnTo>
                  <a:pt x="120472" y="62572"/>
                </a:lnTo>
                <a:lnTo>
                  <a:pt x="128371" y="63093"/>
                </a:lnTo>
                <a:lnTo>
                  <a:pt x="147180" y="37731"/>
                </a:lnTo>
                <a:lnTo>
                  <a:pt x="147243" y="37414"/>
                </a:lnTo>
                <a:lnTo>
                  <a:pt x="149593" y="29476"/>
                </a:lnTo>
                <a:lnTo>
                  <a:pt x="149707" y="29108"/>
                </a:lnTo>
                <a:lnTo>
                  <a:pt x="157708" y="31267"/>
                </a:lnTo>
                <a:lnTo>
                  <a:pt x="165290" y="34772"/>
                </a:lnTo>
                <a:lnTo>
                  <a:pt x="173355" y="37731"/>
                </a:lnTo>
                <a:lnTo>
                  <a:pt x="181495" y="37731"/>
                </a:lnTo>
                <a:lnTo>
                  <a:pt x="188556" y="33172"/>
                </a:lnTo>
                <a:lnTo>
                  <a:pt x="191744" y="29108"/>
                </a:lnTo>
                <a:lnTo>
                  <a:pt x="194894" y="25095"/>
                </a:lnTo>
                <a:lnTo>
                  <a:pt x="195694" y="23863"/>
                </a:lnTo>
                <a:lnTo>
                  <a:pt x="199948" y="17310"/>
                </a:lnTo>
                <a:lnTo>
                  <a:pt x="203212" y="13627"/>
                </a:lnTo>
                <a:lnTo>
                  <a:pt x="208826" y="18859"/>
                </a:lnTo>
                <a:lnTo>
                  <a:pt x="213804" y="25615"/>
                </a:lnTo>
                <a:lnTo>
                  <a:pt x="219100" y="31940"/>
                </a:lnTo>
                <a:lnTo>
                  <a:pt x="225513" y="35750"/>
                </a:lnTo>
                <a:lnTo>
                  <a:pt x="233489" y="36385"/>
                </a:lnTo>
                <a:lnTo>
                  <a:pt x="241160" y="34988"/>
                </a:lnTo>
                <a:lnTo>
                  <a:pt x="248754" y="33020"/>
                </a:lnTo>
                <a:lnTo>
                  <a:pt x="256311" y="31940"/>
                </a:lnTo>
                <a:lnTo>
                  <a:pt x="256527" y="31940"/>
                </a:lnTo>
                <a:lnTo>
                  <a:pt x="254279" y="41338"/>
                </a:lnTo>
                <a:lnTo>
                  <a:pt x="251917" y="51028"/>
                </a:lnTo>
                <a:lnTo>
                  <a:pt x="251866" y="55206"/>
                </a:lnTo>
                <a:lnTo>
                  <a:pt x="251790" y="60477"/>
                </a:lnTo>
                <a:lnTo>
                  <a:pt x="256209" y="69151"/>
                </a:lnTo>
                <a:lnTo>
                  <a:pt x="258572" y="71716"/>
                </a:lnTo>
                <a:lnTo>
                  <a:pt x="274815" y="82410"/>
                </a:lnTo>
                <a:lnTo>
                  <a:pt x="274815" y="65989"/>
                </a:lnTo>
                <a:lnTo>
                  <a:pt x="266649" y="61112"/>
                </a:lnTo>
                <a:lnTo>
                  <a:pt x="265823" y="58331"/>
                </a:lnTo>
                <a:lnTo>
                  <a:pt x="266242" y="51028"/>
                </a:lnTo>
                <a:lnTo>
                  <a:pt x="266319" y="49784"/>
                </a:lnTo>
                <a:lnTo>
                  <a:pt x="269227" y="39674"/>
                </a:lnTo>
                <a:lnTo>
                  <a:pt x="269887" y="33172"/>
                </a:lnTo>
                <a:lnTo>
                  <a:pt x="270014" y="31940"/>
                </a:lnTo>
                <a:lnTo>
                  <a:pt x="270268" y="29476"/>
                </a:lnTo>
                <a:lnTo>
                  <a:pt x="265925" y="22009"/>
                </a:lnTo>
                <a:lnTo>
                  <a:pt x="265188" y="20751"/>
                </a:lnTo>
                <a:lnTo>
                  <a:pt x="265099" y="20586"/>
                </a:lnTo>
                <a:lnTo>
                  <a:pt x="256032" y="17310"/>
                </a:lnTo>
                <a:lnTo>
                  <a:pt x="255752" y="17310"/>
                </a:lnTo>
                <a:lnTo>
                  <a:pt x="246494" y="18859"/>
                </a:lnTo>
                <a:lnTo>
                  <a:pt x="237451" y="21666"/>
                </a:lnTo>
                <a:lnTo>
                  <a:pt x="229501" y="22009"/>
                </a:lnTo>
                <a:lnTo>
                  <a:pt x="225882" y="18516"/>
                </a:lnTo>
                <a:lnTo>
                  <a:pt x="222313" y="13627"/>
                </a:lnTo>
                <a:lnTo>
                  <a:pt x="220891" y="11684"/>
                </a:lnTo>
                <a:lnTo>
                  <a:pt x="214909" y="4470"/>
                </a:lnTo>
                <a:lnTo>
                  <a:pt x="208483" y="0"/>
                </a:lnTo>
                <a:lnTo>
                  <a:pt x="197650" y="0"/>
                </a:lnTo>
                <a:lnTo>
                  <a:pt x="190080" y="6540"/>
                </a:lnTo>
                <a:lnTo>
                  <a:pt x="183883" y="15735"/>
                </a:lnTo>
                <a:lnTo>
                  <a:pt x="177368" y="23863"/>
                </a:lnTo>
                <a:lnTo>
                  <a:pt x="168363" y="20751"/>
                </a:lnTo>
                <a:lnTo>
                  <a:pt x="159105" y="16675"/>
                </a:lnTo>
                <a:lnTo>
                  <a:pt x="149783" y="14617"/>
                </a:lnTo>
                <a:lnTo>
                  <a:pt x="140601" y="17589"/>
                </a:lnTo>
                <a:lnTo>
                  <a:pt x="135966" y="23698"/>
                </a:lnTo>
                <a:lnTo>
                  <a:pt x="133667" y="31940"/>
                </a:lnTo>
                <a:lnTo>
                  <a:pt x="132207" y="40652"/>
                </a:lnTo>
                <a:lnTo>
                  <a:pt x="130060" y="48260"/>
                </a:lnTo>
                <a:lnTo>
                  <a:pt x="122567" y="48590"/>
                </a:lnTo>
                <a:lnTo>
                  <a:pt x="115112" y="47713"/>
                </a:lnTo>
                <a:lnTo>
                  <a:pt x="107657" y="47180"/>
                </a:lnTo>
                <a:lnTo>
                  <a:pt x="99720" y="48590"/>
                </a:lnTo>
                <a:lnTo>
                  <a:pt x="100025" y="48590"/>
                </a:lnTo>
                <a:lnTo>
                  <a:pt x="92290" y="55206"/>
                </a:lnTo>
                <a:lnTo>
                  <a:pt x="90398" y="65201"/>
                </a:lnTo>
                <a:lnTo>
                  <a:pt x="91236" y="76415"/>
                </a:lnTo>
                <a:lnTo>
                  <a:pt x="91351" y="79298"/>
                </a:lnTo>
                <a:lnTo>
                  <a:pt x="91465" y="82410"/>
                </a:lnTo>
                <a:lnTo>
                  <a:pt x="91516" y="83477"/>
                </a:lnTo>
                <a:lnTo>
                  <a:pt x="91643" y="86753"/>
                </a:lnTo>
                <a:lnTo>
                  <a:pt x="83185" y="89204"/>
                </a:lnTo>
                <a:lnTo>
                  <a:pt x="73418" y="91097"/>
                </a:lnTo>
                <a:lnTo>
                  <a:pt x="64566" y="94297"/>
                </a:lnTo>
                <a:lnTo>
                  <a:pt x="58889" y="100698"/>
                </a:lnTo>
                <a:lnTo>
                  <a:pt x="58026" y="108673"/>
                </a:lnTo>
                <a:lnTo>
                  <a:pt x="57962" y="109372"/>
                </a:lnTo>
                <a:lnTo>
                  <a:pt x="60515" y="117843"/>
                </a:lnTo>
                <a:lnTo>
                  <a:pt x="64274" y="126187"/>
                </a:lnTo>
                <a:lnTo>
                  <a:pt x="66979" y="134480"/>
                </a:lnTo>
                <a:lnTo>
                  <a:pt x="59169" y="140627"/>
                </a:lnTo>
                <a:lnTo>
                  <a:pt x="50495" y="146367"/>
                </a:lnTo>
                <a:lnTo>
                  <a:pt x="43916" y="153365"/>
                </a:lnTo>
                <a:lnTo>
                  <a:pt x="42430" y="163296"/>
                </a:lnTo>
                <a:lnTo>
                  <a:pt x="46710" y="171005"/>
                </a:lnTo>
                <a:lnTo>
                  <a:pt x="54394" y="177647"/>
                </a:lnTo>
                <a:lnTo>
                  <a:pt x="61861" y="183108"/>
                </a:lnTo>
                <a:lnTo>
                  <a:pt x="65493" y="187286"/>
                </a:lnTo>
                <a:lnTo>
                  <a:pt x="40449" y="219786"/>
                </a:lnTo>
                <a:lnTo>
                  <a:pt x="32867" y="229730"/>
                </a:lnTo>
                <a:lnTo>
                  <a:pt x="29819" y="234099"/>
                </a:lnTo>
                <a:lnTo>
                  <a:pt x="28613" y="236626"/>
                </a:lnTo>
                <a:lnTo>
                  <a:pt x="34163" y="243840"/>
                </a:lnTo>
                <a:lnTo>
                  <a:pt x="44386" y="254190"/>
                </a:lnTo>
                <a:lnTo>
                  <a:pt x="49999" y="258127"/>
                </a:lnTo>
                <a:lnTo>
                  <a:pt x="53035" y="258318"/>
                </a:lnTo>
                <a:lnTo>
                  <a:pt x="56273" y="256184"/>
                </a:lnTo>
                <a:lnTo>
                  <a:pt x="65925" y="248640"/>
                </a:lnTo>
                <a:lnTo>
                  <a:pt x="75831" y="240398"/>
                </a:lnTo>
                <a:lnTo>
                  <a:pt x="84810" y="232930"/>
                </a:lnTo>
                <a:lnTo>
                  <a:pt x="94500" y="225425"/>
                </a:lnTo>
                <a:lnTo>
                  <a:pt x="100723" y="220865"/>
                </a:lnTo>
                <a:lnTo>
                  <a:pt x="100736" y="220383"/>
                </a:lnTo>
                <a:lnTo>
                  <a:pt x="110782" y="232105"/>
                </a:lnTo>
                <a:lnTo>
                  <a:pt x="114820" y="240398"/>
                </a:lnTo>
                <a:lnTo>
                  <a:pt x="114896" y="240538"/>
                </a:lnTo>
                <a:lnTo>
                  <a:pt x="121970" y="243840"/>
                </a:lnTo>
                <a:lnTo>
                  <a:pt x="132588" y="244767"/>
                </a:lnTo>
                <a:lnTo>
                  <a:pt x="140665" y="238455"/>
                </a:lnTo>
                <a:lnTo>
                  <a:pt x="145821" y="231140"/>
                </a:lnTo>
                <a:lnTo>
                  <a:pt x="147320" y="229031"/>
                </a:lnTo>
                <a:lnTo>
                  <a:pt x="153809" y="220611"/>
                </a:lnTo>
                <a:lnTo>
                  <a:pt x="163830" y="224155"/>
                </a:lnTo>
                <a:lnTo>
                  <a:pt x="174625" y="228485"/>
                </a:lnTo>
                <a:lnTo>
                  <a:pt x="185039" y="229616"/>
                </a:lnTo>
                <a:lnTo>
                  <a:pt x="193929" y="223532"/>
                </a:lnTo>
                <a:lnTo>
                  <a:pt x="194995" y="220865"/>
                </a:lnTo>
                <a:lnTo>
                  <a:pt x="195097" y="220611"/>
                </a:lnTo>
                <a:lnTo>
                  <a:pt x="196532" y="217081"/>
                </a:lnTo>
                <a:lnTo>
                  <a:pt x="196837" y="215633"/>
                </a:lnTo>
                <a:lnTo>
                  <a:pt x="198335" y="208597"/>
                </a:lnTo>
                <a:lnTo>
                  <a:pt x="199847" y="200799"/>
                </a:lnTo>
                <a:lnTo>
                  <a:pt x="201612" y="196418"/>
                </a:lnTo>
                <a:lnTo>
                  <a:pt x="204292" y="194132"/>
                </a:lnTo>
                <a:lnTo>
                  <a:pt x="216281" y="197142"/>
                </a:lnTo>
                <a:lnTo>
                  <a:pt x="220230" y="197319"/>
                </a:lnTo>
                <a:lnTo>
                  <a:pt x="240550" y="184238"/>
                </a:lnTo>
                <a:lnTo>
                  <a:pt x="240652" y="183108"/>
                </a:lnTo>
                <a:lnTo>
                  <a:pt x="240677" y="182803"/>
                </a:lnTo>
                <a:lnTo>
                  <a:pt x="241147" y="177647"/>
                </a:lnTo>
                <a:lnTo>
                  <a:pt x="241096" y="172631"/>
                </a:lnTo>
                <a:lnTo>
                  <a:pt x="238239" y="160782"/>
                </a:lnTo>
                <a:lnTo>
                  <a:pt x="238125" y="160312"/>
                </a:lnTo>
                <a:lnTo>
                  <a:pt x="238099" y="160159"/>
                </a:lnTo>
                <a:lnTo>
                  <a:pt x="240055" y="157937"/>
                </a:lnTo>
                <a:lnTo>
                  <a:pt x="244754" y="155917"/>
                </a:lnTo>
                <a:lnTo>
                  <a:pt x="252717" y="154343"/>
                </a:lnTo>
                <a:lnTo>
                  <a:pt x="261442" y="152349"/>
                </a:lnTo>
                <a:lnTo>
                  <a:pt x="268427" y="149085"/>
                </a:lnTo>
                <a:lnTo>
                  <a:pt x="272935" y="141427"/>
                </a:lnTo>
                <a:lnTo>
                  <a:pt x="273634" y="140246"/>
                </a:lnTo>
                <a:lnTo>
                  <a:pt x="272224" y="130606"/>
                </a:lnTo>
                <a:lnTo>
                  <a:pt x="272135" y="130048"/>
                </a:lnTo>
                <a:lnTo>
                  <a:pt x="267817" y="119583"/>
                </a:lnTo>
                <a:lnTo>
                  <a:pt x="264566" y="109867"/>
                </a:lnTo>
                <a:lnTo>
                  <a:pt x="270395" y="104990"/>
                </a:lnTo>
                <a:lnTo>
                  <a:pt x="277266" y="100698"/>
                </a:lnTo>
                <a:lnTo>
                  <a:pt x="283972" y="95808"/>
                </a:lnTo>
                <a:lnTo>
                  <a:pt x="288404" y="89700"/>
                </a:lnTo>
                <a:lnTo>
                  <a:pt x="290868" y="83477"/>
                </a:lnTo>
                <a:close/>
              </a:path>
            </a:pathLst>
          </a:custGeom>
          <a:solidFill>
            <a:srgbClr val="37B34A"/>
          </a:solidFill>
        </p:spPr>
        <p:txBody>
          <a:bodyPr wrap="square" lIns="0" tIns="0" rIns="0" bIns="0" rtlCol="0"/>
          <a:lstStyle/>
          <a:p>
            <a:endParaRPr/>
          </a:p>
        </p:txBody>
      </p:sp>
      <p:pic>
        <p:nvPicPr>
          <p:cNvPr id="32" name="object 32"/>
          <p:cNvPicPr/>
          <p:nvPr/>
        </p:nvPicPr>
        <p:blipFill>
          <a:blip r:embed="rId5" cstate="print"/>
          <a:stretch>
            <a:fillRect/>
          </a:stretch>
        </p:blipFill>
        <p:spPr>
          <a:xfrm>
            <a:off x="421507" y="6652376"/>
            <a:ext cx="232589" cy="217761"/>
          </a:xfrm>
          <a:prstGeom prst="rect">
            <a:avLst/>
          </a:prstGeom>
        </p:spPr>
      </p:pic>
      <p:sp>
        <p:nvSpPr>
          <p:cNvPr id="33" name="object 33"/>
          <p:cNvSpPr/>
          <p:nvPr/>
        </p:nvSpPr>
        <p:spPr>
          <a:xfrm>
            <a:off x="5228793" y="6648983"/>
            <a:ext cx="311150" cy="294640"/>
          </a:xfrm>
          <a:custGeom>
            <a:avLst/>
            <a:gdLst/>
            <a:ahLst/>
            <a:cxnLst/>
            <a:rect l="l" t="t" r="r" b="b"/>
            <a:pathLst>
              <a:path w="311150" h="294640">
                <a:moveTo>
                  <a:pt x="58585" y="263118"/>
                </a:moveTo>
                <a:lnTo>
                  <a:pt x="55143" y="260388"/>
                </a:lnTo>
                <a:lnTo>
                  <a:pt x="44513" y="256438"/>
                </a:lnTo>
                <a:lnTo>
                  <a:pt x="43611" y="256578"/>
                </a:lnTo>
                <a:lnTo>
                  <a:pt x="40347" y="257073"/>
                </a:lnTo>
                <a:lnTo>
                  <a:pt x="40106" y="260629"/>
                </a:lnTo>
                <a:lnTo>
                  <a:pt x="43903" y="263118"/>
                </a:lnTo>
                <a:lnTo>
                  <a:pt x="53086" y="266661"/>
                </a:lnTo>
                <a:lnTo>
                  <a:pt x="56845" y="266776"/>
                </a:lnTo>
                <a:lnTo>
                  <a:pt x="58585" y="263118"/>
                </a:lnTo>
                <a:close/>
              </a:path>
              <a:path w="311150" h="294640">
                <a:moveTo>
                  <a:pt x="104355" y="171564"/>
                </a:moveTo>
                <a:lnTo>
                  <a:pt x="101688" y="163474"/>
                </a:lnTo>
                <a:lnTo>
                  <a:pt x="98640" y="158711"/>
                </a:lnTo>
                <a:lnTo>
                  <a:pt x="98640" y="177025"/>
                </a:lnTo>
                <a:lnTo>
                  <a:pt x="96342" y="178295"/>
                </a:lnTo>
                <a:lnTo>
                  <a:pt x="93573" y="177190"/>
                </a:lnTo>
                <a:lnTo>
                  <a:pt x="91236" y="176364"/>
                </a:lnTo>
                <a:lnTo>
                  <a:pt x="72732" y="165658"/>
                </a:lnTo>
                <a:lnTo>
                  <a:pt x="52324" y="147967"/>
                </a:lnTo>
                <a:lnTo>
                  <a:pt x="34137" y="127812"/>
                </a:lnTo>
                <a:lnTo>
                  <a:pt x="22313" y="109778"/>
                </a:lnTo>
                <a:lnTo>
                  <a:pt x="19519" y="100825"/>
                </a:lnTo>
                <a:lnTo>
                  <a:pt x="21767" y="97790"/>
                </a:lnTo>
                <a:lnTo>
                  <a:pt x="64020" y="125552"/>
                </a:lnTo>
                <a:lnTo>
                  <a:pt x="91579" y="158203"/>
                </a:lnTo>
                <a:lnTo>
                  <a:pt x="98640" y="177025"/>
                </a:lnTo>
                <a:lnTo>
                  <a:pt x="98640" y="158711"/>
                </a:lnTo>
                <a:lnTo>
                  <a:pt x="89725" y="144780"/>
                </a:lnTo>
                <a:lnTo>
                  <a:pt x="71247" y="124079"/>
                </a:lnTo>
                <a:lnTo>
                  <a:pt x="50457" y="105816"/>
                </a:lnTo>
                <a:lnTo>
                  <a:pt x="37160" y="97790"/>
                </a:lnTo>
                <a:lnTo>
                  <a:pt x="31572" y="94411"/>
                </a:lnTo>
                <a:lnTo>
                  <a:pt x="27520" y="92824"/>
                </a:lnTo>
                <a:lnTo>
                  <a:pt x="23647" y="91605"/>
                </a:lnTo>
                <a:lnTo>
                  <a:pt x="12382" y="93662"/>
                </a:lnTo>
                <a:lnTo>
                  <a:pt x="46863" y="151091"/>
                </a:lnTo>
                <a:lnTo>
                  <a:pt x="91757" y="182918"/>
                </a:lnTo>
                <a:lnTo>
                  <a:pt x="100444" y="182918"/>
                </a:lnTo>
                <a:lnTo>
                  <a:pt x="104330" y="178612"/>
                </a:lnTo>
                <a:lnTo>
                  <a:pt x="104330" y="178295"/>
                </a:lnTo>
                <a:lnTo>
                  <a:pt x="104355" y="171564"/>
                </a:lnTo>
                <a:close/>
              </a:path>
              <a:path w="311150" h="294640">
                <a:moveTo>
                  <a:pt x="121780" y="266344"/>
                </a:moveTo>
                <a:lnTo>
                  <a:pt x="69265" y="233629"/>
                </a:lnTo>
                <a:lnTo>
                  <a:pt x="18021" y="224294"/>
                </a:lnTo>
                <a:lnTo>
                  <a:pt x="12915" y="224790"/>
                </a:lnTo>
                <a:lnTo>
                  <a:pt x="5689" y="226326"/>
                </a:lnTo>
                <a:lnTo>
                  <a:pt x="3835" y="239776"/>
                </a:lnTo>
                <a:lnTo>
                  <a:pt x="14922" y="247523"/>
                </a:lnTo>
                <a:lnTo>
                  <a:pt x="20967" y="244386"/>
                </a:lnTo>
                <a:lnTo>
                  <a:pt x="17856" y="241795"/>
                </a:lnTo>
                <a:lnTo>
                  <a:pt x="11696" y="235115"/>
                </a:lnTo>
                <a:lnTo>
                  <a:pt x="12319" y="231470"/>
                </a:lnTo>
                <a:lnTo>
                  <a:pt x="17868" y="230098"/>
                </a:lnTo>
                <a:lnTo>
                  <a:pt x="72021" y="241084"/>
                </a:lnTo>
                <a:lnTo>
                  <a:pt x="112788" y="262851"/>
                </a:lnTo>
                <a:lnTo>
                  <a:pt x="116763" y="267246"/>
                </a:lnTo>
                <a:lnTo>
                  <a:pt x="114096" y="271640"/>
                </a:lnTo>
                <a:lnTo>
                  <a:pt x="100812" y="271322"/>
                </a:lnTo>
                <a:lnTo>
                  <a:pt x="94297" y="270929"/>
                </a:lnTo>
                <a:lnTo>
                  <a:pt x="81241" y="267792"/>
                </a:lnTo>
                <a:lnTo>
                  <a:pt x="78003" y="270357"/>
                </a:lnTo>
                <a:lnTo>
                  <a:pt x="112572" y="277863"/>
                </a:lnTo>
                <a:lnTo>
                  <a:pt x="117678" y="275107"/>
                </a:lnTo>
                <a:lnTo>
                  <a:pt x="121627" y="271119"/>
                </a:lnTo>
                <a:lnTo>
                  <a:pt x="121780" y="266344"/>
                </a:lnTo>
                <a:close/>
              </a:path>
              <a:path w="311150" h="294640">
                <a:moveTo>
                  <a:pt x="121945" y="12331"/>
                </a:moveTo>
                <a:lnTo>
                  <a:pt x="119430" y="6985"/>
                </a:lnTo>
                <a:lnTo>
                  <a:pt x="117919" y="6197"/>
                </a:lnTo>
                <a:lnTo>
                  <a:pt x="115697" y="5029"/>
                </a:lnTo>
                <a:lnTo>
                  <a:pt x="115697" y="12331"/>
                </a:lnTo>
                <a:lnTo>
                  <a:pt x="115557" y="12331"/>
                </a:lnTo>
                <a:lnTo>
                  <a:pt x="113830" y="15595"/>
                </a:lnTo>
                <a:lnTo>
                  <a:pt x="107683" y="19723"/>
                </a:lnTo>
                <a:lnTo>
                  <a:pt x="87401" y="27343"/>
                </a:lnTo>
                <a:lnTo>
                  <a:pt x="61302" y="32639"/>
                </a:lnTo>
                <a:lnTo>
                  <a:pt x="61010" y="32639"/>
                </a:lnTo>
                <a:lnTo>
                  <a:pt x="35255" y="34645"/>
                </a:lnTo>
                <a:lnTo>
                  <a:pt x="13982" y="32639"/>
                </a:lnTo>
                <a:lnTo>
                  <a:pt x="11074" y="31902"/>
                </a:lnTo>
                <a:lnTo>
                  <a:pt x="7772" y="31102"/>
                </a:lnTo>
                <a:lnTo>
                  <a:pt x="6045" y="28384"/>
                </a:lnTo>
                <a:lnTo>
                  <a:pt x="5346" y="24638"/>
                </a:lnTo>
                <a:lnTo>
                  <a:pt x="15125" y="20358"/>
                </a:lnTo>
                <a:lnTo>
                  <a:pt x="65455" y="7645"/>
                </a:lnTo>
                <a:lnTo>
                  <a:pt x="85382" y="6197"/>
                </a:lnTo>
                <a:lnTo>
                  <a:pt x="97675" y="6197"/>
                </a:lnTo>
                <a:lnTo>
                  <a:pt x="105803" y="7645"/>
                </a:lnTo>
                <a:lnTo>
                  <a:pt x="112890" y="9575"/>
                </a:lnTo>
                <a:lnTo>
                  <a:pt x="115697" y="12331"/>
                </a:lnTo>
                <a:lnTo>
                  <a:pt x="115697" y="5029"/>
                </a:lnTo>
                <a:lnTo>
                  <a:pt x="111544" y="2832"/>
                </a:lnTo>
                <a:lnTo>
                  <a:pt x="90297" y="0"/>
                </a:lnTo>
                <a:lnTo>
                  <a:pt x="64655" y="1549"/>
                </a:lnTo>
                <a:lnTo>
                  <a:pt x="18161" y="12611"/>
                </a:lnTo>
                <a:lnTo>
                  <a:pt x="0" y="26911"/>
                </a:lnTo>
                <a:lnTo>
                  <a:pt x="2489" y="34061"/>
                </a:lnTo>
                <a:lnTo>
                  <a:pt x="4305" y="36029"/>
                </a:lnTo>
                <a:lnTo>
                  <a:pt x="7835" y="37312"/>
                </a:lnTo>
                <a:lnTo>
                  <a:pt x="10363" y="38100"/>
                </a:lnTo>
                <a:lnTo>
                  <a:pt x="33286" y="40754"/>
                </a:lnTo>
                <a:lnTo>
                  <a:pt x="62458" y="38557"/>
                </a:lnTo>
                <a:lnTo>
                  <a:pt x="81203" y="34645"/>
                </a:lnTo>
                <a:lnTo>
                  <a:pt x="90805" y="32639"/>
                </a:lnTo>
                <a:lnTo>
                  <a:pt x="90995" y="32639"/>
                </a:lnTo>
                <a:lnTo>
                  <a:pt x="112953" y="23774"/>
                </a:lnTo>
                <a:lnTo>
                  <a:pt x="119608" y="18148"/>
                </a:lnTo>
                <a:lnTo>
                  <a:pt x="121831" y="12611"/>
                </a:lnTo>
                <a:lnTo>
                  <a:pt x="121945" y="12331"/>
                </a:lnTo>
                <a:close/>
              </a:path>
              <a:path w="311150" h="294640">
                <a:moveTo>
                  <a:pt x="132359" y="77216"/>
                </a:moveTo>
                <a:lnTo>
                  <a:pt x="132245" y="71869"/>
                </a:lnTo>
                <a:lnTo>
                  <a:pt x="128625" y="71208"/>
                </a:lnTo>
                <a:lnTo>
                  <a:pt x="127330" y="71843"/>
                </a:lnTo>
                <a:lnTo>
                  <a:pt x="123774" y="83019"/>
                </a:lnTo>
                <a:lnTo>
                  <a:pt x="123748" y="87299"/>
                </a:lnTo>
                <a:lnTo>
                  <a:pt x="127406" y="88950"/>
                </a:lnTo>
                <a:lnTo>
                  <a:pt x="129095" y="87236"/>
                </a:lnTo>
                <a:lnTo>
                  <a:pt x="130733" y="83578"/>
                </a:lnTo>
                <a:lnTo>
                  <a:pt x="132359" y="77216"/>
                </a:lnTo>
                <a:close/>
              </a:path>
              <a:path w="311150" h="294640">
                <a:moveTo>
                  <a:pt x="172250" y="40500"/>
                </a:moveTo>
                <a:lnTo>
                  <a:pt x="171043" y="23914"/>
                </a:lnTo>
                <a:lnTo>
                  <a:pt x="167081" y="18173"/>
                </a:lnTo>
                <a:lnTo>
                  <a:pt x="161810" y="17526"/>
                </a:lnTo>
                <a:lnTo>
                  <a:pt x="156197" y="20294"/>
                </a:lnTo>
                <a:lnTo>
                  <a:pt x="151244" y="24828"/>
                </a:lnTo>
                <a:lnTo>
                  <a:pt x="148501" y="27940"/>
                </a:lnTo>
                <a:lnTo>
                  <a:pt x="138544" y="42710"/>
                </a:lnTo>
                <a:lnTo>
                  <a:pt x="139280" y="48310"/>
                </a:lnTo>
                <a:lnTo>
                  <a:pt x="142252" y="49022"/>
                </a:lnTo>
                <a:lnTo>
                  <a:pt x="144424" y="47688"/>
                </a:lnTo>
                <a:lnTo>
                  <a:pt x="148018" y="40360"/>
                </a:lnTo>
                <a:lnTo>
                  <a:pt x="152565" y="33413"/>
                </a:lnTo>
                <a:lnTo>
                  <a:pt x="158076" y="26619"/>
                </a:lnTo>
                <a:lnTo>
                  <a:pt x="163398" y="23533"/>
                </a:lnTo>
                <a:lnTo>
                  <a:pt x="166484" y="29083"/>
                </a:lnTo>
                <a:lnTo>
                  <a:pt x="156794" y="79476"/>
                </a:lnTo>
                <a:lnTo>
                  <a:pt x="133223" y="125234"/>
                </a:lnTo>
                <a:lnTo>
                  <a:pt x="129590" y="128676"/>
                </a:lnTo>
                <a:lnTo>
                  <a:pt x="127419" y="128003"/>
                </a:lnTo>
                <a:lnTo>
                  <a:pt x="124129" y="126301"/>
                </a:lnTo>
                <a:lnTo>
                  <a:pt x="125196" y="106680"/>
                </a:lnTo>
                <a:lnTo>
                  <a:pt x="127889" y="97320"/>
                </a:lnTo>
                <a:lnTo>
                  <a:pt x="126047" y="95465"/>
                </a:lnTo>
                <a:lnTo>
                  <a:pt x="118706" y="117792"/>
                </a:lnTo>
                <a:lnTo>
                  <a:pt x="119938" y="127038"/>
                </a:lnTo>
                <a:lnTo>
                  <a:pt x="123952" y="133502"/>
                </a:lnTo>
                <a:lnTo>
                  <a:pt x="132092" y="133273"/>
                </a:lnTo>
                <a:lnTo>
                  <a:pt x="156210" y="98171"/>
                </a:lnTo>
                <a:lnTo>
                  <a:pt x="168643" y="61214"/>
                </a:lnTo>
                <a:lnTo>
                  <a:pt x="172250" y="40500"/>
                </a:lnTo>
                <a:close/>
              </a:path>
              <a:path w="311150" h="294640">
                <a:moveTo>
                  <a:pt x="196913" y="138188"/>
                </a:moveTo>
                <a:lnTo>
                  <a:pt x="196773" y="137464"/>
                </a:lnTo>
                <a:lnTo>
                  <a:pt x="196697" y="137172"/>
                </a:lnTo>
                <a:lnTo>
                  <a:pt x="195389" y="131343"/>
                </a:lnTo>
                <a:lnTo>
                  <a:pt x="192163" y="131610"/>
                </a:lnTo>
                <a:lnTo>
                  <a:pt x="192163" y="137172"/>
                </a:lnTo>
                <a:lnTo>
                  <a:pt x="189331" y="143713"/>
                </a:lnTo>
                <a:lnTo>
                  <a:pt x="159461" y="185356"/>
                </a:lnTo>
                <a:lnTo>
                  <a:pt x="121945" y="214680"/>
                </a:lnTo>
                <a:lnTo>
                  <a:pt x="118605" y="216217"/>
                </a:lnTo>
                <a:lnTo>
                  <a:pt x="114655" y="218198"/>
                </a:lnTo>
                <a:lnTo>
                  <a:pt x="110896" y="217131"/>
                </a:lnTo>
                <a:lnTo>
                  <a:pt x="108127" y="215201"/>
                </a:lnTo>
                <a:lnTo>
                  <a:pt x="114350" y="203542"/>
                </a:lnTo>
                <a:lnTo>
                  <a:pt x="148323" y="162636"/>
                </a:lnTo>
                <a:lnTo>
                  <a:pt x="179387" y="140233"/>
                </a:lnTo>
                <a:lnTo>
                  <a:pt x="192163" y="137172"/>
                </a:lnTo>
                <a:lnTo>
                  <a:pt x="192163" y="131610"/>
                </a:lnTo>
                <a:lnTo>
                  <a:pt x="155041" y="148894"/>
                </a:lnTo>
                <a:lnTo>
                  <a:pt x="121323" y="182384"/>
                </a:lnTo>
                <a:lnTo>
                  <a:pt x="104140" y="217131"/>
                </a:lnTo>
                <a:lnTo>
                  <a:pt x="104025" y="224726"/>
                </a:lnTo>
                <a:lnTo>
                  <a:pt x="113157" y="224726"/>
                </a:lnTo>
                <a:lnTo>
                  <a:pt x="120700" y="221970"/>
                </a:lnTo>
                <a:lnTo>
                  <a:pt x="127000" y="218198"/>
                </a:lnTo>
                <a:lnTo>
                  <a:pt x="140855" y="209905"/>
                </a:lnTo>
                <a:lnTo>
                  <a:pt x="163893" y="189585"/>
                </a:lnTo>
                <a:lnTo>
                  <a:pt x="183883" y="166458"/>
                </a:lnTo>
                <a:lnTo>
                  <a:pt x="194881" y="145999"/>
                </a:lnTo>
                <a:lnTo>
                  <a:pt x="196913" y="138188"/>
                </a:lnTo>
                <a:close/>
              </a:path>
              <a:path w="311150" h="294640">
                <a:moveTo>
                  <a:pt x="298157" y="190931"/>
                </a:moveTo>
                <a:lnTo>
                  <a:pt x="295910" y="184111"/>
                </a:lnTo>
                <a:lnTo>
                  <a:pt x="294424" y="183337"/>
                </a:lnTo>
                <a:lnTo>
                  <a:pt x="293154" y="182676"/>
                </a:lnTo>
                <a:lnTo>
                  <a:pt x="293154" y="193217"/>
                </a:lnTo>
                <a:lnTo>
                  <a:pt x="278371" y="199567"/>
                </a:lnTo>
                <a:lnTo>
                  <a:pt x="275297" y="200774"/>
                </a:lnTo>
                <a:lnTo>
                  <a:pt x="256870" y="206502"/>
                </a:lnTo>
                <a:lnTo>
                  <a:pt x="236321" y="210337"/>
                </a:lnTo>
                <a:lnTo>
                  <a:pt x="215480" y="212166"/>
                </a:lnTo>
                <a:lnTo>
                  <a:pt x="196164" y="211836"/>
                </a:lnTo>
                <a:lnTo>
                  <a:pt x="184912" y="209397"/>
                </a:lnTo>
                <a:lnTo>
                  <a:pt x="182943" y="205371"/>
                </a:lnTo>
                <a:lnTo>
                  <a:pt x="187655" y="200774"/>
                </a:lnTo>
                <a:lnTo>
                  <a:pt x="226275" y="187794"/>
                </a:lnTo>
                <a:lnTo>
                  <a:pt x="255524" y="184111"/>
                </a:lnTo>
                <a:lnTo>
                  <a:pt x="254533" y="184111"/>
                </a:lnTo>
                <a:lnTo>
                  <a:pt x="264553" y="183642"/>
                </a:lnTo>
                <a:lnTo>
                  <a:pt x="273723" y="183337"/>
                </a:lnTo>
                <a:lnTo>
                  <a:pt x="289928" y="185788"/>
                </a:lnTo>
                <a:lnTo>
                  <a:pt x="292150" y="189141"/>
                </a:lnTo>
                <a:lnTo>
                  <a:pt x="293154" y="193217"/>
                </a:lnTo>
                <a:lnTo>
                  <a:pt x="293154" y="182676"/>
                </a:lnTo>
                <a:lnTo>
                  <a:pt x="287642" y="179806"/>
                </a:lnTo>
                <a:lnTo>
                  <a:pt x="287782" y="179806"/>
                </a:lnTo>
                <a:lnTo>
                  <a:pt x="275742" y="177901"/>
                </a:lnTo>
                <a:lnTo>
                  <a:pt x="276618" y="177901"/>
                </a:lnTo>
                <a:lnTo>
                  <a:pt x="262991" y="177533"/>
                </a:lnTo>
                <a:lnTo>
                  <a:pt x="253034" y="177901"/>
                </a:lnTo>
                <a:lnTo>
                  <a:pt x="195935" y="189941"/>
                </a:lnTo>
                <a:lnTo>
                  <a:pt x="176949" y="203746"/>
                </a:lnTo>
                <a:lnTo>
                  <a:pt x="177050" y="209016"/>
                </a:lnTo>
                <a:lnTo>
                  <a:pt x="180860" y="213309"/>
                </a:lnTo>
                <a:lnTo>
                  <a:pt x="187439" y="216268"/>
                </a:lnTo>
                <a:lnTo>
                  <a:pt x="208572" y="218643"/>
                </a:lnTo>
                <a:lnTo>
                  <a:pt x="234276" y="216827"/>
                </a:lnTo>
                <a:lnTo>
                  <a:pt x="280174" y="205371"/>
                </a:lnTo>
                <a:lnTo>
                  <a:pt x="294055" y="197065"/>
                </a:lnTo>
                <a:lnTo>
                  <a:pt x="298157" y="190931"/>
                </a:lnTo>
                <a:close/>
              </a:path>
              <a:path w="311150" h="294640">
                <a:moveTo>
                  <a:pt x="310426" y="285496"/>
                </a:moveTo>
                <a:lnTo>
                  <a:pt x="310375" y="279704"/>
                </a:lnTo>
                <a:lnTo>
                  <a:pt x="304634" y="273062"/>
                </a:lnTo>
                <a:lnTo>
                  <a:pt x="304088" y="272796"/>
                </a:lnTo>
                <a:lnTo>
                  <a:pt x="304088" y="280530"/>
                </a:lnTo>
                <a:lnTo>
                  <a:pt x="304012" y="284467"/>
                </a:lnTo>
                <a:lnTo>
                  <a:pt x="295414" y="287439"/>
                </a:lnTo>
                <a:lnTo>
                  <a:pt x="274802" y="288163"/>
                </a:lnTo>
                <a:lnTo>
                  <a:pt x="251066" y="285496"/>
                </a:lnTo>
                <a:lnTo>
                  <a:pt x="250698" y="285496"/>
                </a:lnTo>
                <a:lnTo>
                  <a:pt x="226212" y="279984"/>
                </a:lnTo>
                <a:lnTo>
                  <a:pt x="206743" y="272681"/>
                </a:lnTo>
                <a:lnTo>
                  <a:pt x="200113" y="268643"/>
                </a:lnTo>
                <a:lnTo>
                  <a:pt x="196291" y="264426"/>
                </a:lnTo>
                <a:lnTo>
                  <a:pt x="197497" y="260858"/>
                </a:lnTo>
                <a:lnTo>
                  <a:pt x="197243" y="260858"/>
                </a:lnTo>
                <a:lnTo>
                  <a:pt x="206032" y="258483"/>
                </a:lnTo>
                <a:lnTo>
                  <a:pt x="226745" y="258178"/>
                </a:lnTo>
                <a:lnTo>
                  <a:pt x="249758" y="260858"/>
                </a:lnTo>
                <a:lnTo>
                  <a:pt x="272415" y="265938"/>
                </a:lnTo>
                <a:lnTo>
                  <a:pt x="292023" y="272846"/>
                </a:lnTo>
                <a:lnTo>
                  <a:pt x="298983" y="276390"/>
                </a:lnTo>
                <a:lnTo>
                  <a:pt x="304088" y="280530"/>
                </a:lnTo>
                <a:lnTo>
                  <a:pt x="304088" y="272796"/>
                </a:lnTo>
                <a:lnTo>
                  <a:pt x="284899" y="263156"/>
                </a:lnTo>
                <a:lnTo>
                  <a:pt x="265925" y="258178"/>
                </a:lnTo>
                <a:lnTo>
                  <a:pt x="258622" y="256260"/>
                </a:lnTo>
                <a:lnTo>
                  <a:pt x="231457" y="252590"/>
                </a:lnTo>
                <a:lnTo>
                  <a:pt x="209092" y="252387"/>
                </a:lnTo>
                <a:lnTo>
                  <a:pt x="198323" y="254711"/>
                </a:lnTo>
                <a:lnTo>
                  <a:pt x="191008" y="259435"/>
                </a:lnTo>
                <a:lnTo>
                  <a:pt x="190004" y="265938"/>
                </a:lnTo>
                <a:lnTo>
                  <a:pt x="189966" y="266204"/>
                </a:lnTo>
                <a:lnTo>
                  <a:pt x="198031" y="274662"/>
                </a:lnTo>
                <a:lnTo>
                  <a:pt x="219024" y="284187"/>
                </a:lnTo>
                <a:lnTo>
                  <a:pt x="246634" y="290969"/>
                </a:lnTo>
                <a:lnTo>
                  <a:pt x="274904" y="294144"/>
                </a:lnTo>
                <a:lnTo>
                  <a:pt x="297840" y="292912"/>
                </a:lnTo>
                <a:lnTo>
                  <a:pt x="305892" y="290029"/>
                </a:lnTo>
                <a:lnTo>
                  <a:pt x="307759" y="288163"/>
                </a:lnTo>
                <a:lnTo>
                  <a:pt x="310426" y="285496"/>
                </a:lnTo>
                <a:close/>
              </a:path>
              <a:path w="311150" h="294640">
                <a:moveTo>
                  <a:pt x="310730" y="114173"/>
                </a:moveTo>
                <a:lnTo>
                  <a:pt x="310172" y="109588"/>
                </a:lnTo>
                <a:lnTo>
                  <a:pt x="310083" y="108877"/>
                </a:lnTo>
                <a:lnTo>
                  <a:pt x="305981" y="103238"/>
                </a:lnTo>
                <a:lnTo>
                  <a:pt x="304419" y="102273"/>
                </a:lnTo>
                <a:lnTo>
                  <a:pt x="304419" y="113398"/>
                </a:lnTo>
                <a:lnTo>
                  <a:pt x="297332" y="115989"/>
                </a:lnTo>
                <a:lnTo>
                  <a:pt x="248691" y="109588"/>
                </a:lnTo>
                <a:lnTo>
                  <a:pt x="203758" y="90081"/>
                </a:lnTo>
                <a:lnTo>
                  <a:pt x="194221" y="81038"/>
                </a:lnTo>
                <a:lnTo>
                  <a:pt x="203555" y="79590"/>
                </a:lnTo>
                <a:lnTo>
                  <a:pt x="248805" y="84785"/>
                </a:lnTo>
                <a:lnTo>
                  <a:pt x="292239" y="101104"/>
                </a:lnTo>
                <a:lnTo>
                  <a:pt x="304419" y="113398"/>
                </a:lnTo>
                <a:lnTo>
                  <a:pt x="304419" y="102273"/>
                </a:lnTo>
                <a:lnTo>
                  <a:pt x="258597" y="81038"/>
                </a:lnTo>
                <a:lnTo>
                  <a:pt x="206032" y="73520"/>
                </a:lnTo>
                <a:lnTo>
                  <a:pt x="199224" y="75057"/>
                </a:lnTo>
                <a:lnTo>
                  <a:pt x="193954" y="78244"/>
                </a:lnTo>
                <a:lnTo>
                  <a:pt x="191935" y="83159"/>
                </a:lnTo>
                <a:lnTo>
                  <a:pt x="194856" y="89827"/>
                </a:lnTo>
                <a:lnTo>
                  <a:pt x="214706" y="103720"/>
                </a:lnTo>
                <a:lnTo>
                  <a:pt x="245173" y="114909"/>
                </a:lnTo>
                <a:lnTo>
                  <a:pt x="277152" y="121450"/>
                </a:lnTo>
                <a:lnTo>
                  <a:pt x="301371" y="121450"/>
                </a:lnTo>
                <a:lnTo>
                  <a:pt x="307886" y="118541"/>
                </a:lnTo>
                <a:lnTo>
                  <a:pt x="309549" y="115989"/>
                </a:lnTo>
                <a:lnTo>
                  <a:pt x="310730" y="114173"/>
                </a:lnTo>
                <a:close/>
              </a:path>
            </a:pathLst>
          </a:custGeom>
          <a:solidFill>
            <a:srgbClr val="37B34A"/>
          </a:solidFill>
        </p:spPr>
        <p:txBody>
          <a:bodyPr wrap="square" lIns="0" tIns="0" rIns="0" bIns="0" rtlCol="0"/>
          <a:lstStyle/>
          <a:p>
            <a:endParaRPr/>
          </a:p>
        </p:txBody>
      </p:sp>
      <p:pic>
        <p:nvPicPr>
          <p:cNvPr id="34" name="object 34"/>
          <p:cNvPicPr/>
          <p:nvPr/>
        </p:nvPicPr>
        <p:blipFill>
          <a:blip r:embed="rId6" cstate="print"/>
          <a:stretch>
            <a:fillRect/>
          </a:stretch>
        </p:blipFill>
        <p:spPr>
          <a:xfrm>
            <a:off x="5237677" y="8319712"/>
            <a:ext cx="293433" cy="292859"/>
          </a:xfrm>
          <a:prstGeom prst="rect">
            <a:avLst/>
          </a:prstGeom>
        </p:spPr>
      </p:pic>
      <p:sp>
        <p:nvSpPr>
          <p:cNvPr id="35" name="object 35"/>
          <p:cNvSpPr/>
          <p:nvPr/>
        </p:nvSpPr>
        <p:spPr>
          <a:xfrm>
            <a:off x="2881706" y="6646596"/>
            <a:ext cx="302895" cy="300990"/>
          </a:xfrm>
          <a:custGeom>
            <a:avLst/>
            <a:gdLst/>
            <a:ahLst/>
            <a:cxnLst/>
            <a:rect l="l" t="t" r="r" b="b"/>
            <a:pathLst>
              <a:path w="302894" h="300990">
                <a:moveTo>
                  <a:pt x="107188" y="222834"/>
                </a:moveTo>
                <a:lnTo>
                  <a:pt x="97421" y="222834"/>
                </a:lnTo>
                <a:lnTo>
                  <a:pt x="97421" y="271665"/>
                </a:lnTo>
                <a:lnTo>
                  <a:pt x="107188" y="271665"/>
                </a:lnTo>
                <a:lnTo>
                  <a:pt x="107188" y="222834"/>
                </a:lnTo>
                <a:close/>
              </a:path>
              <a:path w="302894" h="300990">
                <a:moveTo>
                  <a:pt x="146265" y="222834"/>
                </a:moveTo>
                <a:lnTo>
                  <a:pt x="136499" y="222834"/>
                </a:lnTo>
                <a:lnTo>
                  <a:pt x="136499" y="271665"/>
                </a:lnTo>
                <a:lnTo>
                  <a:pt x="146265" y="271665"/>
                </a:lnTo>
                <a:lnTo>
                  <a:pt x="146265" y="222834"/>
                </a:lnTo>
                <a:close/>
              </a:path>
              <a:path w="302894" h="300990">
                <a:moveTo>
                  <a:pt x="185331" y="222834"/>
                </a:moveTo>
                <a:lnTo>
                  <a:pt x="175564" y="222834"/>
                </a:lnTo>
                <a:lnTo>
                  <a:pt x="175564" y="271665"/>
                </a:lnTo>
                <a:lnTo>
                  <a:pt x="185331" y="271665"/>
                </a:lnTo>
                <a:lnTo>
                  <a:pt x="185331" y="222834"/>
                </a:lnTo>
                <a:close/>
              </a:path>
              <a:path w="302894" h="300990">
                <a:moveTo>
                  <a:pt x="224396" y="232600"/>
                </a:moveTo>
                <a:lnTo>
                  <a:pt x="214617" y="232600"/>
                </a:lnTo>
                <a:lnTo>
                  <a:pt x="214617" y="261899"/>
                </a:lnTo>
                <a:lnTo>
                  <a:pt x="224396" y="261899"/>
                </a:lnTo>
                <a:lnTo>
                  <a:pt x="224396" y="232600"/>
                </a:lnTo>
                <a:close/>
              </a:path>
              <a:path w="302894" h="300990">
                <a:moveTo>
                  <a:pt x="263461" y="237490"/>
                </a:moveTo>
                <a:lnTo>
                  <a:pt x="253695" y="237490"/>
                </a:lnTo>
                <a:lnTo>
                  <a:pt x="253695" y="257022"/>
                </a:lnTo>
                <a:lnTo>
                  <a:pt x="263461" y="257022"/>
                </a:lnTo>
                <a:lnTo>
                  <a:pt x="263461" y="237490"/>
                </a:lnTo>
                <a:close/>
              </a:path>
              <a:path w="302894" h="300990">
                <a:moveTo>
                  <a:pt x="302679" y="170180"/>
                </a:moveTo>
                <a:lnTo>
                  <a:pt x="299770" y="151130"/>
                </a:lnTo>
                <a:lnTo>
                  <a:pt x="292963" y="135496"/>
                </a:lnTo>
                <a:lnTo>
                  <a:pt x="292963" y="173990"/>
                </a:lnTo>
                <a:lnTo>
                  <a:pt x="292163" y="187960"/>
                </a:lnTo>
                <a:lnTo>
                  <a:pt x="287972" y="203200"/>
                </a:lnTo>
                <a:lnTo>
                  <a:pt x="286639" y="205740"/>
                </a:lnTo>
                <a:lnTo>
                  <a:pt x="278536" y="219710"/>
                </a:lnTo>
                <a:lnTo>
                  <a:pt x="274980" y="220980"/>
                </a:lnTo>
                <a:lnTo>
                  <a:pt x="266649" y="218440"/>
                </a:lnTo>
                <a:lnTo>
                  <a:pt x="266496" y="218440"/>
                </a:lnTo>
                <a:lnTo>
                  <a:pt x="266915" y="217170"/>
                </a:lnTo>
                <a:lnTo>
                  <a:pt x="270598" y="205740"/>
                </a:lnTo>
                <a:lnTo>
                  <a:pt x="272821" y="194310"/>
                </a:lnTo>
                <a:lnTo>
                  <a:pt x="273418" y="182880"/>
                </a:lnTo>
                <a:lnTo>
                  <a:pt x="273392" y="173990"/>
                </a:lnTo>
                <a:lnTo>
                  <a:pt x="263855" y="136207"/>
                </a:lnTo>
                <a:lnTo>
                  <a:pt x="263855" y="177800"/>
                </a:lnTo>
                <a:lnTo>
                  <a:pt x="263563" y="187960"/>
                </a:lnTo>
                <a:lnTo>
                  <a:pt x="263448" y="191770"/>
                </a:lnTo>
                <a:lnTo>
                  <a:pt x="261924" y="203200"/>
                </a:lnTo>
                <a:lnTo>
                  <a:pt x="261366" y="205740"/>
                </a:lnTo>
                <a:lnTo>
                  <a:pt x="257797" y="217170"/>
                </a:lnTo>
                <a:lnTo>
                  <a:pt x="255752" y="217170"/>
                </a:lnTo>
                <a:lnTo>
                  <a:pt x="217182" y="210820"/>
                </a:lnTo>
                <a:lnTo>
                  <a:pt x="216420" y="210820"/>
                </a:lnTo>
                <a:lnTo>
                  <a:pt x="216255" y="209550"/>
                </a:lnTo>
                <a:lnTo>
                  <a:pt x="214706" y="198120"/>
                </a:lnTo>
                <a:lnTo>
                  <a:pt x="214668" y="161290"/>
                </a:lnTo>
                <a:lnTo>
                  <a:pt x="215506" y="154940"/>
                </a:lnTo>
                <a:lnTo>
                  <a:pt x="215849" y="154940"/>
                </a:lnTo>
                <a:lnTo>
                  <a:pt x="228955" y="153670"/>
                </a:lnTo>
                <a:lnTo>
                  <a:pt x="239941" y="148590"/>
                </a:lnTo>
                <a:lnTo>
                  <a:pt x="241541" y="144780"/>
                </a:lnTo>
                <a:lnTo>
                  <a:pt x="243662" y="139700"/>
                </a:lnTo>
                <a:lnTo>
                  <a:pt x="235000" y="128270"/>
                </a:lnTo>
                <a:lnTo>
                  <a:pt x="235915" y="127000"/>
                </a:lnTo>
                <a:lnTo>
                  <a:pt x="234327" y="120650"/>
                </a:lnTo>
                <a:lnTo>
                  <a:pt x="236791" y="120650"/>
                </a:lnTo>
                <a:lnTo>
                  <a:pt x="261162" y="153670"/>
                </a:lnTo>
                <a:lnTo>
                  <a:pt x="263855" y="177800"/>
                </a:lnTo>
                <a:lnTo>
                  <a:pt x="263855" y="136207"/>
                </a:lnTo>
                <a:lnTo>
                  <a:pt x="262483" y="133350"/>
                </a:lnTo>
                <a:lnTo>
                  <a:pt x="261454" y="132080"/>
                </a:lnTo>
                <a:lnTo>
                  <a:pt x="255663" y="124460"/>
                </a:lnTo>
                <a:lnTo>
                  <a:pt x="255447" y="121920"/>
                </a:lnTo>
                <a:lnTo>
                  <a:pt x="258965" y="120650"/>
                </a:lnTo>
                <a:lnTo>
                  <a:pt x="260235" y="120650"/>
                </a:lnTo>
                <a:lnTo>
                  <a:pt x="290817" y="154940"/>
                </a:lnTo>
                <a:lnTo>
                  <a:pt x="292963" y="173990"/>
                </a:lnTo>
                <a:lnTo>
                  <a:pt x="292963" y="135496"/>
                </a:lnTo>
                <a:lnTo>
                  <a:pt x="292582" y="134620"/>
                </a:lnTo>
                <a:lnTo>
                  <a:pt x="281406" y="120650"/>
                </a:lnTo>
                <a:lnTo>
                  <a:pt x="280390" y="119380"/>
                </a:lnTo>
                <a:lnTo>
                  <a:pt x="275247" y="116840"/>
                </a:lnTo>
                <a:lnTo>
                  <a:pt x="264947" y="111760"/>
                </a:lnTo>
                <a:lnTo>
                  <a:pt x="247967" y="116840"/>
                </a:lnTo>
                <a:lnTo>
                  <a:pt x="244983" y="114300"/>
                </a:lnTo>
                <a:lnTo>
                  <a:pt x="240868" y="111760"/>
                </a:lnTo>
                <a:lnTo>
                  <a:pt x="236639" y="111760"/>
                </a:lnTo>
                <a:lnTo>
                  <a:pt x="237083" y="106680"/>
                </a:lnTo>
                <a:lnTo>
                  <a:pt x="237185" y="105410"/>
                </a:lnTo>
                <a:lnTo>
                  <a:pt x="237299" y="104140"/>
                </a:lnTo>
                <a:lnTo>
                  <a:pt x="237401" y="102870"/>
                </a:lnTo>
                <a:lnTo>
                  <a:pt x="237515" y="101600"/>
                </a:lnTo>
                <a:lnTo>
                  <a:pt x="238721" y="90170"/>
                </a:lnTo>
                <a:lnTo>
                  <a:pt x="238620" y="88900"/>
                </a:lnTo>
                <a:lnTo>
                  <a:pt x="238112" y="82550"/>
                </a:lnTo>
                <a:lnTo>
                  <a:pt x="237998" y="81280"/>
                </a:lnTo>
                <a:lnTo>
                  <a:pt x="237896" y="80010"/>
                </a:lnTo>
                <a:lnTo>
                  <a:pt x="234391" y="74930"/>
                </a:lnTo>
                <a:lnTo>
                  <a:pt x="234099" y="74510"/>
                </a:lnTo>
                <a:lnTo>
                  <a:pt x="234099" y="139700"/>
                </a:lnTo>
                <a:lnTo>
                  <a:pt x="228663" y="144780"/>
                </a:lnTo>
                <a:lnTo>
                  <a:pt x="218960" y="144780"/>
                </a:lnTo>
                <a:lnTo>
                  <a:pt x="209524" y="143510"/>
                </a:lnTo>
                <a:lnTo>
                  <a:pt x="206679" y="141947"/>
                </a:lnTo>
                <a:lnTo>
                  <a:pt x="206679" y="209550"/>
                </a:lnTo>
                <a:lnTo>
                  <a:pt x="178384" y="204470"/>
                </a:lnTo>
                <a:lnTo>
                  <a:pt x="176949" y="204470"/>
                </a:lnTo>
                <a:lnTo>
                  <a:pt x="175679" y="195580"/>
                </a:lnTo>
                <a:lnTo>
                  <a:pt x="175526" y="194310"/>
                </a:lnTo>
                <a:lnTo>
                  <a:pt x="175107" y="182880"/>
                </a:lnTo>
                <a:lnTo>
                  <a:pt x="175018" y="180340"/>
                </a:lnTo>
                <a:lnTo>
                  <a:pt x="174917" y="177800"/>
                </a:lnTo>
                <a:lnTo>
                  <a:pt x="175221" y="173990"/>
                </a:lnTo>
                <a:lnTo>
                  <a:pt x="175310" y="172720"/>
                </a:lnTo>
                <a:lnTo>
                  <a:pt x="175412" y="171450"/>
                </a:lnTo>
                <a:lnTo>
                  <a:pt x="175514" y="170180"/>
                </a:lnTo>
                <a:lnTo>
                  <a:pt x="175615" y="168910"/>
                </a:lnTo>
                <a:lnTo>
                  <a:pt x="175717" y="167640"/>
                </a:lnTo>
                <a:lnTo>
                  <a:pt x="175806" y="166370"/>
                </a:lnTo>
                <a:lnTo>
                  <a:pt x="175907" y="165100"/>
                </a:lnTo>
                <a:lnTo>
                  <a:pt x="176009" y="163830"/>
                </a:lnTo>
                <a:lnTo>
                  <a:pt x="176110" y="162560"/>
                </a:lnTo>
                <a:lnTo>
                  <a:pt x="176212" y="161290"/>
                </a:lnTo>
                <a:lnTo>
                  <a:pt x="180441" y="147320"/>
                </a:lnTo>
                <a:lnTo>
                  <a:pt x="188658" y="133350"/>
                </a:lnTo>
                <a:lnTo>
                  <a:pt x="190309" y="130810"/>
                </a:lnTo>
                <a:lnTo>
                  <a:pt x="201345" y="119380"/>
                </a:lnTo>
                <a:lnTo>
                  <a:pt x="203619" y="121920"/>
                </a:lnTo>
                <a:lnTo>
                  <a:pt x="203746" y="124460"/>
                </a:lnTo>
                <a:lnTo>
                  <a:pt x="203809" y="125730"/>
                </a:lnTo>
                <a:lnTo>
                  <a:pt x="203923" y="128270"/>
                </a:lnTo>
                <a:lnTo>
                  <a:pt x="197040" y="134620"/>
                </a:lnTo>
                <a:lnTo>
                  <a:pt x="195465" y="142240"/>
                </a:lnTo>
                <a:lnTo>
                  <a:pt x="198805" y="148590"/>
                </a:lnTo>
                <a:lnTo>
                  <a:pt x="206667" y="152400"/>
                </a:lnTo>
                <a:lnTo>
                  <a:pt x="205092" y="166370"/>
                </a:lnTo>
                <a:lnTo>
                  <a:pt x="204990" y="170180"/>
                </a:lnTo>
                <a:lnTo>
                  <a:pt x="204901" y="173990"/>
                </a:lnTo>
                <a:lnTo>
                  <a:pt x="204800" y="177800"/>
                </a:lnTo>
                <a:lnTo>
                  <a:pt x="204762" y="182880"/>
                </a:lnTo>
                <a:lnTo>
                  <a:pt x="204978" y="187960"/>
                </a:lnTo>
                <a:lnTo>
                  <a:pt x="205028" y="189230"/>
                </a:lnTo>
                <a:lnTo>
                  <a:pt x="205130" y="191770"/>
                </a:lnTo>
                <a:lnTo>
                  <a:pt x="205244" y="194310"/>
                </a:lnTo>
                <a:lnTo>
                  <a:pt x="205295" y="195580"/>
                </a:lnTo>
                <a:lnTo>
                  <a:pt x="206679" y="209550"/>
                </a:lnTo>
                <a:lnTo>
                  <a:pt x="206679" y="141947"/>
                </a:lnTo>
                <a:lnTo>
                  <a:pt x="204901" y="140970"/>
                </a:lnTo>
                <a:lnTo>
                  <a:pt x="204927" y="137160"/>
                </a:lnTo>
                <a:lnTo>
                  <a:pt x="213842" y="135890"/>
                </a:lnTo>
                <a:lnTo>
                  <a:pt x="213804" y="132080"/>
                </a:lnTo>
                <a:lnTo>
                  <a:pt x="212826" y="121920"/>
                </a:lnTo>
                <a:lnTo>
                  <a:pt x="212699" y="120650"/>
                </a:lnTo>
                <a:lnTo>
                  <a:pt x="212572" y="119380"/>
                </a:lnTo>
                <a:lnTo>
                  <a:pt x="209867" y="91440"/>
                </a:lnTo>
                <a:lnTo>
                  <a:pt x="209740" y="90170"/>
                </a:lnTo>
                <a:lnTo>
                  <a:pt x="208445" y="81280"/>
                </a:lnTo>
                <a:lnTo>
                  <a:pt x="212636" y="74930"/>
                </a:lnTo>
                <a:lnTo>
                  <a:pt x="228612" y="77470"/>
                </a:lnTo>
                <a:lnTo>
                  <a:pt x="230098" y="85090"/>
                </a:lnTo>
                <a:lnTo>
                  <a:pt x="229260" y="90170"/>
                </a:lnTo>
                <a:lnTo>
                  <a:pt x="226123" y="124460"/>
                </a:lnTo>
                <a:lnTo>
                  <a:pt x="226009" y="125730"/>
                </a:lnTo>
                <a:lnTo>
                  <a:pt x="225894" y="127000"/>
                </a:lnTo>
                <a:lnTo>
                  <a:pt x="225767" y="128270"/>
                </a:lnTo>
                <a:lnTo>
                  <a:pt x="225196" y="134620"/>
                </a:lnTo>
                <a:lnTo>
                  <a:pt x="225069" y="135890"/>
                </a:lnTo>
                <a:lnTo>
                  <a:pt x="228244" y="137160"/>
                </a:lnTo>
                <a:lnTo>
                  <a:pt x="232041" y="137160"/>
                </a:lnTo>
                <a:lnTo>
                  <a:pt x="234099" y="139700"/>
                </a:lnTo>
                <a:lnTo>
                  <a:pt x="234099" y="74510"/>
                </a:lnTo>
                <a:lnTo>
                  <a:pt x="232638" y="72390"/>
                </a:lnTo>
                <a:lnTo>
                  <a:pt x="222415" y="67310"/>
                </a:lnTo>
                <a:lnTo>
                  <a:pt x="211747" y="68580"/>
                </a:lnTo>
                <a:lnTo>
                  <a:pt x="203365" y="74930"/>
                </a:lnTo>
                <a:lnTo>
                  <a:pt x="199948" y="86360"/>
                </a:lnTo>
                <a:lnTo>
                  <a:pt x="202095" y="109220"/>
                </a:lnTo>
                <a:lnTo>
                  <a:pt x="202209" y="110490"/>
                </a:lnTo>
                <a:lnTo>
                  <a:pt x="202323" y="111760"/>
                </a:lnTo>
                <a:lnTo>
                  <a:pt x="199631" y="111760"/>
                </a:lnTo>
                <a:lnTo>
                  <a:pt x="197065" y="113030"/>
                </a:lnTo>
                <a:lnTo>
                  <a:pt x="193573" y="115570"/>
                </a:lnTo>
                <a:lnTo>
                  <a:pt x="192303" y="116840"/>
                </a:lnTo>
                <a:lnTo>
                  <a:pt x="188201" y="118110"/>
                </a:lnTo>
                <a:lnTo>
                  <a:pt x="190296" y="113030"/>
                </a:lnTo>
                <a:lnTo>
                  <a:pt x="190220" y="109220"/>
                </a:lnTo>
                <a:lnTo>
                  <a:pt x="190119" y="105410"/>
                </a:lnTo>
                <a:lnTo>
                  <a:pt x="190080" y="104140"/>
                </a:lnTo>
                <a:lnTo>
                  <a:pt x="187528" y="99060"/>
                </a:lnTo>
                <a:lnTo>
                  <a:pt x="184848" y="93980"/>
                </a:lnTo>
                <a:lnTo>
                  <a:pt x="190042" y="77470"/>
                </a:lnTo>
                <a:lnTo>
                  <a:pt x="186283" y="62230"/>
                </a:lnTo>
                <a:lnTo>
                  <a:pt x="184086" y="60185"/>
                </a:lnTo>
                <a:lnTo>
                  <a:pt x="184086" y="124460"/>
                </a:lnTo>
                <a:lnTo>
                  <a:pt x="172440" y="142240"/>
                </a:lnTo>
                <a:lnTo>
                  <a:pt x="166725" y="161290"/>
                </a:lnTo>
                <a:lnTo>
                  <a:pt x="165722" y="180340"/>
                </a:lnTo>
                <a:lnTo>
                  <a:pt x="165658" y="181610"/>
                </a:lnTo>
                <a:lnTo>
                  <a:pt x="165582" y="182880"/>
                </a:lnTo>
                <a:lnTo>
                  <a:pt x="167614" y="203200"/>
                </a:lnTo>
                <a:lnTo>
                  <a:pt x="150050" y="200660"/>
                </a:lnTo>
                <a:lnTo>
                  <a:pt x="149694" y="199390"/>
                </a:lnTo>
                <a:lnTo>
                  <a:pt x="147535" y="191770"/>
                </a:lnTo>
                <a:lnTo>
                  <a:pt x="146202" y="182880"/>
                </a:lnTo>
                <a:lnTo>
                  <a:pt x="146265" y="165100"/>
                </a:lnTo>
                <a:lnTo>
                  <a:pt x="146329" y="163830"/>
                </a:lnTo>
                <a:lnTo>
                  <a:pt x="148488" y="152400"/>
                </a:lnTo>
                <a:lnTo>
                  <a:pt x="150126" y="148590"/>
                </a:lnTo>
                <a:lnTo>
                  <a:pt x="152857" y="142240"/>
                </a:lnTo>
                <a:lnTo>
                  <a:pt x="178333" y="118110"/>
                </a:lnTo>
                <a:lnTo>
                  <a:pt x="184086" y="124460"/>
                </a:lnTo>
                <a:lnTo>
                  <a:pt x="184086" y="60185"/>
                </a:lnTo>
                <a:lnTo>
                  <a:pt x="181229" y="57518"/>
                </a:lnTo>
                <a:lnTo>
                  <a:pt x="181229" y="104140"/>
                </a:lnTo>
                <a:lnTo>
                  <a:pt x="180428" y="111760"/>
                </a:lnTo>
                <a:lnTo>
                  <a:pt x="168490" y="113030"/>
                </a:lnTo>
                <a:lnTo>
                  <a:pt x="158381" y="119380"/>
                </a:lnTo>
                <a:lnTo>
                  <a:pt x="150075" y="129540"/>
                </a:lnTo>
                <a:lnTo>
                  <a:pt x="143497" y="139700"/>
                </a:lnTo>
                <a:lnTo>
                  <a:pt x="137845" y="124460"/>
                </a:lnTo>
                <a:lnTo>
                  <a:pt x="139509" y="115570"/>
                </a:lnTo>
                <a:lnTo>
                  <a:pt x="141541" y="110490"/>
                </a:lnTo>
                <a:lnTo>
                  <a:pt x="142049" y="109220"/>
                </a:lnTo>
                <a:lnTo>
                  <a:pt x="157683" y="87630"/>
                </a:lnTo>
                <a:lnTo>
                  <a:pt x="158775" y="85090"/>
                </a:lnTo>
                <a:lnTo>
                  <a:pt x="153746" y="78740"/>
                </a:lnTo>
                <a:lnTo>
                  <a:pt x="152654" y="78740"/>
                </a:lnTo>
                <a:lnTo>
                  <a:pt x="146240" y="83820"/>
                </a:lnTo>
                <a:lnTo>
                  <a:pt x="140792" y="91440"/>
                </a:lnTo>
                <a:lnTo>
                  <a:pt x="135064" y="101600"/>
                </a:lnTo>
                <a:lnTo>
                  <a:pt x="133908" y="105410"/>
                </a:lnTo>
                <a:lnTo>
                  <a:pt x="131965" y="109220"/>
                </a:lnTo>
                <a:lnTo>
                  <a:pt x="130987" y="109220"/>
                </a:lnTo>
                <a:lnTo>
                  <a:pt x="129133" y="105410"/>
                </a:lnTo>
                <a:lnTo>
                  <a:pt x="111747" y="69850"/>
                </a:lnTo>
                <a:lnTo>
                  <a:pt x="111125" y="69850"/>
                </a:lnTo>
                <a:lnTo>
                  <a:pt x="108305" y="71120"/>
                </a:lnTo>
                <a:lnTo>
                  <a:pt x="105981" y="73660"/>
                </a:lnTo>
                <a:lnTo>
                  <a:pt x="103784" y="74930"/>
                </a:lnTo>
                <a:lnTo>
                  <a:pt x="119392" y="105410"/>
                </a:lnTo>
                <a:lnTo>
                  <a:pt x="111544" y="102870"/>
                </a:lnTo>
                <a:lnTo>
                  <a:pt x="103670" y="101600"/>
                </a:lnTo>
                <a:lnTo>
                  <a:pt x="87642" y="101600"/>
                </a:lnTo>
                <a:lnTo>
                  <a:pt x="88112" y="109220"/>
                </a:lnTo>
                <a:lnTo>
                  <a:pt x="88188" y="110490"/>
                </a:lnTo>
                <a:lnTo>
                  <a:pt x="88265" y="111760"/>
                </a:lnTo>
                <a:lnTo>
                  <a:pt x="97497" y="110490"/>
                </a:lnTo>
                <a:lnTo>
                  <a:pt x="108978" y="111760"/>
                </a:lnTo>
                <a:lnTo>
                  <a:pt x="133731" y="140970"/>
                </a:lnTo>
                <a:lnTo>
                  <a:pt x="135877" y="148590"/>
                </a:lnTo>
                <a:lnTo>
                  <a:pt x="121348" y="143510"/>
                </a:lnTo>
                <a:lnTo>
                  <a:pt x="102298" y="140970"/>
                </a:lnTo>
                <a:lnTo>
                  <a:pt x="102298" y="149860"/>
                </a:lnTo>
                <a:lnTo>
                  <a:pt x="120408" y="152400"/>
                </a:lnTo>
                <a:lnTo>
                  <a:pt x="129006" y="156210"/>
                </a:lnTo>
                <a:lnTo>
                  <a:pt x="136956" y="160020"/>
                </a:lnTo>
                <a:lnTo>
                  <a:pt x="136867" y="162560"/>
                </a:lnTo>
                <a:lnTo>
                  <a:pt x="136804" y="182880"/>
                </a:lnTo>
                <a:lnTo>
                  <a:pt x="137274" y="187960"/>
                </a:lnTo>
                <a:lnTo>
                  <a:pt x="137388" y="189230"/>
                </a:lnTo>
                <a:lnTo>
                  <a:pt x="139534" y="199390"/>
                </a:lnTo>
                <a:lnTo>
                  <a:pt x="102260" y="194310"/>
                </a:lnTo>
                <a:lnTo>
                  <a:pt x="93840" y="189230"/>
                </a:lnTo>
                <a:lnTo>
                  <a:pt x="88938" y="181610"/>
                </a:lnTo>
                <a:lnTo>
                  <a:pt x="87655" y="172720"/>
                </a:lnTo>
                <a:lnTo>
                  <a:pt x="90043" y="163830"/>
                </a:lnTo>
                <a:lnTo>
                  <a:pt x="81927" y="157480"/>
                </a:lnTo>
                <a:lnTo>
                  <a:pt x="78117" y="148590"/>
                </a:lnTo>
                <a:lnTo>
                  <a:pt x="78206" y="147320"/>
                </a:lnTo>
                <a:lnTo>
                  <a:pt x="78295" y="146050"/>
                </a:lnTo>
                <a:lnTo>
                  <a:pt x="78397" y="144780"/>
                </a:lnTo>
                <a:lnTo>
                  <a:pt x="78486" y="143510"/>
                </a:lnTo>
                <a:lnTo>
                  <a:pt x="78574" y="142240"/>
                </a:lnTo>
                <a:lnTo>
                  <a:pt x="78663" y="140970"/>
                </a:lnTo>
                <a:lnTo>
                  <a:pt x="78752" y="139700"/>
                </a:lnTo>
                <a:lnTo>
                  <a:pt x="83972" y="130810"/>
                </a:lnTo>
                <a:lnTo>
                  <a:pt x="76009" y="125730"/>
                </a:lnTo>
                <a:lnTo>
                  <a:pt x="69291" y="121920"/>
                </a:lnTo>
                <a:lnTo>
                  <a:pt x="65557" y="113030"/>
                </a:lnTo>
                <a:lnTo>
                  <a:pt x="63068" y="100330"/>
                </a:lnTo>
                <a:lnTo>
                  <a:pt x="66573" y="87630"/>
                </a:lnTo>
                <a:lnTo>
                  <a:pt x="75031" y="77470"/>
                </a:lnTo>
                <a:lnTo>
                  <a:pt x="87376" y="72390"/>
                </a:lnTo>
                <a:lnTo>
                  <a:pt x="89789" y="63500"/>
                </a:lnTo>
                <a:lnTo>
                  <a:pt x="95313" y="55880"/>
                </a:lnTo>
                <a:lnTo>
                  <a:pt x="103174" y="53340"/>
                </a:lnTo>
                <a:lnTo>
                  <a:pt x="112610" y="52070"/>
                </a:lnTo>
                <a:lnTo>
                  <a:pt x="121602" y="40640"/>
                </a:lnTo>
                <a:lnTo>
                  <a:pt x="134556" y="38100"/>
                </a:lnTo>
                <a:lnTo>
                  <a:pt x="146342" y="44450"/>
                </a:lnTo>
                <a:lnTo>
                  <a:pt x="151765" y="58420"/>
                </a:lnTo>
                <a:lnTo>
                  <a:pt x="154000" y="58420"/>
                </a:lnTo>
                <a:lnTo>
                  <a:pt x="155981" y="57150"/>
                </a:lnTo>
                <a:lnTo>
                  <a:pt x="158153" y="57150"/>
                </a:lnTo>
                <a:lnTo>
                  <a:pt x="171716" y="60960"/>
                </a:lnTo>
                <a:lnTo>
                  <a:pt x="179285" y="69850"/>
                </a:lnTo>
                <a:lnTo>
                  <a:pt x="179374" y="72390"/>
                </a:lnTo>
                <a:lnTo>
                  <a:pt x="179463" y="74930"/>
                </a:lnTo>
                <a:lnTo>
                  <a:pt x="179552" y="77470"/>
                </a:lnTo>
                <a:lnTo>
                  <a:pt x="179641" y="80010"/>
                </a:lnTo>
                <a:lnTo>
                  <a:pt x="179743" y="82550"/>
                </a:lnTo>
                <a:lnTo>
                  <a:pt x="171932" y="93980"/>
                </a:lnTo>
                <a:lnTo>
                  <a:pt x="176491" y="99060"/>
                </a:lnTo>
                <a:lnTo>
                  <a:pt x="181229" y="104140"/>
                </a:lnTo>
                <a:lnTo>
                  <a:pt x="181229" y="57518"/>
                </a:lnTo>
                <a:lnTo>
                  <a:pt x="180835" y="57150"/>
                </a:lnTo>
                <a:lnTo>
                  <a:pt x="175374" y="52070"/>
                </a:lnTo>
                <a:lnTo>
                  <a:pt x="159054" y="46990"/>
                </a:lnTo>
                <a:lnTo>
                  <a:pt x="155994" y="39370"/>
                </a:lnTo>
                <a:lnTo>
                  <a:pt x="154584" y="38100"/>
                </a:lnTo>
                <a:lnTo>
                  <a:pt x="151739" y="35560"/>
                </a:lnTo>
                <a:lnTo>
                  <a:pt x="139954" y="27940"/>
                </a:lnTo>
                <a:lnTo>
                  <a:pt x="138188" y="26670"/>
                </a:lnTo>
                <a:lnTo>
                  <a:pt x="129324" y="20320"/>
                </a:lnTo>
                <a:lnTo>
                  <a:pt x="123774" y="19050"/>
                </a:lnTo>
                <a:lnTo>
                  <a:pt x="123139" y="18961"/>
                </a:lnTo>
                <a:lnTo>
                  <a:pt x="123139" y="29260"/>
                </a:lnTo>
                <a:lnTo>
                  <a:pt x="123050" y="30480"/>
                </a:lnTo>
                <a:lnTo>
                  <a:pt x="118224" y="30480"/>
                </a:lnTo>
                <a:lnTo>
                  <a:pt x="113576" y="34290"/>
                </a:lnTo>
                <a:lnTo>
                  <a:pt x="108966" y="39370"/>
                </a:lnTo>
                <a:lnTo>
                  <a:pt x="107416" y="41910"/>
                </a:lnTo>
                <a:lnTo>
                  <a:pt x="104432" y="43180"/>
                </a:lnTo>
                <a:lnTo>
                  <a:pt x="79730" y="63500"/>
                </a:lnTo>
                <a:lnTo>
                  <a:pt x="77711" y="66040"/>
                </a:lnTo>
                <a:lnTo>
                  <a:pt x="71094" y="68580"/>
                </a:lnTo>
                <a:lnTo>
                  <a:pt x="68770" y="71120"/>
                </a:lnTo>
                <a:lnTo>
                  <a:pt x="57175" y="85090"/>
                </a:lnTo>
                <a:lnTo>
                  <a:pt x="53695" y="102870"/>
                </a:lnTo>
                <a:lnTo>
                  <a:pt x="58178" y="119380"/>
                </a:lnTo>
                <a:lnTo>
                  <a:pt x="70497" y="133350"/>
                </a:lnTo>
                <a:lnTo>
                  <a:pt x="68707" y="140970"/>
                </a:lnTo>
                <a:lnTo>
                  <a:pt x="68656" y="142240"/>
                </a:lnTo>
                <a:lnTo>
                  <a:pt x="68554" y="144780"/>
                </a:lnTo>
                <a:lnTo>
                  <a:pt x="68453" y="147320"/>
                </a:lnTo>
                <a:lnTo>
                  <a:pt x="69862" y="154940"/>
                </a:lnTo>
                <a:lnTo>
                  <a:pt x="73113" y="161290"/>
                </a:lnTo>
                <a:lnTo>
                  <a:pt x="74129" y="162560"/>
                </a:lnTo>
                <a:lnTo>
                  <a:pt x="78587" y="167640"/>
                </a:lnTo>
                <a:lnTo>
                  <a:pt x="79133" y="168910"/>
                </a:lnTo>
                <a:lnTo>
                  <a:pt x="77812" y="172720"/>
                </a:lnTo>
                <a:lnTo>
                  <a:pt x="77876" y="182880"/>
                </a:lnTo>
                <a:lnTo>
                  <a:pt x="81953" y="190500"/>
                </a:lnTo>
                <a:lnTo>
                  <a:pt x="87642" y="196850"/>
                </a:lnTo>
                <a:lnTo>
                  <a:pt x="79400" y="199390"/>
                </a:lnTo>
                <a:lnTo>
                  <a:pt x="66827" y="165100"/>
                </a:lnTo>
                <a:lnTo>
                  <a:pt x="55003" y="162560"/>
                </a:lnTo>
                <a:lnTo>
                  <a:pt x="46951" y="156210"/>
                </a:lnTo>
                <a:lnTo>
                  <a:pt x="43649" y="146050"/>
                </a:lnTo>
                <a:lnTo>
                  <a:pt x="46088" y="134620"/>
                </a:lnTo>
                <a:lnTo>
                  <a:pt x="37985" y="128270"/>
                </a:lnTo>
                <a:lnTo>
                  <a:pt x="34175" y="119380"/>
                </a:lnTo>
                <a:lnTo>
                  <a:pt x="34264" y="118110"/>
                </a:lnTo>
                <a:lnTo>
                  <a:pt x="34353" y="116840"/>
                </a:lnTo>
                <a:lnTo>
                  <a:pt x="34442" y="115570"/>
                </a:lnTo>
                <a:lnTo>
                  <a:pt x="34531" y="114300"/>
                </a:lnTo>
                <a:lnTo>
                  <a:pt x="34620" y="113030"/>
                </a:lnTo>
                <a:lnTo>
                  <a:pt x="34721" y="111760"/>
                </a:lnTo>
                <a:lnTo>
                  <a:pt x="34810" y="110490"/>
                </a:lnTo>
                <a:lnTo>
                  <a:pt x="40017" y="101600"/>
                </a:lnTo>
                <a:lnTo>
                  <a:pt x="33210" y="97790"/>
                </a:lnTo>
                <a:lnTo>
                  <a:pt x="27355" y="93980"/>
                </a:lnTo>
                <a:lnTo>
                  <a:pt x="23291" y="87630"/>
                </a:lnTo>
                <a:lnTo>
                  <a:pt x="19100" y="73660"/>
                </a:lnTo>
                <a:lnTo>
                  <a:pt x="21793" y="59690"/>
                </a:lnTo>
                <a:lnTo>
                  <a:pt x="30276" y="49530"/>
                </a:lnTo>
                <a:lnTo>
                  <a:pt x="43421" y="43180"/>
                </a:lnTo>
                <a:lnTo>
                  <a:pt x="45808" y="34290"/>
                </a:lnTo>
                <a:lnTo>
                  <a:pt x="51333" y="26670"/>
                </a:lnTo>
                <a:lnTo>
                  <a:pt x="59207" y="24130"/>
                </a:lnTo>
                <a:lnTo>
                  <a:pt x="68656" y="22860"/>
                </a:lnTo>
                <a:lnTo>
                  <a:pt x="77673" y="11430"/>
                </a:lnTo>
                <a:lnTo>
                  <a:pt x="90639" y="8890"/>
                </a:lnTo>
                <a:lnTo>
                  <a:pt x="102412" y="15240"/>
                </a:lnTo>
                <a:lnTo>
                  <a:pt x="107848" y="29260"/>
                </a:lnTo>
                <a:lnTo>
                  <a:pt x="112560" y="29260"/>
                </a:lnTo>
                <a:lnTo>
                  <a:pt x="117259" y="26670"/>
                </a:lnTo>
                <a:lnTo>
                  <a:pt x="123139" y="29260"/>
                </a:lnTo>
                <a:lnTo>
                  <a:pt x="123139" y="18961"/>
                </a:lnTo>
                <a:lnTo>
                  <a:pt x="115100" y="17780"/>
                </a:lnTo>
                <a:lnTo>
                  <a:pt x="108521" y="8890"/>
                </a:lnTo>
                <a:lnTo>
                  <a:pt x="105702" y="5080"/>
                </a:lnTo>
                <a:lnTo>
                  <a:pt x="92659" y="0"/>
                </a:lnTo>
                <a:lnTo>
                  <a:pt x="78320" y="0"/>
                </a:lnTo>
                <a:lnTo>
                  <a:pt x="65074" y="8890"/>
                </a:lnTo>
                <a:lnTo>
                  <a:pt x="64147" y="10160"/>
                </a:lnTo>
                <a:lnTo>
                  <a:pt x="63525" y="12700"/>
                </a:lnTo>
                <a:lnTo>
                  <a:pt x="61188" y="13970"/>
                </a:lnTo>
                <a:lnTo>
                  <a:pt x="35788" y="34290"/>
                </a:lnTo>
                <a:lnTo>
                  <a:pt x="33743" y="36830"/>
                </a:lnTo>
                <a:lnTo>
                  <a:pt x="26885" y="39370"/>
                </a:lnTo>
                <a:lnTo>
                  <a:pt x="24485" y="41910"/>
                </a:lnTo>
                <a:lnTo>
                  <a:pt x="13093" y="55880"/>
                </a:lnTo>
                <a:lnTo>
                  <a:pt x="9753" y="73660"/>
                </a:lnTo>
                <a:lnTo>
                  <a:pt x="14287" y="90170"/>
                </a:lnTo>
                <a:lnTo>
                  <a:pt x="26543" y="104140"/>
                </a:lnTo>
                <a:lnTo>
                  <a:pt x="24752" y="111760"/>
                </a:lnTo>
                <a:lnTo>
                  <a:pt x="24701" y="113030"/>
                </a:lnTo>
                <a:lnTo>
                  <a:pt x="24599" y="115570"/>
                </a:lnTo>
                <a:lnTo>
                  <a:pt x="24498" y="118110"/>
                </a:lnTo>
                <a:lnTo>
                  <a:pt x="25908" y="125730"/>
                </a:lnTo>
                <a:lnTo>
                  <a:pt x="29159" y="132080"/>
                </a:lnTo>
                <a:lnTo>
                  <a:pt x="30187" y="133350"/>
                </a:lnTo>
                <a:lnTo>
                  <a:pt x="34632" y="138430"/>
                </a:lnTo>
                <a:lnTo>
                  <a:pt x="35153" y="139700"/>
                </a:lnTo>
                <a:lnTo>
                  <a:pt x="33858" y="144780"/>
                </a:lnTo>
                <a:lnTo>
                  <a:pt x="33921" y="146050"/>
                </a:lnTo>
                <a:lnTo>
                  <a:pt x="36220" y="156210"/>
                </a:lnTo>
                <a:lnTo>
                  <a:pt x="41846" y="165100"/>
                </a:lnTo>
                <a:lnTo>
                  <a:pt x="50012" y="171450"/>
                </a:lnTo>
                <a:lnTo>
                  <a:pt x="59893" y="173990"/>
                </a:lnTo>
                <a:lnTo>
                  <a:pt x="70548" y="204470"/>
                </a:lnTo>
                <a:lnTo>
                  <a:pt x="67805" y="207010"/>
                </a:lnTo>
                <a:lnTo>
                  <a:pt x="63982" y="210820"/>
                </a:lnTo>
                <a:lnTo>
                  <a:pt x="59436" y="215900"/>
                </a:lnTo>
                <a:lnTo>
                  <a:pt x="58153" y="218440"/>
                </a:lnTo>
                <a:lnTo>
                  <a:pt x="56705" y="219710"/>
                </a:lnTo>
                <a:lnTo>
                  <a:pt x="52247" y="218719"/>
                </a:lnTo>
                <a:lnTo>
                  <a:pt x="52247" y="228600"/>
                </a:lnTo>
                <a:lnTo>
                  <a:pt x="52247" y="267970"/>
                </a:lnTo>
                <a:lnTo>
                  <a:pt x="29324" y="271780"/>
                </a:lnTo>
                <a:lnTo>
                  <a:pt x="23253" y="274320"/>
                </a:lnTo>
                <a:lnTo>
                  <a:pt x="22352" y="264160"/>
                </a:lnTo>
                <a:lnTo>
                  <a:pt x="26428" y="262890"/>
                </a:lnTo>
                <a:lnTo>
                  <a:pt x="50952" y="262890"/>
                </a:lnTo>
                <a:lnTo>
                  <a:pt x="52247" y="267970"/>
                </a:lnTo>
                <a:lnTo>
                  <a:pt x="52247" y="228600"/>
                </a:lnTo>
                <a:lnTo>
                  <a:pt x="50647" y="233680"/>
                </a:lnTo>
                <a:lnTo>
                  <a:pt x="49187" y="233426"/>
                </a:lnTo>
                <a:lnTo>
                  <a:pt x="49187" y="242570"/>
                </a:lnTo>
                <a:lnTo>
                  <a:pt x="48374" y="246380"/>
                </a:lnTo>
                <a:lnTo>
                  <a:pt x="48374" y="248920"/>
                </a:lnTo>
                <a:lnTo>
                  <a:pt x="49187" y="252730"/>
                </a:lnTo>
                <a:lnTo>
                  <a:pt x="8610" y="252730"/>
                </a:lnTo>
                <a:lnTo>
                  <a:pt x="8610" y="242570"/>
                </a:lnTo>
                <a:lnTo>
                  <a:pt x="49187" y="242570"/>
                </a:lnTo>
                <a:lnTo>
                  <a:pt x="49187" y="233426"/>
                </a:lnTo>
                <a:lnTo>
                  <a:pt x="43421" y="232410"/>
                </a:lnTo>
                <a:lnTo>
                  <a:pt x="34493" y="233680"/>
                </a:lnTo>
                <a:lnTo>
                  <a:pt x="22694" y="232410"/>
                </a:lnTo>
                <a:lnTo>
                  <a:pt x="22288" y="226060"/>
                </a:lnTo>
                <a:lnTo>
                  <a:pt x="22212" y="224790"/>
                </a:lnTo>
                <a:lnTo>
                  <a:pt x="22123" y="223520"/>
                </a:lnTo>
                <a:lnTo>
                  <a:pt x="35687" y="223520"/>
                </a:lnTo>
                <a:lnTo>
                  <a:pt x="44970" y="228600"/>
                </a:lnTo>
                <a:lnTo>
                  <a:pt x="52247" y="228600"/>
                </a:lnTo>
                <a:lnTo>
                  <a:pt x="52247" y="218719"/>
                </a:lnTo>
                <a:lnTo>
                  <a:pt x="28130" y="213360"/>
                </a:lnTo>
                <a:lnTo>
                  <a:pt x="21323" y="215900"/>
                </a:lnTo>
                <a:lnTo>
                  <a:pt x="16751" y="219710"/>
                </a:lnTo>
                <a:lnTo>
                  <a:pt x="14592" y="226060"/>
                </a:lnTo>
                <a:lnTo>
                  <a:pt x="14947" y="232410"/>
                </a:lnTo>
                <a:lnTo>
                  <a:pt x="15011" y="233680"/>
                </a:lnTo>
                <a:lnTo>
                  <a:pt x="3746" y="237490"/>
                </a:lnTo>
                <a:lnTo>
                  <a:pt x="0" y="247650"/>
                </a:lnTo>
                <a:lnTo>
                  <a:pt x="3759" y="257810"/>
                </a:lnTo>
                <a:lnTo>
                  <a:pt x="15011" y="262890"/>
                </a:lnTo>
                <a:lnTo>
                  <a:pt x="14681" y="267970"/>
                </a:lnTo>
                <a:lnTo>
                  <a:pt x="14592" y="269240"/>
                </a:lnTo>
                <a:lnTo>
                  <a:pt x="16751" y="275590"/>
                </a:lnTo>
                <a:lnTo>
                  <a:pt x="21336" y="280670"/>
                </a:lnTo>
                <a:lnTo>
                  <a:pt x="28130" y="281940"/>
                </a:lnTo>
                <a:lnTo>
                  <a:pt x="56705" y="275590"/>
                </a:lnTo>
                <a:lnTo>
                  <a:pt x="65671" y="287020"/>
                </a:lnTo>
                <a:lnTo>
                  <a:pt x="76873" y="294640"/>
                </a:lnTo>
                <a:lnTo>
                  <a:pt x="89776" y="299720"/>
                </a:lnTo>
                <a:lnTo>
                  <a:pt x="103847" y="300990"/>
                </a:lnTo>
                <a:lnTo>
                  <a:pt x="161366" y="292100"/>
                </a:lnTo>
                <a:lnTo>
                  <a:pt x="284619" y="273050"/>
                </a:lnTo>
                <a:lnTo>
                  <a:pt x="297421" y="264160"/>
                </a:lnTo>
                <a:lnTo>
                  <a:pt x="302247" y="248920"/>
                </a:lnTo>
                <a:lnTo>
                  <a:pt x="298754" y="233680"/>
                </a:lnTo>
                <a:lnTo>
                  <a:pt x="292849" y="228727"/>
                </a:lnTo>
                <a:lnTo>
                  <a:pt x="292849" y="246380"/>
                </a:lnTo>
                <a:lnTo>
                  <a:pt x="290360" y="257810"/>
                </a:lnTo>
                <a:lnTo>
                  <a:pt x="281762" y="264160"/>
                </a:lnTo>
                <a:lnTo>
                  <a:pt x="109232" y="292100"/>
                </a:lnTo>
                <a:lnTo>
                  <a:pt x="86791" y="289560"/>
                </a:lnTo>
                <a:lnTo>
                  <a:pt x="69278" y="276860"/>
                </a:lnTo>
                <a:lnTo>
                  <a:pt x="68618" y="275590"/>
                </a:lnTo>
                <a:lnTo>
                  <a:pt x="67957" y="274320"/>
                </a:lnTo>
                <a:lnTo>
                  <a:pt x="62026" y="262890"/>
                </a:lnTo>
                <a:lnTo>
                  <a:pt x="59397" y="257810"/>
                </a:lnTo>
                <a:lnTo>
                  <a:pt x="59512" y="252730"/>
                </a:lnTo>
                <a:lnTo>
                  <a:pt x="59626" y="247650"/>
                </a:lnTo>
                <a:lnTo>
                  <a:pt x="59740" y="242570"/>
                </a:lnTo>
                <a:lnTo>
                  <a:pt x="59855" y="237490"/>
                </a:lnTo>
                <a:lnTo>
                  <a:pt x="59880" y="236220"/>
                </a:lnTo>
                <a:lnTo>
                  <a:pt x="61036" y="233680"/>
                </a:lnTo>
                <a:lnTo>
                  <a:pt x="65062" y="224790"/>
                </a:lnTo>
                <a:lnTo>
                  <a:pt x="66103" y="223520"/>
                </a:lnTo>
                <a:lnTo>
                  <a:pt x="69227" y="219710"/>
                </a:lnTo>
                <a:lnTo>
                  <a:pt x="73393" y="214630"/>
                </a:lnTo>
                <a:lnTo>
                  <a:pt x="84023" y="207010"/>
                </a:lnTo>
                <a:lnTo>
                  <a:pt x="96062" y="204470"/>
                </a:lnTo>
                <a:lnTo>
                  <a:pt x="100406" y="203200"/>
                </a:lnTo>
                <a:lnTo>
                  <a:pt x="104876" y="204470"/>
                </a:lnTo>
                <a:lnTo>
                  <a:pt x="109232" y="204470"/>
                </a:lnTo>
                <a:lnTo>
                  <a:pt x="279946" y="229870"/>
                </a:lnTo>
                <a:lnTo>
                  <a:pt x="289344" y="237490"/>
                </a:lnTo>
                <a:lnTo>
                  <a:pt x="292849" y="246380"/>
                </a:lnTo>
                <a:lnTo>
                  <a:pt x="292849" y="228727"/>
                </a:lnTo>
                <a:lnTo>
                  <a:pt x="286651" y="223520"/>
                </a:lnTo>
                <a:lnTo>
                  <a:pt x="286651" y="222250"/>
                </a:lnTo>
                <a:lnTo>
                  <a:pt x="287464" y="220980"/>
                </a:lnTo>
                <a:lnTo>
                  <a:pt x="296418" y="207010"/>
                </a:lnTo>
                <a:lnTo>
                  <a:pt x="301663" y="189230"/>
                </a:lnTo>
                <a:lnTo>
                  <a:pt x="302475" y="173990"/>
                </a:lnTo>
                <a:lnTo>
                  <a:pt x="302552" y="172720"/>
                </a:lnTo>
                <a:lnTo>
                  <a:pt x="302615" y="171450"/>
                </a:lnTo>
                <a:lnTo>
                  <a:pt x="302679" y="170180"/>
                </a:lnTo>
                <a:close/>
              </a:path>
            </a:pathLst>
          </a:custGeom>
          <a:solidFill>
            <a:srgbClr val="37B34A"/>
          </a:solidFill>
        </p:spPr>
        <p:txBody>
          <a:bodyPr wrap="square" lIns="0" tIns="0" rIns="0" bIns="0" rtlCol="0"/>
          <a:lstStyle/>
          <a:p>
            <a:endParaRPr/>
          </a:p>
        </p:txBody>
      </p:sp>
      <p:sp>
        <p:nvSpPr>
          <p:cNvPr id="47" name="object 20">
            <a:extLst>
              <a:ext uri="{FF2B5EF4-FFF2-40B4-BE49-F238E27FC236}">
                <a16:creationId xmlns:a16="http://schemas.microsoft.com/office/drawing/2014/main" id="{74DD731F-73BC-0ADC-4B4E-81850AAE29C4}"/>
              </a:ext>
            </a:extLst>
          </p:cNvPr>
          <p:cNvSpPr txBox="1"/>
          <p:nvPr/>
        </p:nvSpPr>
        <p:spPr>
          <a:xfrm>
            <a:off x="2853055" y="4737100"/>
            <a:ext cx="1763395" cy="474489"/>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rPr>
              <a:t>neglecting proper nutrient-rich diets like riboflavin or iron supplementation.</a:t>
            </a:r>
            <a:endParaRPr sz="1000" dirty="0">
              <a:latin typeface="DM Sans" pitchFamily="2" charset="0"/>
              <a:cs typeface="DM Sans"/>
            </a:endParaRPr>
          </a:p>
        </p:txBody>
      </p:sp>
      <p:sp>
        <p:nvSpPr>
          <p:cNvPr id="55" name="object 29">
            <a:extLst>
              <a:ext uri="{FF2B5EF4-FFF2-40B4-BE49-F238E27FC236}">
                <a16:creationId xmlns:a16="http://schemas.microsoft.com/office/drawing/2014/main" id="{0BACA710-50B2-D84E-A1D9-A840EDB7C11B}"/>
              </a:ext>
            </a:extLst>
          </p:cNvPr>
          <p:cNvSpPr/>
          <p:nvPr/>
        </p:nvSpPr>
        <p:spPr>
          <a:xfrm>
            <a:off x="2863850" y="4356100"/>
            <a:ext cx="357505" cy="293370"/>
          </a:xfrm>
          <a:custGeom>
            <a:avLst/>
            <a:gdLst/>
            <a:ahLst/>
            <a:cxnLst/>
            <a:rect l="l" t="t" r="r" b="b"/>
            <a:pathLst>
              <a:path w="313055" h="293370">
                <a:moveTo>
                  <a:pt x="302399" y="96024"/>
                </a:moveTo>
                <a:lnTo>
                  <a:pt x="301155" y="83248"/>
                </a:lnTo>
                <a:lnTo>
                  <a:pt x="292849" y="84696"/>
                </a:lnTo>
                <a:lnTo>
                  <a:pt x="285292" y="86017"/>
                </a:lnTo>
                <a:lnTo>
                  <a:pt x="287299" y="97472"/>
                </a:lnTo>
                <a:lnTo>
                  <a:pt x="302399" y="96024"/>
                </a:lnTo>
                <a:close/>
              </a:path>
              <a:path w="313055" h="293370">
                <a:moveTo>
                  <a:pt x="312559" y="161150"/>
                </a:moveTo>
                <a:lnTo>
                  <a:pt x="307225" y="113385"/>
                </a:lnTo>
                <a:lnTo>
                  <a:pt x="305168" y="107340"/>
                </a:lnTo>
                <a:lnTo>
                  <a:pt x="297141" y="108153"/>
                </a:lnTo>
                <a:lnTo>
                  <a:pt x="294754" y="115646"/>
                </a:lnTo>
                <a:lnTo>
                  <a:pt x="297891" y="128866"/>
                </a:lnTo>
                <a:lnTo>
                  <a:pt x="298411" y="133184"/>
                </a:lnTo>
                <a:lnTo>
                  <a:pt x="299885" y="175717"/>
                </a:lnTo>
                <a:lnTo>
                  <a:pt x="292049" y="216077"/>
                </a:lnTo>
                <a:lnTo>
                  <a:pt x="271729" y="249961"/>
                </a:lnTo>
                <a:lnTo>
                  <a:pt x="235775" y="273037"/>
                </a:lnTo>
                <a:lnTo>
                  <a:pt x="210019" y="278460"/>
                </a:lnTo>
                <a:lnTo>
                  <a:pt x="197078" y="278257"/>
                </a:lnTo>
                <a:lnTo>
                  <a:pt x="183730" y="276237"/>
                </a:lnTo>
                <a:lnTo>
                  <a:pt x="187350" y="272783"/>
                </a:lnTo>
                <a:lnTo>
                  <a:pt x="191770" y="270281"/>
                </a:lnTo>
                <a:lnTo>
                  <a:pt x="195618" y="267081"/>
                </a:lnTo>
                <a:lnTo>
                  <a:pt x="225132" y="228523"/>
                </a:lnTo>
                <a:lnTo>
                  <a:pt x="235877" y="182676"/>
                </a:lnTo>
                <a:lnTo>
                  <a:pt x="231584" y="133896"/>
                </a:lnTo>
                <a:lnTo>
                  <a:pt x="223634" y="109740"/>
                </a:lnTo>
                <a:lnTo>
                  <a:pt x="223634" y="185534"/>
                </a:lnTo>
                <a:lnTo>
                  <a:pt x="214972" y="221716"/>
                </a:lnTo>
                <a:lnTo>
                  <a:pt x="190754" y="255714"/>
                </a:lnTo>
                <a:lnTo>
                  <a:pt x="157327" y="275717"/>
                </a:lnTo>
                <a:lnTo>
                  <a:pt x="119278" y="282194"/>
                </a:lnTo>
                <a:lnTo>
                  <a:pt x="81178" y="275590"/>
                </a:lnTo>
                <a:lnTo>
                  <a:pt x="47574" y="256374"/>
                </a:lnTo>
                <a:lnTo>
                  <a:pt x="23063" y="225018"/>
                </a:lnTo>
                <a:lnTo>
                  <a:pt x="12179" y="181965"/>
                </a:lnTo>
                <a:lnTo>
                  <a:pt x="15379" y="143751"/>
                </a:lnTo>
                <a:lnTo>
                  <a:pt x="27876" y="100355"/>
                </a:lnTo>
                <a:lnTo>
                  <a:pt x="48755" y="59258"/>
                </a:lnTo>
                <a:lnTo>
                  <a:pt x="77419" y="27241"/>
                </a:lnTo>
                <a:lnTo>
                  <a:pt x="112788" y="12103"/>
                </a:lnTo>
                <a:lnTo>
                  <a:pt x="138988" y="16078"/>
                </a:lnTo>
                <a:lnTo>
                  <a:pt x="182346" y="51866"/>
                </a:lnTo>
                <a:lnTo>
                  <a:pt x="211899" y="108470"/>
                </a:lnTo>
                <a:lnTo>
                  <a:pt x="221716" y="146685"/>
                </a:lnTo>
                <a:lnTo>
                  <a:pt x="223634" y="185534"/>
                </a:lnTo>
                <a:lnTo>
                  <a:pt x="223634" y="109740"/>
                </a:lnTo>
                <a:lnTo>
                  <a:pt x="216001" y="86525"/>
                </a:lnTo>
                <a:lnTo>
                  <a:pt x="192887" y="44907"/>
                </a:lnTo>
                <a:lnTo>
                  <a:pt x="203898" y="40513"/>
                </a:lnTo>
                <a:lnTo>
                  <a:pt x="215620" y="37198"/>
                </a:lnTo>
                <a:lnTo>
                  <a:pt x="227495" y="35852"/>
                </a:lnTo>
                <a:lnTo>
                  <a:pt x="239826" y="37198"/>
                </a:lnTo>
                <a:lnTo>
                  <a:pt x="239522" y="37198"/>
                </a:lnTo>
                <a:lnTo>
                  <a:pt x="247929" y="40513"/>
                </a:lnTo>
                <a:lnTo>
                  <a:pt x="278447" y="71437"/>
                </a:lnTo>
                <a:lnTo>
                  <a:pt x="284784" y="75057"/>
                </a:lnTo>
                <a:lnTo>
                  <a:pt x="290385" y="71170"/>
                </a:lnTo>
                <a:lnTo>
                  <a:pt x="288772" y="63411"/>
                </a:lnTo>
                <a:lnTo>
                  <a:pt x="283832" y="56756"/>
                </a:lnTo>
                <a:lnTo>
                  <a:pt x="282270" y="54711"/>
                </a:lnTo>
                <a:lnTo>
                  <a:pt x="273011" y="44386"/>
                </a:lnTo>
                <a:lnTo>
                  <a:pt x="262712" y="35852"/>
                </a:lnTo>
                <a:lnTo>
                  <a:pt x="262382" y="35572"/>
                </a:lnTo>
                <a:lnTo>
                  <a:pt x="261518" y="34861"/>
                </a:lnTo>
                <a:lnTo>
                  <a:pt x="248666" y="27622"/>
                </a:lnTo>
                <a:lnTo>
                  <a:pt x="235470" y="24206"/>
                </a:lnTo>
                <a:lnTo>
                  <a:pt x="222275" y="24206"/>
                </a:lnTo>
                <a:lnTo>
                  <a:pt x="209461" y="26301"/>
                </a:lnTo>
                <a:lnTo>
                  <a:pt x="197065" y="30187"/>
                </a:lnTo>
                <a:lnTo>
                  <a:pt x="185254" y="35572"/>
                </a:lnTo>
                <a:lnTo>
                  <a:pt x="166166" y="17957"/>
                </a:lnTo>
                <a:lnTo>
                  <a:pt x="156375" y="12103"/>
                </a:lnTo>
                <a:lnTo>
                  <a:pt x="145072" y="5346"/>
                </a:lnTo>
                <a:lnTo>
                  <a:pt x="121678" y="0"/>
                </a:lnTo>
                <a:lnTo>
                  <a:pt x="95681" y="4152"/>
                </a:lnTo>
                <a:lnTo>
                  <a:pt x="56057" y="30441"/>
                </a:lnTo>
                <a:lnTo>
                  <a:pt x="27076" y="71996"/>
                </a:lnTo>
                <a:lnTo>
                  <a:pt x="8470" y="120484"/>
                </a:lnTo>
                <a:lnTo>
                  <a:pt x="0" y="167589"/>
                </a:lnTo>
                <a:lnTo>
                  <a:pt x="0" y="180416"/>
                </a:lnTo>
                <a:lnTo>
                  <a:pt x="9601" y="224243"/>
                </a:lnTo>
                <a:lnTo>
                  <a:pt x="32029" y="258775"/>
                </a:lnTo>
                <a:lnTo>
                  <a:pt x="64604" y="282346"/>
                </a:lnTo>
                <a:lnTo>
                  <a:pt x="104686" y="293306"/>
                </a:lnTo>
                <a:lnTo>
                  <a:pt x="149555" y="289979"/>
                </a:lnTo>
                <a:lnTo>
                  <a:pt x="153797" y="288975"/>
                </a:lnTo>
                <a:lnTo>
                  <a:pt x="164528" y="284543"/>
                </a:lnTo>
                <a:lnTo>
                  <a:pt x="170091" y="284543"/>
                </a:lnTo>
                <a:lnTo>
                  <a:pt x="175920" y="286931"/>
                </a:lnTo>
                <a:lnTo>
                  <a:pt x="178841" y="287553"/>
                </a:lnTo>
                <a:lnTo>
                  <a:pt x="225526" y="288912"/>
                </a:lnTo>
                <a:lnTo>
                  <a:pt x="236245" y="284543"/>
                </a:lnTo>
                <a:lnTo>
                  <a:pt x="242023" y="282194"/>
                </a:lnTo>
                <a:lnTo>
                  <a:pt x="251180" y="278460"/>
                </a:lnTo>
                <a:lnTo>
                  <a:pt x="262966" y="273672"/>
                </a:lnTo>
                <a:lnTo>
                  <a:pt x="290423" y="245110"/>
                </a:lnTo>
                <a:lnTo>
                  <a:pt x="307187" y="206514"/>
                </a:lnTo>
                <a:lnTo>
                  <a:pt x="312559" y="161150"/>
                </a:lnTo>
                <a:close/>
              </a:path>
            </a:pathLst>
          </a:custGeom>
          <a:solidFill>
            <a:srgbClr val="EE76AA"/>
          </a:solid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3" y="1299487"/>
            <a:ext cx="5844540" cy="1138132"/>
          </a:xfrm>
          <a:prstGeom prst="rect">
            <a:avLst/>
          </a:prstGeom>
        </p:spPr>
        <p:txBody>
          <a:bodyPr vert="horz" wrap="square" lIns="0" tIns="205105" rIns="0" bIns="0" rtlCol="0">
            <a:spAutoFit/>
          </a:bodyPr>
          <a:lstStyle/>
          <a:p>
            <a:pPr marL="12700">
              <a:lnSpc>
                <a:spcPct val="100000"/>
              </a:lnSpc>
              <a:spcBef>
                <a:spcPts val="1615"/>
              </a:spcBef>
            </a:pPr>
            <a:r>
              <a:rPr sz="2850" b="1" dirty="0">
                <a:solidFill>
                  <a:srgbClr val="262261"/>
                </a:solidFill>
                <a:latin typeface="Bitter" pitchFamily="2" charset="0"/>
                <a:cs typeface="Book Antiqua"/>
              </a:rPr>
              <a:t>Your</a:t>
            </a:r>
            <a:r>
              <a:rPr sz="2850" b="1" spc="-120" dirty="0">
                <a:solidFill>
                  <a:srgbClr val="262261"/>
                </a:solidFill>
                <a:latin typeface="Bitter" pitchFamily="2" charset="0"/>
                <a:cs typeface="Book Antiqua"/>
              </a:rPr>
              <a:t> </a:t>
            </a:r>
            <a:r>
              <a:rPr sz="2850" b="1" dirty="0">
                <a:solidFill>
                  <a:srgbClr val="262261"/>
                </a:solidFill>
                <a:latin typeface="Bitter" pitchFamily="2" charset="0"/>
                <a:cs typeface="Book Antiqua"/>
              </a:rPr>
              <a:t>Gene</a:t>
            </a:r>
            <a:r>
              <a:rPr sz="2850" b="1" spc="-114" dirty="0">
                <a:solidFill>
                  <a:srgbClr val="262261"/>
                </a:solidFill>
                <a:latin typeface="Bitter" pitchFamily="2" charset="0"/>
                <a:cs typeface="Book Antiqua"/>
              </a:rPr>
              <a:t> </a:t>
            </a:r>
            <a:r>
              <a:rPr sz="2850" b="1" dirty="0">
                <a:solidFill>
                  <a:srgbClr val="262261"/>
                </a:solidFill>
                <a:latin typeface="Bitter" pitchFamily="2" charset="0"/>
                <a:cs typeface="Book Antiqua"/>
              </a:rPr>
              <a:t>guide</a:t>
            </a:r>
            <a:r>
              <a:rPr sz="2850" b="1" spc="-120" dirty="0">
                <a:solidFill>
                  <a:srgbClr val="262261"/>
                </a:solidFill>
                <a:latin typeface="Bitter" pitchFamily="2" charset="0"/>
                <a:cs typeface="Book Antiqua"/>
              </a:rPr>
              <a:t> </a:t>
            </a:r>
            <a:r>
              <a:rPr sz="2850" b="1" spc="70" dirty="0">
                <a:solidFill>
                  <a:srgbClr val="262261"/>
                </a:solidFill>
                <a:latin typeface="Bitter" pitchFamily="2" charset="0"/>
                <a:cs typeface="Book Antiqua"/>
              </a:rPr>
              <a:t>for</a:t>
            </a:r>
            <a:r>
              <a:rPr sz="2850" b="1" spc="-114" dirty="0">
                <a:solidFill>
                  <a:srgbClr val="262261"/>
                </a:solidFill>
                <a:latin typeface="Bitter" pitchFamily="2" charset="0"/>
                <a:cs typeface="Book Antiqua"/>
              </a:rPr>
              <a:t> </a:t>
            </a:r>
            <a:r>
              <a:rPr sz="2850" b="1" spc="55" dirty="0">
                <a:solidFill>
                  <a:srgbClr val="262261"/>
                </a:solidFill>
                <a:latin typeface="Bitter" pitchFamily="2" charset="0"/>
                <a:cs typeface="Book Antiqua"/>
              </a:rPr>
              <a:t>healthy</a:t>
            </a:r>
            <a:r>
              <a:rPr sz="2850" b="1" spc="-120" dirty="0">
                <a:solidFill>
                  <a:srgbClr val="262261"/>
                </a:solidFill>
                <a:latin typeface="Bitter" pitchFamily="2" charset="0"/>
                <a:cs typeface="Book Antiqua"/>
              </a:rPr>
              <a:t> </a:t>
            </a:r>
            <a:r>
              <a:rPr sz="2850" b="1" spc="-10" dirty="0">
                <a:solidFill>
                  <a:srgbClr val="262261"/>
                </a:solidFill>
                <a:latin typeface="Bitter" pitchFamily="2" charset="0"/>
                <a:cs typeface="Book Antiqua"/>
              </a:rPr>
              <a:t>living</a:t>
            </a:r>
            <a:endParaRPr sz="2850" dirty="0">
              <a:latin typeface="Bitter" pitchFamily="2" charset="0"/>
              <a:cs typeface="Book Antiqua"/>
            </a:endParaRPr>
          </a:p>
          <a:p>
            <a:pPr marL="12700">
              <a:lnSpc>
                <a:spcPct val="100000"/>
              </a:lnSpc>
              <a:spcBef>
                <a:spcPts val="1150"/>
              </a:spcBef>
            </a:pPr>
            <a:r>
              <a:rPr sz="2200" b="0" spc="-10" dirty="0">
                <a:solidFill>
                  <a:srgbClr val="262261"/>
                </a:solidFill>
                <a:latin typeface="DM Sans Medium"/>
                <a:cs typeface="DM Sans Medium"/>
              </a:rPr>
              <a:t>Recommendations</a:t>
            </a:r>
            <a:endParaRPr sz="2200" dirty="0">
              <a:latin typeface="DM Sans Medium"/>
              <a:cs typeface="DM Sans Medium"/>
            </a:endParaRPr>
          </a:p>
        </p:txBody>
      </p:sp>
      <p:pic>
        <p:nvPicPr>
          <p:cNvPr id="11" name="object 11"/>
          <p:cNvPicPr/>
          <p:nvPr/>
        </p:nvPicPr>
        <p:blipFill>
          <a:blip r:embed="rId2" cstate="print"/>
          <a:stretch>
            <a:fillRect/>
          </a:stretch>
        </p:blipFill>
        <p:spPr>
          <a:xfrm>
            <a:off x="428674" y="2737827"/>
            <a:ext cx="2173403" cy="2059139"/>
          </a:xfrm>
          <a:prstGeom prst="rect">
            <a:avLst/>
          </a:prstGeom>
        </p:spPr>
      </p:pic>
      <p:pic>
        <p:nvPicPr>
          <p:cNvPr id="12" name="object 12"/>
          <p:cNvPicPr/>
          <p:nvPr/>
        </p:nvPicPr>
        <p:blipFill>
          <a:blip r:embed="rId3" cstate="print"/>
          <a:stretch>
            <a:fillRect/>
          </a:stretch>
        </p:blipFill>
        <p:spPr>
          <a:xfrm>
            <a:off x="2706052" y="2737827"/>
            <a:ext cx="2173402" cy="2059139"/>
          </a:xfrm>
          <a:prstGeom prst="rect">
            <a:avLst/>
          </a:prstGeom>
        </p:spPr>
      </p:pic>
      <p:pic>
        <p:nvPicPr>
          <p:cNvPr id="13" name="object 13"/>
          <p:cNvPicPr/>
          <p:nvPr/>
        </p:nvPicPr>
        <p:blipFill>
          <a:blip r:embed="rId3" cstate="print"/>
          <a:stretch>
            <a:fillRect/>
          </a:stretch>
        </p:blipFill>
        <p:spPr>
          <a:xfrm>
            <a:off x="4983441" y="2737827"/>
            <a:ext cx="2173401" cy="2059139"/>
          </a:xfrm>
          <a:prstGeom prst="rect">
            <a:avLst/>
          </a:prstGeom>
        </p:spPr>
      </p:pic>
      <p:pic>
        <p:nvPicPr>
          <p:cNvPr id="14" name="object 14"/>
          <p:cNvPicPr/>
          <p:nvPr/>
        </p:nvPicPr>
        <p:blipFill>
          <a:blip r:embed="rId4" cstate="print"/>
          <a:stretch>
            <a:fillRect/>
          </a:stretch>
        </p:blipFill>
        <p:spPr>
          <a:xfrm>
            <a:off x="428674" y="5018658"/>
            <a:ext cx="2173403" cy="2080642"/>
          </a:xfrm>
          <a:prstGeom prst="rect">
            <a:avLst/>
          </a:prstGeom>
        </p:spPr>
      </p:pic>
      <p:pic>
        <p:nvPicPr>
          <p:cNvPr id="15" name="object 15"/>
          <p:cNvPicPr/>
          <p:nvPr/>
        </p:nvPicPr>
        <p:blipFill>
          <a:blip r:embed="rId5" cstate="print"/>
          <a:srcRect b="50431"/>
          <a:stretch/>
        </p:blipFill>
        <p:spPr>
          <a:xfrm>
            <a:off x="2706052" y="5018658"/>
            <a:ext cx="2173402" cy="2080642"/>
          </a:xfrm>
          <a:prstGeom prst="rect">
            <a:avLst/>
          </a:prstGeom>
        </p:spPr>
      </p:pic>
      <p:pic>
        <p:nvPicPr>
          <p:cNvPr id="16" name="object 16"/>
          <p:cNvPicPr/>
          <p:nvPr/>
        </p:nvPicPr>
        <p:blipFill>
          <a:blip r:embed="rId6" cstate="print"/>
          <a:stretch>
            <a:fillRect/>
          </a:stretch>
        </p:blipFill>
        <p:spPr>
          <a:xfrm>
            <a:off x="4983441" y="5018658"/>
            <a:ext cx="2173401" cy="2080642"/>
          </a:xfrm>
          <a:prstGeom prst="rect">
            <a:avLst/>
          </a:prstGeom>
        </p:spPr>
      </p:pic>
      <p:sp>
        <p:nvSpPr>
          <p:cNvPr id="18" name="object 18"/>
          <p:cNvSpPr txBox="1"/>
          <p:nvPr/>
        </p:nvSpPr>
        <p:spPr>
          <a:xfrm>
            <a:off x="3083759" y="3735900"/>
            <a:ext cx="1417955" cy="574040"/>
          </a:xfrm>
          <a:prstGeom prst="rect">
            <a:avLst/>
          </a:prstGeom>
        </p:spPr>
        <p:txBody>
          <a:bodyPr vert="horz" wrap="square" lIns="0" tIns="12700" rIns="0" bIns="0" rtlCol="0">
            <a:spAutoFit/>
          </a:bodyPr>
          <a:lstStyle/>
          <a:p>
            <a:pPr marL="12065" marR="5080" algn="ctr">
              <a:lnSpc>
                <a:spcPct val="100000"/>
              </a:lnSpc>
              <a:spcBef>
                <a:spcPts val="100"/>
              </a:spcBef>
            </a:pPr>
            <a:r>
              <a:rPr lang="en-US" sz="1200" spc="-25" dirty="0">
                <a:latin typeface="DM Sans" pitchFamily="2" charset="0"/>
                <a:cs typeface="DM Sans"/>
              </a:rPr>
              <a:t>Regular yearly eye and hearing tests after age 50. </a:t>
            </a:r>
            <a:endParaRPr sz="1200" dirty="0">
              <a:latin typeface="DM Sans" pitchFamily="2" charset="0"/>
              <a:cs typeface="DM Sans"/>
            </a:endParaRPr>
          </a:p>
        </p:txBody>
      </p:sp>
      <p:sp>
        <p:nvSpPr>
          <p:cNvPr id="19" name="object 19"/>
          <p:cNvSpPr txBox="1"/>
          <p:nvPr/>
        </p:nvSpPr>
        <p:spPr>
          <a:xfrm>
            <a:off x="5273290" y="3735900"/>
            <a:ext cx="1593850" cy="566822"/>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latin typeface="DM Sans" pitchFamily="2" charset="0"/>
                <a:cs typeface="DM Sans"/>
              </a:rPr>
              <a:t>Vitamin B12 and folate supplementation to address deficiencies.</a:t>
            </a:r>
            <a:endParaRPr sz="1200" dirty="0">
              <a:latin typeface="DM Sans" pitchFamily="2" charset="0"/>
              <a:cs typeface="DM Sans"/>
            </a:endParaRPr>
          </a:p>
        </p:txBody>
      </p:sp>
      <p:sp>
        <p:nvSpPr>
          <p:cNvPr id="20" name="object 20"/>
          <p:cNvSpPr txBox="1"/>
          <p:nvPr/>
        </p:nvSpPr>
        <p:spPr>
          <a:xfrm>
            <a:off x="428674" y="6050600"/>
            <a:ext cx="2054175" cy="936154"/>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latin typeface="DM Sans" pitchFamily="2" charset="0"/>
                <a:cs typeface="DM Sans"/>
              </a:rPr>
              <a:t>Include foods that prevent muscle cramps post-workout, like bone broth, nuts, beans, fish, broccoli, and whole grains.</a:t>
            </a:r>
          </a:p>
        </p:txBody>
      </p:sp>
      <p:sp>
        <p:nvSpPr>
          <p:cNvPr id="21" name="object 21"/>
          <p:cNvSpPr txBox="1"/>
          <p:nvPr/>
        </p:nvSpPr>
        <p:spPr>
          <a:xfrm>
            <a:off x="2915662" y="6075278"/>
            <a:ext cx="1649730" cy="936154"/>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latin typeface="DM Sans" pitchFamily="2" charset="0"/>
                <a:cs typeface="DM Sans"/>
              </a:rPr>
              <a:t>Recommend monitoring CBC and iron profiles yearly for those with poor oral absorption of iron.</a:t>
            </a:r>
            <a:endParaRPr sz="1200" dirty="0">
              <a:latin typeface="DM Sans" pitchFamily="2" charset="0"/>
              <a:cs typeface="DM Sans"/>
            </a:endParaRPr>
          </a:p>
        </p:txBody>
      </p:sp>
      <p:sp>
        <p:nvSpPr>
          <p:cNvPr id="23" name="object 23"/>
          <p:cNvSpPr txBox="1"/>
          <p:nvPr/>
        </p:nvSpPr>
        <p:spPr>
          <a:xfrm>
            <a:off x="5050760" y="6058979"/>
            <a:ext cx="2038762" cy="936154"/>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latin typeface="DM Sans" pitchFamily="2" charset="0"/>
                <a:cs typeface="DM Sans"/>
              </a:rPr>
              <a:t>Monitor and maintain a balanced diet to avoid malabsorption issues or gut flora imbalance that could affect immunity.</a:t>
            </a:r>
            <a:endParaRPr sz="1200" dirty="0">
              <a:latin typeface="DM Sans" pitchFamily="2" charset="0"/>
              <a:cs typeface="DM Sans"/>
            </a:endParaRPr>
          </a:p>
        </p:txBody>
      </p:sp>
      <p:grpSp>
        <p:nvGrpSpPr>
          <p:cNvPr id="27" name="object 27"/>
          <p:cNvGrpSpPr/>
          <p:nvPr/>
        </p:nvGrpSpPr>
        <p:grpSpPr>
          <a:xfrm>
            <a:off x="3539566" y="3277490"/>
            <a:ext cx="401955" cy="240665"/>
            <a:chOff x="3539566" y="3277490"/>
            <a:chExt cx="401955" cy="240665"/>
          </a:xfrm>
        </p:grpSpPr>
        <p:sp>
          <p:nvSpPr>
            <p:cNvPr id="28" name="object 28"/>
            <p:cNvSpPr/>
            <p:nvPr/>
          </p:nvSpPr>
          <p:spPr>
            <a:xfrm>
              <a:off x="3539566" y="3277490"/>
              <a:ext cx="401955" cy="240665"/>
            </a:xfrm>
            <a:custGeom>
              <a:avLst/>
              <a:gdLst/>
              <a:ahLst/>
              <a:cxnLst/>
              <a:rect l="l" t="t" r="r" b="b"/>
              <a:pathLst>
                <a:path w="401954" h="240664">
                  <a:moveTo>
                    <a:pt x="214070" y="0"/>
                  </a:moveTo>
                  <a:lnTo>
                    <a:pt x="173340" y="870"/>
                  </a:lnTo>
                  <a:lnTo>
                    <a:pt x="133833" y="12121"/>
                  </a:lnTo>
                  <a:lnTo>
                    <a:pt x="94493" y="33142"/>
                  </a:lnTo>
                  <a:lnTo>
                    <a:pt x="54267" y="63323"/>
                  </a:lnTo>
                  <a:lnTo>
                    <a:pt x="24003" y="90329"/>
                  </a:lnTo>
                  <a:lnTo>
                    <a:pt x="472" y="122886"/>
                  </a:lnTo>
                  <a:lnTo>
                    <a:pt x="368" y="123521"/>
                  </a:lnTo>
                  <a:lnTo>
                    <a:pt x="13" y="127761"/>
                  </a:lnTo>
                  <a:lnTo>
                    <a:pt x="0" y="127928"/>
                  </a:lnTo>
                  <a:lnTo>
                    <a:pt x="698" y="132004"/>
                  </a:lnTo>
                  <a:lnTo>
                    <a:pt x="2398" y="132004"/>
                  </a:lnTo>
                  <a:lnTo>
                    <a:pt x="2641" y="132652"/>
                  </a:lnTo>
                  <a:lnTo>
                    <a:pt x="6599" y="140255"/>
                  </a:lnTo>
                  <a:lnTo>
                    <a:pt x="62911" y="190105"/>
                  </a:lnTo>
                  <a:lnTo>
                    <a:pt x="106726" y="215989"/>
                  </a:lnTo>
                  <a:lnTo>
                    <a:pt x="153819" y="233987"/>
                  </a:lnTo>
                  <a:lnTo>
                    <a:pt x="201523" y="240640"/>
                  </a:lnTo>
                  <a:lnTo>
                    <a:pt x="245627" y="234601"/>
                  </a:lnTo>
                  <a:lnTo>
                    <a:pt x="289361" y="218731"/>
                  </a:lnTo>
                  <a:lnTo>
                    <a:pt x="323523" y="199754"/>
                  </a:lnTo>
                  <a:lnTo>
                    <a:pt x="213901" y="199754"/>
                  </a:lnTo>
                  <a:lnTo>
                    <a:pt x="174509" y="195972"/>
                  </a:lnTo>
                  <a:lnTo>
                    <a:pt x="173861" y="195972"/>
                  </a:lnTo>
                  <a:lnTo>
                    <a:pt x="168774" y="192596"/>
                  </a:lnTo>
                  <a:lnTo>
                    <a:pt x="130340" y="192596"/>
                  </a:lnTo>
                  <a:lnTo>
                    <a:pt x="126225" y="190653"/>
                  </a:lnTo>
                  <a:lnTo>
                    <a:pt x="122224" y="188418"/>
                  </a:lnTo>
                  <a:lnTo>
                    <a:pt x="118135" y="186373"/>
                  </a:lnTo>
                  <a:lnTo>
                    <a:pt x="80625" y="163997"/>
                  </a:lnTo>
                  <a:lnTo>
                    <a:pt x="46355" y="135992"/>
                  </a:lnTo>
                  <a:lnTo>
                    <a:pt x="42740" y="132652"/>
                  </a:lnTo>
                  <a:lnTo>
                    <a:pt x="41565" y="132004"/>
                  </a:lnTo>
                  <a:lnTo>
                    <a:pt x="37642" y="129934"/>
                  </a:lnTo>
                  <a:lnTo>
                    <a:pt x="34544" y="125007"/>
                  </a:lnTo>
                  <a:lnTo>
                    <a:pt x="36703" y="122886"/>
                  </a:lnTo>
                  <a:lnTo>
                    <a:pt x="36030" y="121065"/>
                  </a:lnTo>
                  <a:lnTo>
                    <a:pt x="35915" y="120752"/>
                  </a:lnTo>
                  <a:lnTo>
                    <a:pt x="43141" y="118009"/>
                  </a:lnTo>
                  <a:lnTo>
                    <a:pt x="48111" y="109877"/>
                  </a:lnTo>
                  <a:lnTo>
                    <a:pt x="83589" y="78210"/>
                  </a:lnTo>
                  <a:lnTo>
                    <a:pt x="115404" y="55474"/>
                  </a:lnTo>
                  <a:lnTo>
                    <a:pt x="124929" y="52058"/>
                  </a:lnTo>
                  <a:lnTo>
                    <a:pt x="159195" y="52058"/>
                  </a:lnTo>
                  <a:lnTo>
                    <a:pt x="177349" y="41590"/>
                  </a:lnTo>
                  <a:lnTo>
                    <a:pt x="215441" y="39337"/>
                  </a:lnTo>
                  <a:lnTo>
                    <a:pt x="317691" y="39337"/>
                  </a:lnTo>
                  <a:lnTo>
                    <a:pt x="314766" y="37237"/>
                  </a:lnTo>
                  <a:lnTo>
                    <a:pt x="309384" y="37237"/>
                  </a:lnTo>
                  <a:lnTo>
                    <a:pt x="309772" y="33300"/>
                  </a:lnTo>
                  <a:lnTo>
                    <a:pt x="305981" y="33300"/>
                  </a:lnTo>
                  <a:lnTo>
                    <a:pt x="303415" y="31839"/>
                  </a:lnTo>
                  <a:lnTo>
                    <a:pt x="257077" y="10119"/>
                  </a:lnTo>
                  <a:lnTo>
                    <a:pt x="214070" y="0"/>
                  </a:lnTo>
                  <a:close/>
                </a:path>
                <a:path w="401954" h="240664">
                  <a:moveTo>
                    <a:pt x="317691" y="39337"/>
                  </a:moveTo>
                  <a:lnTo>
                    <a:pt x="215441" y="39337"/>
                  </a:lnTo>
                  <a:lnTo>
                    <a:pt x="252145" y="55474"/>
                  </a:lnTo>
                  <a:lnTo>
                    <a:pt x="274066" y="83158"/>
                  </a:lnTo>
                  <a:lnTo>
                    <a:pt x="281886" y="117602"/>
                  </a:lnTo>
                  <a:lnTo>
                    <a:pt x="275384" y="152361"/>
                  </a:lnTo>
                  <a:lnTo>
                    <a:pt x="254342" y="180988"/>
                  </a:lnTo>
                  <a:lnTo>
                    <a:pt x="213901" y="199754"/>
                  </a:lnTo>
                  <a:lnTo>
                    <a:pt x="323523" y="199754"/>
                  </a:lnTo>
                  <a:lnTo>
                    <a:pt x="330330" y="195972"/>
                  </a:lnTo>
                  <a:lnTo>
                    <a:pt x="334857" y="192596"/>
                  </a:lnTo>
                  <a:lnTo>
                    <a:pt x="270294" y="192596"/>
                  </a:lnTo>
                  <a:lnTo>
                    <a:pt x="272376" y="189142"/>
                  </a:lnTo>
                  <a:lnTo>
                    <a:pt x="297683" y="145469"/>
                  </a:lnTo>
                  <a:lnTo>
                    <a:pt x="301287" y="124021"/>
                  </a:lnTo>
                  <a:lnTo>
                    <a:pt x="300440" y="106910"/>
                  </a:lnTo>
                  <a:lnTo>
                    <a:pt x="300318" y="104442"/>
                  </a:lnTo>
                  <a:lnTo>
                    <a:pt x="300228" y="102616"/>
                  </a:lnTo>
                  <a:lnTo>
                    <a:pt x="296731" y="88993"/>
                  </a:lnTo>
                  <a:lnTo>
                    <a:pt x="291325" y="76143"/>
                  </a:lnTo>
                  <a:lnTo>
                    <a:pt x="284461" y="63979"/>
                  </a:lnTo>
                  <a:lnTo>
                    <a:pt x="276593" y="52413"/>
                  </a:lnTo>
                  <a:lnTo>
                    <a:pt x="335401" y="52413"/>
                  </a:lnTo>
                  <a:lnTo>
                    <a:pt x="330144" y="48277"/>
                  </a:lnTo>
                  <a:lnTo>
                    <a:pt x="317691" y="39337"/>
                  </a:lnTo>
                  <a:close/>
                </a:path>
                <a:path w="401954" h="240664">
                  <a:moveTo>
                    <a:pt x="159195" y="52058"/>
                  </a:moveTo>
                  <a:lnTo>
                    <a:pt x="124929" y="52058"/>
                  </a:lnTo>
                  <a:lnTo>
                    <a:pt x="125298" y="52413"/>
                  </a:lnTo>
                  <a:lnTo>
                    <a:pt x="109943" y="76810"/>
                  </a:lnTo>
                  <a:lnTo>
                    <a:pt x="102338" y="100800"/>
                  </a:lnTo>
                  <a:lnTo>
                    <a:pt x="101106" y="120269"/>
                  </a:lnTo>
                  <a:lnTo>
                    <a:pt x="101056" y="121065"/>
                  </a:lnTo>
                  <a:lnTo>
                    <a:pt x="100941" y="122886"/>
                  </a:lnTo>
                  <a:lnTo>
                    <a:pt x="100901" y="123521"/>
                  </a:lnTo>
                  <a:lnTo>
                    <a:pt x="100780" y="125426"/>
                  </a:lnTo>
                  <a:lnTo>
                    <a:pt x="105243" y="149680"/>
                  </a:lnTo>
                  <a:lnTo>
                    <a:pt x="115697" y="172555"/>
                  </a:lnTo>
                  <a:lnTo>
                    <a:pt x="130340" y="192596"/>
                  </a:lnTo>
                  <a:lnTo>
                    <a:pt x="168774" y="192596"/>
                  </a:lnTo>
                  <a:lnTo>
                    <a:pt x="140757" y="173999"/>
                  </a:lnTo>
                  <a:lnTo>
                    <a:pt x="121784" y="138629"/>
                  </a:lnTo>
                  <a:lnTo>
                    <a:pt x="123667" y="95070"/>
                  </a:lnTo>
                  <a:lnTo>
                    <a:pt x="123698" y="94361"/>
                  </a:lnTo>
                  <a:lnTo>
                    <a:pt x="144427" y="60694"/>
                  </a:lnTo>
                  <a:lnTo>
                    <a:pt x="144543" y="60507"/>
                  </a:lnTo>
                  <a:lnTo>
                    <a:pt x="159195" y="52058"/>
                  </a:lnTo>
                  <a:close/>
                </a:path>
                <a:path w="401954" h="240664">
                  <a:moveTo>
                    <a:pt x="304876" y="172212"/>
                  </a:moveTo>
                  <a:lnTo>
                    <a:pt x="306019" y="175324"/>
                  </a:lnTo>
                  <a:lnTo>
                    <a:pt x="304939" y="175819"/>
                  </a:lnTo>
                  <a:lnTo>
                    <a:pt x="296411" y="180012"/>
                  </a:lnTo>
                  <a:lnTo>
                    <a:pt x="287855" y="184455"/>
                  </a:lnTo>
                  <a:lnTo>
                    <a:pt x="279179" y="188774"/>
                  </a:lnTo>
                  <a:lnTo>
                    <a:pt x="270294" y="192596"/>
                  </a:lnTo>
                  <a:lnTo>
                    <a:pt x="334857" y="192596"/>
                  </a:lnTo>
                  <a:lnTo>
                    <a:pt x="358699" y="174816"/>
                  </a:lnTo>
                  <a:lnTo>
                    <a:pt x="309257" y="174816"/>
                  </a:lnTo>
                  <a:lnTo>
                    <a:pt x="304876" y="172212"/>
                  </a:lnTo>
                  <a:close/>
                </a:path>
                <a:path w="401954" h="240664">
                  <a:moveTo>
                    <a:pt x="335401" y="52413"/>
                  </a:moveTo>
                  <a:lnTo>
                    <a:pt x="276593" y="52413"/>
                  </a:lnTo>
                  <a:lnTo>
                    <a:pt x="282040" y="54537"/>
                  </a:lnTo>
                  <a:lnTo>
                    <a:pt x="292706" y="60694"/>
                  </a:lnTo>
                  <a:lnTo>
                    <a:pt x="303710" y="67565"/>
                  </a:lnTo>
                  <a:lnTo>
                    <a:pt x="310172" y="71832"/>
                  </a:lnTo>
                  <a:lnTo>
                    <a:pt x="319418" y="79256"/>
                  </a:lnTo>
                  <a:lnTo>
                    <a:pt x="328345" y="87227"/>
                  </a:lnTo>
                  <a:lnTo>
                    <a:pt x="337339" y="95070"/>
                  </a:lnTo>
                  <a:lnTo>
                    <a:pt x="346786" y="102108"/>
                  </a:lnTo>
                  <a:lnTo>
                    <a:pt x="366473" y="124021"/>
                  </a:lnTo>
                  <a:lnTo>
                    <a:pt x="367334" y="125007"/>
                  </a:lnTo>
                  <a:lnTo>
                    <a:pt x="348030" y="144196"/>
                  </a:lnTo>
                  <a:lnTo>
                    <a:pt x="344081" y="145847"/>
                  </a:lnTo>
                  <a:lnTo>
                    <a:pt x="335312" y="153397"/>
                  </a:lnTo>
                  <a:lnTo>
                    <a:pt x="326074" y="160260"/>
                  </a:lnTo>
                  <a:lnTo>
                    <a:pt x="317133" y="167159"/>
                  </a:lnTo>
                  <a:lnTo>
                    <a:pt x="309257" y="174816"/>
                  </a:lnTo>
                  <a:lnTo>
                    <a:pt x="358699" y="174816"/>
                  </a:lnTo>
                  <a:lnTo>
                    <a:pt x="390101" y="147274"/>
                  </a:lnTo>
                  <a:lnTo>
                    <a:pt x="401582" y="127928"/>
                  </a:lnTo>
                  <a:lnTo>
                    <a:pt x="401537" y="121065"/>
                  </a:lnTo>
                  <a:lnTo>
                    <a:pt x="366128" y="78210"/>
                  </a:lnTo>
                  <a:lnTo>
                    <a:pt x="348548" y="62757"/>
                  </a:lnTo>
                  <a:lnTo>
                    <a:pt x="335401" y="52413"/>
                  </a:lnTo>
                  <a:close/>
                </a:path>
                <a:path w="401954" h="240664">
                  <a:moveTo>
                    <a:pt x="311264" y="34722"/>
                  </a:moveTo>
                  <a:lnTo>
                    <a:pt x="309384" y="37237"/>
                  </a:lnTo>
                  <a:lnTo>
                    <a:pt x="314766" y="37237"/>
                  </a:lnTo>
                  <a:lnTo>
                    <a:pt x="311264" y="34722"/>
                  </a:lnTo>
                  <a:close/>
                </a:path>
                <a:path w="401954" h="240664">
                  <a:moveTo>
                    <a:pt x="310007" y="30925"/>
                  </a:moveTo>
                  <a:lnTo>
                    <a:pt x="305981" y="33300"/>
                  </a:lnTo>
                  <a:lnTo>
                    <a:pt x="309772" y="33300"/>
                  </a:lnTo>
                  <a:lnTo>
                    <a:pt x="309916" y="31839"/>
                  </a:lnTo>
                  <a:lnTo>
                    <a:pt x="310007" y="30925"/>
                  </a:lnTo>
                  <a:close/>
                </a:path>
              </a:pathLst>
            </a:custGeom>
            <a:solidFill>
              <a:srgbClr val="E32476"/>
            </a:solidFill>
          </p:spPr>
          <p:txBody>
            <a:bodyPr wrap="square" lIns="0" tIns="0" rIns="0" bIns="0" rtlCol="0"/>
            <a:lstStyle/>
            <a:p>
              <a:endParaRPr/>
            </a:p>
          </p:txBody>
        </p:sp>
        <p:pic>
          <p:nvPicPr>
            <p:cNvPr id="29" name="object 29"/>
            <p:cNvPicPr/>
            <p:nvPr/>
          </p:nvPicPr>
          <p:blipFill>
            <a:blip r:embed="rId7" cstate="print"/>
            <a:stretch>
              <a:fillRect/>
            </a:stretch>
          </p:blipFill>
          <p:spPr>
            <a:xfrm>
              <a:off x="3693012" y="3347152"/>
              <a:ext cx="97536" cy="99554"/>
            </a:xfrm>
            <a:prstGeom prst="rect">
              <a:avLst/>
            </a:prstGeom>
          </p:spPr>
        </p:pic>
      </p:grpSp>
      <p:grpSp>
        <p:nvGrpSpPr>
          <p:cNvPr id="30" name="object 30"/>
          <p:cNvGrpSpPr/>
          <p:nvPr/>
        </p:nvGrpSpPr>
        <p:grpSpPr>
          <a:xfrm>
            <a:off x="5906282" y="3127809"/>
            <a:ext cx="328295" cy="470534"/>
            <a:chOff x="5906282" y="3127809"/>
            <a:chExt cx="328295" cy="470534"/>
          </a:xfrm>
        </p:grpSpPr>
        <p:sp>
          <p:nvSpPr>
            <p:cNvPr id="31" name="object 31"/>
            <p:cNvSpPr/>
            <p:nvPr/>
          </p:nvSpPr>
          <p:spPr>
            <a:xfrm>
              <a:off x="5906282" y="3127809"/>
              <a:ext cx="258445" cy="422909"/>
            </a:xfrm>
            <a:custGeom>
              <a:avLst/>
              <a:gdLst/>
              <a:ahLst/>
              <a:cxnLst/>
              <a:rect l="l" t="t" r="r" b="b"/>
              <a:pathLst>
                <a:path w="258445" h="422910">
                  <a:moveTo>
                    <a:pt x="46863" y="0"/>
                  </a:moveTo>
                  <a:lnTo>
                    <a:pt x="45504" y="5257"/>
                  </a:lnTo>
                  <a:lnTo>
                    <a:pt x="41122" y="3759"/>
                  </a:lnTo>
                  <a:lnTo>
                    <a:pt x="41097" y="8191"/>
                  </a:lnTo>
                  <a:lnTo>
                    <a:pt x="36093" y="6565"/>
                  </a:lnTo>
                  <a:lnTo>
                    <a:pt x="34594" y="9499"/>
                  </a:lnTo>
                  <a:lnTo>
                    <a:pt x="30861" y="8178"/>
                  </a:lnTo>
                  <a:lnTo>
                    <a:pt x="32296" y="15519"/>
                  </a:lnTo>
                  <a:lnTo>
                    <a:pt x="30111" y="12572"/>
                  </a:lnTo>
                  <a:lnTo>
                    <a:pt x="29375" y="17017"/>
                  </a:lnTo>
                  <a:lnTo>
                    <a:pt x="26517" y="15557"/>
                  </a:lnTo>
                  <a:lnTo>
                    <a:pt x="23782" y="27607"/>
                  </a:lnTo>
                  <a:lnTo>
                    <a:pt x="23252" y="40063"/>
                  </a:lnTo>
                  <a:lnTo>
                    <a:pt x="23690" y="52646"/>
                  </a:lnTo>
                  <a:lnTo>
                    <a:pt x="23863" y="65074"/>
                  </a:lnTo>
                  <a:lnTo>
                    <a:pt x="27457" y="66446"/>
                  </a:lnTo>
                  <a:lnTo>
                    <a:pt x="27419" y="71119"/>
                  </a:lnTo>
                  <a:lnTo>
                    <a:pt x="32308" y="69862"/>
                  </a:lnTo>
                  <a:lnTo>
                    <a:pt x="34124" y="68033"/>
                  </a:lnTo>
                  <a:lnTo>
                    <a:pt x="27597" y="59512"/>
                  </a:lnTo>
                  <a:lnTo>
                    <a:pt x="33769" y="61061"/>
                  </a:lnTo>
                  <a:lnTo>
                    <a:pt x="35407" y="69722"/>
                  </a:lnTo>
                  <a:lnTo>
                    <a:pt x="46977" y="69875"/>
                  </a:lnTo>
                  <a:lnTo>
                    <a:pt x="46977" y="93383"/>
                  </a:lnTo>
                  <a:lnTo>
                    <a:pt x="24244" y="93383"/>
                  </a:lnTo>
                  <a:lnTo>
                    <a:pt x="22034" y="99275"/>
                  </a:lnTo>
                  <a:lnTo>
                    <a:pt x="17653" y="97777"/>
                  </a:lnTo>
                  <a:lnTo>
                    <a:pt x="17640" y="102209"/>
                  </a:lnTo>
                  <a:lnTo>
                    <a:pt x="12623" y="100583"/>
                  </a:lnTo>
                  <a:lnTo>
                    <a:pt x="11125" y="103517"/>
                  </a:lnTo>
                  <a:lnTo>
                    <a:pt x="7391" y="102196"/>
                  </a:lnTo>
                  <a:lnTo>
                    <a:pt x="8839" y="109524"/>
                  </a:lnTo>
                  <a:lnTo>
                    <a:pt x="6654" y="106591"/>
                  </a:lnTo>
                  <a:lnTo>
                    <a:pt x="5905" y="111036"/>
                  </a:lnTo>
                  <a:lnTo>
                    <a:pt x="3048" y="109575"/>
                  </a:lnTo>
                  <a:lnTo>
                    <a:pt x="0" y="121970"/>
                  </a:lnTo>
                  <a:lnTo>
                    <a:pt x="12" y="396773"/>
                  </a:lnTo>
                  <a:lnTo>
                    <a:pt x="4445" y="400430"/>
                  </a:lnTo>
                  <a:lnTo>
                    <a:pt x="1498" y="402589"/>
                  </a:lnTo>
                  <a:lnTo>
                    <a:pt x="3073" y="406196"/>
                  </a:lnTo>
                  <a:lnTo>
                    <a:pt x="5168" y="405142"/>
                  </a:lnTo>
                  <a:lnTo>
                    <a:pt x="5930" y="409206"/>
                  </a:lnTo>
                  <a:lnTo>
                    <a:pt x="11772" y="406298"/>
                  </a:lnTo>
                  <a:lnTo>
                    <a:pt x="7391" y="413613"/>
                  </a:lnTo>
                  <a:lnTo>
                    <a:pt x="10337" y="409232"/>
                  </a:lnTo>
                  <a:lnTo>
                    <a:pt x="11785" y="413638"/>
                  </a:lnTo>
                  <a:lnTo>
                    <a:pt x="16167" y="410692"/>
                  </a:lnTo>
                  <a:lnTo>
                    <a:pt x="11785" y="418020"/>
                  </a:lnTo>
                  <a:lnTo>
                    <a:pt x="19100" y="415099"/>
                  </a:lnTo>
                  <a:lnTo>
                    <a:pt x="16192" y="419493"/>
                  </a:lnTo>
                  <a:lnTo>
                    <a:pt x="23507" y="416585"/>
                  </a:lnTo>
                  <a:lnTo>
                    <a:pt x="23520" y="422440"/>
                  </a:lnTo>
                  <a:lnTo>
                    <a:pt x="98298" y="422440"/>
                  </a:lnTo>
                  <a:lnTo>
                    <a:pt x="98323" y="406285"/>
                  </a:lnTo>
                  <a:lnTo>
                    <a:pt x="105613" y="413626"/>
                  </a:lnTo>
                  <a:lnTo>
                    <a:pt x="107429" y="408393"/>
                  </a:lnTo>
                  <a:lnTo>
                    <a:pt x="103593" y="398271"/>
                  </a:lnTo>
                  <a:lnTo>
                    <a:pt x="109893" y="397319"/>
                  </a:lnTo>
                  <a:lnTo>
                    <a:pt x="108534" y="393826"/>
                  </a:lnTo>
                  <a:lnTo>
                    <a:pt x="111480" y="394538"/>
                  </a:lnTo>
                  <a:lnTo>
                    <a:pt x="112471" y="391909"/>
                  </a:lnTo>
                  <a:lnTo>
                    <a:pt x="108902" y="390677"/>
                  </a:lnTo>
                  <a:lnTo>
                    <a:pt x="108927" y="386841"/>
                  </a:lnTo>
                  <a:lnTo>
                    <a:pt x="120116" y="382409"/>
                  </a:lnTo>
                  <a:lnTo>
                    <a:pt x="118910" y="376935"/>
                  </a:lnTo>
                  <a:lnTo>
                    <a:pt x="121742" y="378383"/>
                  </a:lnTo>
                  <a:lnTo>
                    <a:pt x="122631" y="376415"/>
                  </a:lnTo>
                  <a:lnTo>
                    <a:pt x="120192" y="371741"/>
                  </a:lnTo>
                  <a:lnTo>
                    <a:pt x="120751" y="370636"/>
                  </a:lnTo>
                  <a:lnTo>
                    <a:pt x="128841" y="365823"/>
                  </a:lnTo>
                  <a:lnTo>
                    <a:pt x="131533" y="363931"/>
                  </a:lnTo>
                  <a:lnTo>
                    <a:pt x="133108" y="364743"/>
                  </a:lnTo>
                  <a:lnTo>
                    <a:pt x="135191" y="362508"/>
                  </a:lnTo>
                  <a:lnTo>
                    <a:pt x="135077" y="359409"/>
                  </a:lnTo>
                  <a:lnTo>
                    <a:pt x="137655" y="357352"/>
                  </a:lnTo>
                  <a:lnTo>
                    <a:pt x="141008" y="359549"/>
                  </a:lnTo>
                  <a:lnTo>
                    <a:pt x="147358" y="357670"/>
                  </a:lnTo>
                  <a:lnTo>
                    <a:pt x="148005" y="353390"/>
                  </a:lnTo>
                  <a:lnTo>
                    <a:pt x="150901" y="353059"/>
                  </a:lnTo>
                  <a:lnTo>
                    <a:pt x="153162" y="354977"/>
                  </a:lnTo>
                  <a:lnTo>
                    <a:pt x="155041" y="354914"/>
                  </a:lnTo>
                  <a:lnTo>
                    <a:pt x="155067" y="351929"/>
                  </a:lnTo>
                  <a:lnTo>
                    <a:pt x="258127" y="351929"/>
                  </a:lnTo>
                  <a:lnTo>
                    <a:pt x="258127" y="304914"/>
                  </a:lnTo>
                  <a:lnTo>
                    <a:pt x="50101" y="304914"/>
                  </a:lnTo>
                  <a:lnTo>
                    <a:pt x="48374" y="303352"/>
                  </a:lnTo>
                  <a:lnTo>
                    <a:pt x="47218" y="303237"/>
                  </a:lnTo>
                  <a:lnTo>
                    <a:pt x="47840" y="300189"/>
                  </a:lnTo>
                  <a:lnTo>
                    <a:pt x="47053" y="297091"/>
                  </a:lnTo>
                  <a:lnTo>
                    <a:pt x="45921" y="265441"/>
                  </a:lnTo>
                  <a:lnTo>
                    <a:pt x="45331" y="234154"/>
                  </a:lnTo>
                  <a:lnTo>
                    <a:pt x="45538" y="202998"/>
                  </a:lnTo>
                  <a:lnTo>
                    <a:pt x="47612" y="163893"/>
                  </a:lnTo>
                  <a:lnTo>
                    <a:pt x="258127" y="163893"/>
                  </a:lnTo>
                  <a:lnTo>
                    <a:pt x="258127" y="116217"/>
                  </a:lnTo>
                  <a:lnTo>
                    <a:pt x="252857" y="115925"/>
                  </a:lnTo>
                  <a:lnTo>
                    <a:pt x="253746" y="113957"/>
                  </a:lnTo>
                  <a:lnTo>
                    <a:pt x="256667" y="113220"/>
                  </a:lnTo>
                  <a:lnTo>
                    <a:pt x="253619" y="111201"/>
                  </a:lnTo>
                  <a:lnTo>
                    <a:pt x="251472" y="110934"/>
                  </a:lnTo>
                  <a:lnTo>
                    <a:pt x="252247" y="106603"/>
                  </a:lnTo>
                  <a:lnTo>
                    <a:pt x="246405" y="109524"/>
                  </a:lnTo>
                  <a:lnTo>
                    <a:pt x="250799" y="102209"/>
                  </a:lnTo>
                  <a:lnTo>
                    <a:pt x="246418" y="106591"/>
                  </a:lnTo>
                  <a:lnTo>
                    <a:pt x="247777" y="99885"/>
                  </a:lnTo>
                  <a:lnTo>
                    <a:pt x="243408" y="103238"/>
                  </a:lnTo>
                  <a:lnTo>
                    <a:pt x="238391" y="100177"/>
                  </a:lnTo>
                  <a:lnTo>
                    <a:pt x="238023" y="93383"/>
                  </a:lnTo>
                  <a:lnTo>
                    <a:pt x="211213" y="93383"/>
                  </a:lnTo>
                  <a:lnTo>
                    <a:pt x="211213" y="69875"/>
                  </a:lnTo>
                  <a:lnTo>
                    <a:pt x="227164" y="69722"/>
                  </a:lnTo>
                  <a:lnTo>
                    <a:pt x="226352" y="64096"/>
                  </a:lnTo>
                  <a:lnTo>
                    <a:pt x="232486" y="63588"/>
                  </a:lnTo>
                  <a:lnTo>
                    <a:pt x="233705" y="60718"/>
                  </a:lnTo>
                  <a:lnTo>
                    <a:pt x="234570" y="53631"/>
                  </a:lnTo>
                  <a:lnTo>
                    <a:pt x="234927" y="41270"/>
                  </a:lnTo>
                  <a:lnTo>
                    <a:pt x="234737" y="29159"/>
                  </a:lnTo>
                  <a:lnTo>
                    <a:pt x="233959" y="22821"/>
                  </a:lnTo>
                  <a:lnTo>
                    <a:pt x="233337" y="21907"/>
                  </a:lnTo>
                  <a:lnTo>
                    <a:pt x="231444" y="21399"/>
                  </a:lnTo>
                  <a:lnTo>
                    <a:pt x="230276" y="21374"/>
                  </a:lnTo>
                  <a:lnTo>
                    <a:pt x="233197" y="19202"/>
                  </a:lnTo>
                  <a:lnTo>
                    <a:pt x="230162" y="17183"/>
                  </a:lnTo>
                  <a:lnTo>
                    <a:pt x="228015" y="16916"/>
                  </a:lnTo>
                  <a:lnTo>
                    <a:pt x="228790" y="12598"/>
                  </a:lnTo>
                  <a:lnTo>
                    <a:pt x="222948" y="15506"/>
                  </a:lnTo>
                  <a:lnTo>
                    <a:pt x="227342" y="8191"/>
                  </a:lnTo>
                  <a:lnTo>
                    <a:pt x="222948" y="12572"/>
                  </a:lnTo>
                  <a:lnTo>
                    <a:pt x="224497" y="5714"/>
                  </a:lnTo>
                  <a:lnTo>
                    <a:pt x="219125" y="9524"/>
                  </a:lnTo>
                  <a:lnTo>
                    <a:pt x="214706" y="5245"/>
                  </a:lnTo>
                  <a:lnTo>
                    <a:pt x="215214" y="1231"/>
                  </a:lnTo>
                  <a:lnTo>
                    <a:pt x="212344" y="330"/>
                  </a:lnTo>
                  <a:lnTo>
                    <a:pt x="46863" y="0"/>
                  </a:lnTo>
                  <a:close/>
                </a:path>
              </a:pathLst>
            </a:custGeom>
            <a:solidFill>
              <a:srgbClr val="E32476"/>
            </a:solidFill>
          </p:spPr>
          <p:txBody>
            <a:bodyPr wrap="square" lIns="0" tIns="0" rIns="0" bIns="0" rtlCol="0"/>
            <a:lstStyle/>
            <a:p>
              <a:endParaRPr/>
            </a:p>
          </p:txBody>
        </p:sp>
        <p:pic>
          <p:nvPicPr>
            <p:cNvPr id="32" name="object 32"/>
            <p:cNvPicPr/>
            <p:nvPr/>
          </p:nvPicPr>
          <p:blipFill>
            <a:blip r:embed="rId8" cstate="print"/>
            <a:stretch>
              <a:fillRect/>
            </a:stretch>
          </p:blipFill>
          <p:spPr>
            <a:xfrm>
              <a:off x="5976315" y="3315208"/>
              <a:ext cx="188098" cy="94018"/>
            </a:xfrm>
            <a:prstGeom prst="rect">
              <a:avLst/>
            </a:prstGeom>
          </p:spPr>
        </p:pic>
        <p:pic>
          <p:nvPicPr>
            <p:cNvPr id="33" name="object 33"/>
            <p:cNvPicPr/>
            <p:nvPr/>
          </p:nvPicPr>
          <p:blipFill>
            <a:blip r:embed="rId9" cstate="print"/>
            <a:stretch>
              <a:fillRect/>
            </a:stretch>
          </p:blipFill>
          <p:spPr>
            <a:xfrm>
              <a:off x="6037929" y="3501986"/>
              <a:ext cx="196046" cy="96035"/>
            </a:xfrm>
            <a:prstGeom prst="rect">
              <a:avLst/>
            </a:prstGeom>
          </p:spPr>
        </p:pic>
      </p:grpSp>
      <p:pic>
        <p:nvPicPr>
          <p:cNvPr id="43" name="object 43"/>
          <p:cNvPicPr/>
          <p:nvPr/>
        </p:nvPicPr>
        <p:blipFill>
          <a:blip r:embed="rId10" cstate="print"/>
          <a:stretch>
            <a:fillRect/>
          </a:stretch>
        </p:blipFill>
        <p:spPr>
          <a:xfrm>
            <a:off x="1269264" y="5499100"/>
            <a:ext cx="493378" cy="445707"/>
          </a:xfrm>
          <a:prstGeom prst="rect">
            <a:avLst/>
          </a:prstGeom>
        </p:spPr>
      </p:pic>
      <p:sp>
        <p:nvSpPr>
          <p:cNvPr id="52" name="object 22"/>
          <p:cNvSpPr txBox="1"/>
          <p:nvPr/>
        </p:nvSpPr>
        <p:spPr>
          <a:xfrm>
            <a:off x="654050" y="3749040"/>
            <a:ext cx="1579245" cy="936154"/>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latin typeface="DM Sans" pitchFamily="2" charset="0"/>
                <a:cs typeface="DM Sans"/>
              </a:rPr>
              <a:t>Riboflavin-rich foods (e.g., eggs, dairy, green vegetables, fish) to address deficiencies.</a:t>
            </a:r>
            <a:endParaRPr sz="1200" dirty="0">
              <a:latin typeface="DM Sans" pitchFamily="2" charset="0"/>
              <a:cs typeface="DM Sans"/>
            </a:endParaRPr>
          </a:p>
        </p:txBody>
      </p:sp>
      <p:grpSp>
        <p:nvGrpSpPr>
          <p:cNvPr id="53" name="object 37"/>
          <p:cNvGrpSpPr/>
          <p:nvPr/>
        </p:nvGrpSpPr>
        <p:grpSpPr>
          <a:xfrm>
            <a:off x="1226709" y="3213556"/>
            <a:ext cx="451484" cy="431800"/>
            <a:chOff x="5844425" y="5323958"/>
            <a:chExt cx="451484" cy="431800"/>
          </a:xfrm>
        </p:grpSpPr>
        <p:sp>
          <p:nvSpPr>
            <p:cNvPr id="54" name="object 38"/>
            <p:cNvSpPr/>
            <p:nvPr/>
          </p:nvSpPr>
          <p:spPr>
            <a:xfrm>
              <a:off x="5844425" y="5514452"/>
              <a:ext cx="451484" cy="198755"/>
            </a:xfrm>
            <a:custGeom>
              <a:avLst/>
              <a:gdLst/>
              <a:ahLst/>
              <a:cxnLst/>
              <a:rect l="l" t="t" r="r" b="b"/>
              <a:pathLst>
                <a:path w="451485" h="198754">
                  <a:moveTo>
                    <a:pt x="413415" y="0"/>
                  </a:moveTo>
                  <a:lnTo>
                    <a:pt x="414304" y="419"/>
                  </a:lnTo>
                  <a:lnTo>
                    <a:pt x="416857" y="8610"/>
                  </a:lnTo>
                  <a:lnTo>
                    <a:pt x="420311" y="17894"/>
                  </a:lnTo>
                  <a:lnTo>
                    <a:pt x="345863" y="43399"/>
                  </a:lnTo>
                  <a:lnTo>
                    <a:pt x="294882" y="48637"/>
                  </a:lnTo>
                  <a:lnTo>
                    <a:pt x="240960" y="50660"/>
                  </a:lnTo>
                  <a:lnTo>
                    <a:pt x="186915" y="49728"/>
                  </a:lnTo>
                  <a:lnTo>
                    <a:pt x="135562" y="46101"/>
                  </a:lnTo>
                  <a:lnTo>
                    <a:pt x="89717" y="40043"/>
                  </a:lnTo>
                  <a:lnTo>
                    <a:pt x="46496" y="30340"/>
                  </a:lnTo>
                  <a:lnTo>
                    <a:pt x="32288" y="26314"/>
                  </a:lnTo>
                  <a:lnTo>
                    <a:pt x="36123" y="660"/>
                  </a:lnTo>
                  <a:lnTo>
                    <a:pt x="26402" y="4370"/>
                  </a:lnTo>
                  <a:lnTo>
                    <a:pt x="15219" y="9451"/>
                  </a:lnTo>
                  <a:lnTo>
                    <a:pt x="5598" y="16148"/>
                  </a:lnTo>
                  <a:lnTo>
                    <a:pt x="563" y="24701"/>
                  </a:lnTo>
                  <a:lnTo>
                    <a:pt x="0" y="33080"/>
                  </a:lnTo>
                  <a:lnTo>
                    <a:pt x="587" y="42840"/>
                  </a:lnTo>
                  <a:lnTo>
                    <a:pt x="15155" y="102044"/>
                  </a:lnTo>
                  <a:lnTo>
                    <a:pt x="35552" y="140100"/>
                  </a:lnTo>
                  <a:lnTo>
                    <a:pt x="63216" y="173012"/>
                  </a:lnTo>
                  <a:lnTo>
                    <a:pt x="96944" y="198399"/>
                  </a:lnTo>
                  <a:lnTo>
                    <a:pt x="357840" y="197777"/>
                  </a:lnTo>
                  <a:lnTo>
                    <a:pt x="390206" y="171205"/>
                  </a:lnTo>
                  <a:lnTo>
                    <a:pt x="416899" y="138734"/>
                  </a:lnTo>
                  <a:lnTo>
                    <a:pt x="436694" y="101654"/>
                  </a:lnTo>
                  <a:lnTo>
                    <a:pt x="448365" y="61252"/>
                  </a:lnTo>
                  <a:lnTo>
                    <a:pt x="451277" y="39163"/>
                  </a:lnTo>
                  <a:lnTo>
                    <a:pt x="451055" y="27437"/>
                  </a:lnTo>
                  <a:lnTo>
                    <a:pt x="416031" y="673"/>
                  </a:lnTo>
                  <a:lnTo>
                    <a:pt x="413415" y="0"/>
                  </a:lnTo>
                  <a:close/>
                </a:path>
              </a:pathLst>
            </a:custGeom>
            <a:solidFill>
              <a:srgbClr val="E32476"/>
            </a:solidFill>
          </p:spPr>
          <p:txBody>
            <a:bodyPr wrap="square" lIns="0" tIns="0" rIns="0" bIns="0" rtlCol="0"/>
            <a:lstStyle/>
            <a:p>
              <a:endParaRPr/>
            </a:p>
          </p:txBody>
        </p:sp>
        <p:pic>
          <p:nvPicPr>
            <p:cNvPr id="55" name="object 39"/>
            <p:cNvPicPr/>
            <p:nvPr/>
          </p:nvPicPr>
          <p:blipFill>
            <a:blip r:embed="rId11" cstate="print"/>
            <a:stretch>
              <a:fillRect/>
            </a:stretch>
          </p:blipFill>
          <p:spPr>
            <a:xfrm>
              <a:off x="5883122" y="5341834"/>
              <a:ext cx="180682" cy="211785"/>
            </a:xfrm>
            <a:prstGeom prst="rect">
              <a:avLst/>
            </a:prstGeom>
          </p:spPr>
        </p:pic>
        <p:pic>
          <p:nvPicPr>
            <p:cNvPr id="56" name="object 40"/>
            <p:cNvPicPr/>
            <p:nvPr/>
          </p:nvPicPr>
          <p:blipFill>
            <a:blip r:embed="rId12" cstate="print"/>
            <a:stretch>
              <a:fillRect/>
            </a:stretch>
          </p:blipFill>
          <p:spPr>
            <a:xfrm>
              <a:off x="6092248" y="5323958"/>
              <a:ext cx="190665" cy="126936"/>
            </a:xfrm>
            <a:prstGeom prst="rect">
              <a:avLst/>
            </a:prstGeom>
          </p:spPr>
        </p:pic>
        <p:sp>
          <p:nvSpPr>
            <p:cNvPr id="57" name="object 41"/>
            <p:cNvSpPr/>
            <p:nvPr/>
          </p:nvSpPr>
          <p:spPr>
            <a:xfrm>
              <a:off x="5941824" y="5734617"/>
              <a:ext cx="262255" cy="20955"/>
            </a:xfrm>
            <a:custGeom>
              <a:avLst/>
              <a:gdLst/>
              <a:ahLst/>
              <a:cxnLst/>
              <a:rect l="l" t="t" r="r" b="b"/>
              <a:pathLst>
                <a:path w="262254" h="20954">
                  <a:moveTo>
                    <a:pt x="261645" y="0"/>
                  </a:moveTo>
                  <a:lnTo>
                    <a:pt x="253" y="0"/>
                  </a:lnTo>
                  <a:lnTo>
                    <a:pt x="0" y="8636"/>
                  </a:lnTo>
                  <a:lnTo>
                    <a:pt x="6019" y="16027"/>
                  </a:lnTo>
                  <a:lnTo>
                    <a:pt x="13639" y="19316"/>
                  </a:lnTo>
                  <a:lnTo>
                    <a:pt x="243065" y="20535"/>
                  </a:lnTo>
                  <a:lnTo>
                    <a:pt x="250190" y="18321"/>
                  </a:lnTo>
                  <a:lnTo>
                    <a:pt x="256136" y="13663"/>
                  </a:lnTo>
                  <a:lnTo>
                    <a:pt x="260192" y="7307"/>
                  </a:lnTo>
                  <a:lnTo>
                    <a:pt x="261645" y="0"/>
                  </a:lnTo>
                  <a:close/>
                </a:path>
              </a:pathLst>
            </a:custGeom>
            <a:solidFill>
              <a:srgbClr val="E32476"/>
            </a:solidFill>
          </p:spPr>
          <p:txBody>
            <a:bodyPr wrap="square" lIns="0" tIns="0" rIns="0" bIns="0" rtlCol="0"/>
            <a:lstStyle/>
            <a:p>
              <a:endParaRPr/>
            </a:p>
          </p:txBody>
        </p:sp>
        <p:pic>
          <p:nvPicPr>
            <p:cNvPr id="58" name="object 42"/>
            <p:cNvPicPr/>
            <p:nvPr/>
          </p:nvPicPr>
          <p:blipFill>
            <a:blip r:embed="rId13" cstate="print"/>
            <a:stretch>
              <a:fillRect/>
            </a:stretch>
          </p:blipFill>
          <p:spPr>
            <a:xfrm>
              <a:off x="6041043" y="5403737"/>
              <a:ext cx="233260" cy="149660"/>
            </a:xfrm>
            <a:prstGeom prst="rect">
              <a:avLst/>
            </a:prstGeom>
          </p:spPr>
        </p:pic>
      </p:grpSp>
      <p:pic>
        <p:nvPicPr>
          <p:cNvPr id="60" name="Picture 59">
            <a:extLst>
              <a:ext uri="{FF2B5EF4-FFF2-40B4-BE49-F238E27FC236}">
                <a16:creationId xmlns:a16="http://schemas.microsoft.com/office/drawing/2014/main" id="{5B42BA7D-66F6-F932-8964-891375E953A9}"/>
              </a:ext>
            </a:extLst>
          </p:cNvPr>
          <p:cNvPicPr>
            <a:picLocks noChangeAspect="1"/>
          </p:cNvPicPr>
          <p:nvPr/>
        </p:nvPicPr>
        <p:blipFill>
          <a:blip r:embed="rId14"/>
          <a:stretch>
            <a:fillRect/>
          </a:stretch>
        </p:blipFill>
        <p:spPr>
          <a:xfrm>
            <a:off x="5683250" y="5346700"/>
            <a:ext cx="685896" cy="628738"/>
          </a:xfrm>
          <a:prstGeom prst="rect">
            <a:avLst/>
          </a:prstGeom>
        </p:spPr>
      </p:pic>
      <p:pic>
        <p:nvPicPr>
          <p:cNvPr id="62" name="Picture 61">
            <a:extLst>
              <a:ext uri="{FF2B5EF4-FFF2-40B4-BE49-F238E27FC236}">
                <a16:creationId xmlns:a16="http://schemas.microsoft.com/office/drawing/2014/main" id="{9449E912-4E2A-53C6-E647-166116D37293}"/>
              </a:ext>
            </a:extLst>
          </p:cNvPr>
          <p:cNvPicPr>
            <a:picLocks noChangeAspect="1"/>
          </p:cNvPicPr>
          <p:nvPr/>
        </p:nvPicPr>
        <p:blipFill>
          <a:blip r:embed="rId15"/>
          <a:stretch>
            <a:fillRect/>
          </a:stretch>
        </p:blipFill>
        <p:spPr>
          <a:xfrm>
            <a:off x="3397250" y="5346700"/>
            <a:ext cx="676369" cy="5906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741874814"/>
              </p:ext>
            </p:extLst>
          </p:nvPr>
        </p:nvGraphicFramePr>
        <p:xfrm>
          <a:off x="408265" y="2316186"/>
          <a:ext cx="6722785" cy="6924674"/>
        </p:xfrm>
        <a:graphic>
          <a:graphicData uri="http://schemas.openxmlformats.org/drawingml/2006/table">
            <a:tbl>
              <a:tblPr firstRow="1" bandRow="1">
                <a:tableStyleId>{2D5ABB26-0587-4C30-8999-92F81FD0307C}</a:tableStyleId>
              </a:tblPr>
              <a:tblGrid>
                <a:gridCol w="2206799">
                  <a:extLst>
                    <a:ext uri="{9D8B030D-6E8A-4147-A177-3AD203B41FA5}">
                      <a16:colId xmlns:a16="http://schemas.microsoft.com/office/drawing/2014/main" val="20000"/>
                    </a:ext>
                  </a:extLst>
                </a:gridCol>
                <a:gridCol w="4515986">
                  <a:extLst>
                    <a:ext uri="{9D8B030D-6E8A-4147-A177-3AD203B41FA5}">
                      <a16:colId xmlns:a16="http://schemas.microsoft.com/office/drawing/2014/main" val="20001"/>
                    </a:ext>
                  </a:extLst>
                </a:gridCol>
              </a:tblGrid>
              <a:tr h="473709">
                <a:tc>
                  <a:txBody>
                    <a:bodyPr/>
                    <a:lstStyle/>
                    <a:p>
                      <a:pPr marL="229235">
                        <a:lnSpc>
                          <a:spcPts val="2680"/>
                        </a:lnSpc>
                      </a:pPr>
                      <a:r>
                        <a:rPr sz="2300" b="1" spc="-10" dirty="0">
                          <a:solidFill>
                            <a:srgbClr val="00A69C"/>
                          </a:solidFill>
                          <a:latin typeface="DM Sans" pitchFamily="2" charset="0"/>
                          <a:cs typeface="DM Sans"/>
                        </a:rPr>
                        <a:t>CONDITION</a:t>
                      </a:r>
                      <a:endParaRPr sz="2300" dirty="0">
                        <a:latin typeface="DM Sans" pitchFamily="2" charset="0"/>
                        <a:cs typeface="DM Sans"/>
                      </a:endParaRPr>
                    </a:p>
                  </a:txBody>
                  <a:tcPr marL="0" marR="0" marT="0" marB="0">
                    <a:lnR w="19050">
                      <a:solidFill>
                        <a:srgbClr val="6D6E70"/>
                      </a:solidFill>
                      <a:prstDash val="solid"/>
                    </a:lnR>
                    <a:lnB w="19050">
                      <a:solidFill>
                        <a:srgbClr val="6D6E70"/>
                      </a:solidFill>
                      <a:prstDash val="solid"/>
                    </a:lnB>
                  </a:tcPr>
                </a:tc>
                <a:tc>
                  <a:txBody>
                    <a:bodyPr/>
                    <a:lstStyle/>
                    <a:p>
                      <a:pPr marL="277495">
                        <a:lnSpc>
                          <a:spcPts val="2680"/>
                        </a:lnSpc>
                      </a:pPr>
                      <a:r>
                        <a:rPr sz="2300" b="1" spc="-10" dirty="0">
                          <a:solidFill>
                            <a:srgbClr val="00A69C"/>
                          </a:solidFill>
                          <a:latin typeface="DM Sans" pitchFamily="2" charset="0"/>
                          <a:cs typeface="DM Sans"/>
                        </a:rPr>
                        <a:t>BIOMARKERS</a:t>
                      </a:r>
                      <a:endParaRPr sz="2300" dirty="0">
                        <a:latin typeface="DM Sans" pitchFamily="2" charset="0"/>
                        <a:cs typeface="DM Sans"/>
                      </a:endParaRPr>
                    </a:p>
                  </a:txBody>
                  <a:tcPr marL="0" marR="0" marT="0" marB="0">
                    <a:lnL w="19050">
                      <a:solidFill>
                        <a:srgbClr val="6D6E70"/>
                      </a:solidFill>
                      <a:prstDash val="solid"/>
                    </a:lnL>
                    <a:lnB w="19050">
                      <a:solidFill>
                        <a:srgbClr val="6D6E70"/>
                      </a:solidFill>
                      <a:prstDash val="solid"/>
                    </a:lnB>
                  </a:tcPr>
                </a:tc>
                <a:extLst>
                  <a:ext uri="{0D108BD9-81ED-4DB2-BD59-A6C34878D82A}">
                    <a16:rowId xmlns:a16="http://schemas.microsoft.com/office/drawing/2014/main" val="10000"/>
                  </a:ext>
                </a:extLst>
              </a:tr>
              <a:tr h="907415">
                <a:tc>
                  <a:txBody>
                    <a:bodyPr/>
                    <a:lstStyle/>
                    <a:p>
                      <a:pPr marL="256540" marR="382270">
                        <a:lnSpc>
                          <a:spcPct val="102099"/>
                        </a:lnSpc>
                        <a:spcBef>
                          <a:spcPts val="1180"/>
                        </a:spcBef>
                      </a:pPr>
                      <a:r>
                        <a:rPr sz="1700" b="1" spc="-10" dirty="0">
                          <a:latin typeface="DM Sans SemiBold"/>
                          <a:cs typeface="DM Sans SemiBold"/>
                        </a:rPr>
                        <a:t>comprehensive </a:t>
                      </a:r>
                      <a:r>
                        <a:rPr sz="1700" b="1" dirty="0">
                          <a:latin typeface="DM Sans SemiBold"/>
                          <a:cs typeface="DM Sans SemiBold"/>
                        </a:rPr>
                        <a:t>diabetic</a:t>
                      </a:r>
                      <a:r>
                        <a:rPr sz="1700" b="1" spc="70" dirty="0">
                          <a:latin typeface="DM Sans SemiBold"/>
                          <a:cs typeface="DM Sans SemiBold"/>
                        </a:rPr>
                        <a:t> </a:t>
                      </a:r>
                      <a:r>
                        <a:rPr sz="1700" b="1" spc="-20" dirty="0">
                          <a:latin typeface="DM Sans SemiBold"/>
                          <a:cs typeface="DM Sans SemiBold"/>
                        </a:rPr>
                        <a:t>risk</a:t>
                      </a:r>
                      <a:endParaRPr sz="1700">
                        <a:latin typeface="DM Sans SemiBold"/>
                        <a:cs typeface="DM Sans SemiBold"/>
                      </a:endParaRPr>
                    </a:p>
                  </a:txBody>
                  <a:tcPr marL="0" marR="0" marT="149860" marB="0">
                    <a:lnR w="19050">
                      <a:solidFill>
                        <a:srgbClr val="6D6E70"/>
                      </a:solidFill>
                      <a:prstDash val="solid"/>
                    </a:lnR>
                    <a:lnT w="19050">
                      <a:solidFill>
                        <a:srgbClr val="6D6E70"/>
                      </a:solidFill>
                      <a:prstDash val="solid"/>
                    </a:lnT>
                    <a:lnB w="19050">
                      <a:solidFill>
                        <a:srgbClr val="58595B"/>
                      </a:solidFill>
                      <a:prstDash val="solid"/>
                    </a:lnB>
                    <a:solidFill>
                      <a:srgbClr val="D0DDEF"/>
                    </a:solidFill>
                  </a:tcPr>
                </a:tc>
                <a:tc>
                  <a:txBody>
                    <a:bodyPr/>
                    <a:lstStyle/>
                    <a:p>
                      <a:pPr marL="277495" marR="592455">
                        <a:lnSpc>
                          <a:spcPts val="1450"/>
                        </a:lnSpc>
                        <a:spcBef>
                          <a:spcPts val="1400"/>
                        </a:spcBef>
                      </a:pPr>
                      <a:r>
                        <a:rPr sz="1300" i="1" dirty="0">
                          <a:latin typeface="DM Sans" pitchFamily="2" charset="0"/>
                          <a:cs typeface="DM Sans"/>
                        </a:rPr>
                        <a:t>ABCC8,</a:t>
                      </a:r>
                      <a:r>
                        <a:rPr sz="1300" i="1" spc="-35" dirty="0">
                          <a:latin typeface="DM Sans" pitchFamily="2" charset="0"/>
                          <a:cs typeface="DM Sans"/>
                        </a:rPr>
                        <a:t> </a:t>
                      </a:r>
                      <a:r>
                        <a:rPr sz="1300" i="1" dirty="0">
                          <a:latin typeface="DM Sans" pitchFamily="2" charset="0"/>
                          <a:cs typeface="DM Sans"/>
                        </a:rPr>
                        <a:t>C1QTNF6,</a:t>
                      </a:r>
                      <a:r>
                        <a:rPr sz="1300" i="1" spc="-30" dirty="0">
                          <a:latin typeface="DM Sans" pitchFamily="2" charset="0"/>
                          <a:cs typeface="DM Sans"/>
                        </a:rPr>
                        <a:t> </a:t>
                      </a:r>
                      <a:r>
                        <a:rPr sz="1300" i="1" dirty="0">
                          <a:latin typeface="DM Sans" pitchFamily="2" charset="0"/>
                          <a:cs typeface="DM Sans"/>
                        </a:rPr>
                        <a:t>CEL,</a:t>
                      </a:r>
                      <a:r>
                        <a:rPr sz="1300" i="1" spc="-30" dirty="0">
                          <a:latin typeface="DM Sans" pitchFamily="2" charset="0"/>
                          <a:cs typeface="DM Sans"/>
                        </a:rPr>
                        <a:t> </a:t>
                      </a:r>
                      <a:r>
                        <a:rPr sz="1300" i="1" dirty="0">
                          <a:latin typeface="DM Sans" pitchFamily="2" charset="0"/>
                          <a:cs typeface="DM Sans"/>
                        </a:rPr>
                        <a:t>CTLA4,</a:t>
                      </a:r>
                      <a:r>
                        <a:rPr sz="1300" i="1" spc="-30" dirty="0">
                          <a:latin typeface="DM Sans" pitchFamily="2" charset="0"/>
                          <a:cs typeface="DM Sans"/>
                        </a:rPr>
                        <a:t> </a:t>
                      </a:r>
                      <a:r>
                        <a:rPr sz="1300" i="1" dirty="0">
                          <a:latin typeface="DM Sans" pitchFamily="2" charset="0"/>
                          <a:cs typeface="DM Sans"/>
                        </a:rPr>
                        <a:t>DNAJC3,</a:t>
                      </a:r>
                      <a:r>
                        <a:rPr sz="1300" i="1" spc="-30" dirty="0">
                          <a:latin typeface="DM Sans" pitchFamily="2" charset="0"/>
                          <a:cs typeface="DM Sans"/>
                        </a:rPr>
                        <a:t> </a:t>
                      </a:r>
                      <a:r>
                        <a:rPr sz="1300" i="1" dirty="0">
                          <a:latin typeface="DM Sans" pitchFamily="2" charset="0"/>
                          <a:cs typeface="DM Sans"/>
                        </a:rPr>
                        <a:t>DUT,</a:t>
                      </a:r>
                      <a:r>
                        <a:rPr sz="1300" i="1" spc="-30" dirty="0">
                          <a:latin typeface="DM Sans" pitchFamily="2" charset="0"/>
                          <a:cs typeface="DM Sans"/>
                        </a:rPr>
                        <a:t> </a:t>
                      </a:r>
                      <a:r>
                        <a:rPr sz="1300" i="1" spc="-20" dirty="0">
                          <a:latin typeface="DM Sans" pitchFamily="2" charset="0"/>
                          <a:cs typeface="DM Sans"/>
                        </a:rPr>
                        <a:t>GCK, </a:t>
                      </a:r>
                      <a:r>
                        <a:rPr sz="1300" i="1" dirty="0">
                          <a:latin typeface="DM Sans" pitchFamily="2" charset="0"/>
                          <a:cs typeface="DM Sans"/>
                        </a:rPr>
                        <a:t>HLADQ,</a:t>
                      </a:r>
                      <a:r>
                        <a:rPr sz="1300" i="1" spc="-25" dirty="0">
                          <a:latin typeface="DM Sans" pitchFamily="2" charset="0"/>
                          <a:cs typeface="DM Sans"/>
                        </a:rPr>
                        <a:t> </a:t>
                      </a:r>
                      <a:r>
                        <a:rPr sz="1300" i="1" dirty="0">
                          <a:latin typeface="DM Sans" pitchFamily="2" charset="0"/>
                          <a:cs typeface="DM Sans"/>
                        </a:rPr>
                        <a:t>HLADR,</a:t>
                      </a:r>
                      <a:r>
                        <a:rPr sz="1300" i="1" spc="-25" dirty="0">
                          <a:latin typeface="DM Sans" pitchFamily="2" charset="0"/>
                          <a:cs typeface="DM Sans"/>
                        </a:rPr>
                        <a:t> </a:t>
                      </a:r>
                      <a:r>
                        <a:rPr sz="1300" i="1" dirty="0">
                          <a:latin typeface="DM Sans" pitchFamily="2" charset="0"/>
                          <a:cs typeface="DM Sans"/>
                        </a:rPr>
                        <a:t>HNF1A,</a:t>
                      </a:r>
                      <a:r>
                        <a:rPr sz="1300" i="1" spc="-25" dirty="0">
                          <a:latin typeface="DM Sans" pitchFamily="2" charset="0"/>
                          <a:cs typeface="DM Sans"/>
                        </a:rPr>
                        <a:t> </a:t>
                      </a:r>
                      <a:r>
                        <a:rPr sz="1300" i="1" dirty="0">
                          <a:latin typeface="DM Sans" pitchFamily="2" charset="0"/>
                          <a:cs typeface="DM Sans"/>
                        </a:rPr>
                        <a:t>HNF1B,</a:t>
                      </a:r>
                      <a:r>
                        <a:rPr sz="1300" i="1" spc="-25" dirty="0">
                          <a:latin typeface="DM Sans" pitchFamily="2" charset="0"/>
                          <a:cs typeface="DM Sans"/>
                        </a:rPr>
                        <a:t> </a:t>
                      </a:r>
                      <a:r>
                        <a:rPr sz="1300" i="1" dirty="0">
                          <a:latin typeface="DM Sans" pitchFamily="2" charset="0"/>
                          <a:cs typeface="DM Sans"/>
                        </a:rPr>
                        <a:t>HNF4A,</a:t>
                      </a:r>
                      <a:r>
                        <a:rPr sz="1300" i="1" spc="-25" dirty="0">
                          <a:latin typeface="DM Sans" pitchFamily="2" charset="0"/>
                          <a:cs typeface="DM Sans"/>
                        </a:rPr>
                        <a:t> </a:t>
                      </a:r>
                      <a:r>
                        <a:rPr sz="1300" i="1" dirty="0">
                          <a:latin typeface="DM Sans" pitchFamily="2" charset="0"/>
                          <a:cs typeface="DM Sans"/>
                        </a:rPr>
                        <a:t>INS,</a:t>
                      </a:r>
                      <a:r>
                        <a:rPr sz="1300" i="1" spc="-20" dirty="0">
                          <a:latin typeface="DM Sans" pitchFamily="2" charset="0"/>
                          <a:cs typeface="DM Sans"/>
                        </a:rPr>
                        <a:t> </a:t>
                      </a:r>
                      <a:r>
                        <a:rPr sz="1300" i="1" spc="-10" dirty="0">
                          <a:latin typeface="DM Sans" pitchFamily="2" charset="0"/>
                          <a:cs typeface="DM Sans"/>
                        </a:rPr>
                        <a:t>INSR, </a:t>
                      </a:r>
                      <a:r>
                        <a:rPr sz="1300" i="1" dirty="0">
                          <a:latin typeface="DM Sans" pitchFamily="2" charset="0"/>
                          <a:cs typeface="DM Sans"/>
                        </a:rPr>
                        <a:t>KCNJ11,</a:t>
                      </a:r>
                      <a:r>
                        <a:rPr sz="1300" i="1" spc="-45" dirty="0">
                          <a:latin typeface="DM Sans" pitchFamily="2" charset="0"/>
                          <a:cs typeface="DM Sans"/>
                        </a:rPr>
                        <a:t> </a:t>
                      </a:r>
                      <a:r>
                        <a:rPr sz="1300" i="1" dirty="0">
                          <a:latin typeface="DM Sans" pitchFamily="2" charset="0"/>
                          <a:cs typeface="DM Sans"/>
                        </a:rPr>
                        <a:t>NEUROD1,</a:t>
                      </a:r>
                      <a:r>
                        <a:rPr sz="1300" i="1" spc="-45" dirty="0">
                          <a:latin typeface="DM Sans" pitchFamily="2" charset="0"/>
                          <a:cs typeface="DM Sans"/>
                        </a:rPr>
                        <a:t> </a:t>
                      </a:r>
                      <a:r>
                        <a:rPr sz="1300" i="1" dirty="0">
                          <a:latin typeface="DM Sans" pitchFamily="2" charset="0"/>
                          <a:cs typeface="DM Sans"/>
                        </a:rPr>
                        <a:t>PPARG,</a:t>
                      </a:r>
                      <a:r>
                        <a:rPr sz="1300" i="1" spc="-45" dirty="0">
                          <a:latin typeface="DM Sans" pitchFamily="2" charset="0"/>
                          <a:cs typeface="DM Sans"/>
                        </a:rPr>
                        <a:t> </a:t>
                      </a:r>
                      <a:r>
                        <a:rPr sz="1300" i="1" dirty="0">
                          <a:latin typeface="DM Sans" pitchFamily="2" charset="0"/>
                          <a:cs typeface="DM Sans"/>
                        </a:rPr>
                        <a:t>PRKCQ,</a:t>
                      </a:r>
                      <a:r>
                        <a:rPr sz="1300" i="1" spc="-45" dirty="0">
                          <a:latin typeface="DM Sans" pitchFamily="2" charset="0"/>
                          <a:cs typeface="DM Sans"/>
                        </a:rPr>
                        <a:t> </a:t>
                      </a:r>
                      <a:r>
                        <a:rPr sz="1300" i="1" dirty="0">
                          <a:latin typeface="DM Sans" pitchFamily="2" charset="0"/>
                          <a:cs typeface="DM Sans"/>
                        </a:rPr>
                        <a:t>RBP3,</a:t>
                      </a:r>
                      <a:r>
                        <a:rPr sz="1300" i="1" spc="-45" dirty="0">
                          <a:latin typeface="DM Sans" pitchFamily="2" charset="0"/>
                          <a:cs typeface="DM Sans"/>
                        </a:rPr>
                        <a:t> </a:t>
                      </a:r>
                      <a:r>
                        <a:rPr sz="1300" i="1" spc="-10" dirty="0">
                          <a:latin typeface="DM Sans" pitchFamily="2" charset="0"/>
                          <a:cs typeface="DM Sans"/>
                        </a:rPr>
                        <a:t>TCF7L2</a:t>
                      </a:r>
                      <a:endParaRPr sz="1300" dirty="0">
                        <a:latin typeface="DM Sans" pitchFamily="2" charset="0"/>
                        <a:cs typeface="DM Sans"/>
                      </a:endParaRPr>
                    </a:p>
                  </a:txBody>
                  <a:tcPr marL="0" marR="0" marT="177800" marB="0">
                    <a:lnL w="19050">
                      <a:solidFill>
                        <a:srgbClr val="6D6E70"/>
                      </a:solidFill>
                      <a:prstDash val="solid"/>
                    </a:lnL>
                    <a:lnT w="19050">
                      <a:solidFill>
                        <a:srgbClr val="6D6E70"/>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1"/>
                  </a:ext>
                </a:extLst>
              </a:tr>
              <a:tr h="786130">
                <a:tc>
                  <a:txBody>
                    <a:bodyPr/>
                    <a:lstStyle/>
                    <a:p>
                      <a:pPr marL="213360" marR="954405">
                        <a:lnSpc>
                          <a:spcPct val="102099"/>
                        </a:lnSpc>
                        <a:spcBef>
                          <a:spcPts val="990"/>
                        </a:spcBef>
                      </a:pPr>
                      <a:r>
                        <a:rPr sz="1700" b="1" spc="-10" dirty="0">
                          <a:latin typeface="DM Sans SemiBold"/>
                          <a:cs typeface="DM Sans SemiBold"/>
                        </a:rPr>
                        <a:t>Insulin Sensitivity</a:t>
                      </a:r>
                      <a:endParaRPr sz="1700" dirty="0">
                        <a:latin typeface="DM Sans SemiBold"/>
                        <a:cs typeface="DM Sans SemiBold"/>
                      </a:endParaRPr>
                    </a:p>
                  </a:txBody>
                  <a:tcPr marL="0" marR="0" marT="125730"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250825">
                        <a:lnSpc>
                          <a:spcPts val="1450"/>
                        </a:lnSpc>
                        <a:spcBef>
                          <a:spcPts val="830"/>
                        </a:spcBef>
                      </a:pPr>
                      <a:r>
                        <a:rPr sz="1300" i="1" dirty="0">
                          <a:latin typeface="DM Sans" pitchFamily="2" charset="0"/>
                          <a:cs typeface="DM Sans"/>
                        </a:rPr>
                        <a:t>HNF1A,</a:t>
                      </a:r>
                      <a:r>
                        <a:rPr sz="1300" i="1" spc="-35" dirty="0">
                          <a:latin typeface="DM Sans" pitchFamily="2" charset="0"/>
                          <a:cs typeface="DM Sans"/>
                        </a:rPr>
                        <a:t> </a:t>
                      </a:r>
                      <a:r>
                        <a:rPr sz="1300" i="1" dirty="0">
                          <a:latin typeface="DM Sans" pitchFamily="2" charset="0"/>
                          <a:cs typeface="DM Sans"/>
                        </a:rPr>
                        <a:t>HNF4A,</a:t>
                      </a:r>
                      <a:r>
                        <a:rPr sz="1300" i="1" spc="-30" dirty="0">
                          <a:latin typeface="DM Sans" pitchFamily="2" charset="0"/>
                          <a:cs typeface="DM Sans"/>
                        </a:rPr>
                        <a:t> </a:t>
                      </a:r>
                      <a:r>
                        <a:rPr sz="1300" i="1" dirty="0">
                          <a:latin typeface="DM Sans" pitchFamily="2" charset="0"/>
                          <a:cs typeface="DM Sans"/>
                        </a:rPr>
                        <a:t>HNF1B,</a:t>
                      </a:r>
                      <a:r>
                        <a:rPr sz="1300" i="1" spc="-30" dirty="0">
                          <a:latin typeface="DM Sans" pitchFamily="2" charset="0"/>
                          <a:cs typeface="DM Sans"/>
                        </a:rPr>
                        <a:t> </a:t>
                      </a:r>
                      <a:r>
                        <a:rPr sz="1300" i="1" dirty="0">
                          <a:latin typeface="DM Sans" pitchFamily="2" charset="0"/>
                          <a:cs typeface="DM Sans"/>
                        </a:rPr>
                        <a:t>IPF1,</a:t>
                      </a:r>
                      <a:r>
                        <a:rPr sz="1300" i="1" spc="-35" dirty="0">
                          <a:latin typeface="DM Sans" pitchFamily="2" charset="0"/>
                          <a:cs typeface="DM Sans"/>
                        </a:rPr>
                        <a:t> </a:t>
                      </a:r>
                      <a:r>
                        <a:rPr sz="1300" i="1" dirty="0">
                          <a:latin typeface="DM Sans" pitchFamily="2" charset="0"/>
                          <a:cs typeface="DM Sans"/>
                        </a:rPr>
                        <a:t>NEUROD1,</a:t>
                      </a:r>
                      <a:r>
                        <a:rPr sz="1300" i="1" spc="-30" dirty="0">
                          <a:latin typeface="DM Sans" pitchFamily="2" charset="0"/>
                          <a:cs typeface="DM Sans"/>
                        </a:rPr>
                        <a:t> </a:t>
                      </a:r>
                      <a:r>
                        <a:rPr sz="1300" i="1" dirty="0">
                          <a:latin typeface="DM Sans" pitchFamily="2" charset="0"/>
                          <a:cs typeface="DM Sans"/>
                        </a:rPr>
                        <a:t>INS,</a:t>
                      </a:r>
                      <a:r>
                        <a:rPr sz="1300" i="1" spc="-30" dirty="0">
                          <a:latin typeface="DM Sans" pitchFamily="2" charset="0"/>
                          <a:cs typeface="DM Sans"/>
                        </a:rPr>
                        <a:t> </a:t>
                      </a:r>
                      <a:r>
                        <a:rPr sz="1300" i="1" dirty="0">
                          <a:latin typeface="DM Sans" pitchFamily="2" charset="0"/>
                          <a:cs typeface="DM Sans"/>
                        </a:rPr>
                        <a:t>ENPP1,</a:t>
                      </a:r>
                      <a:r>
                        <a:rPr sz="1300" i="1" spc="-35" dirty="0">
                          <a:latin typeface="DM Sans" pitchFamily="2" charset="0"/>
                          <a:cs typeface="DM Sans"/>
                        </a:rPr>
                        <a:t> </a:t>
                      </a:r>
                      <a:r>
                        <a:rPr sz="1300" i="1" spc="-10" dirty="0">
                          <a:latin typeface="DM Sans" pitchFamily="2" charset="0"/>
                          <a:cs typeface="DM Sans"/>
                        </a:rPr>
                        <a:t>LEPR, </a:t>
                      </a:r>
                      <a:r>
                        <a:rPr sz="1300" i="1" dirty="0">
                          <a:latin typeface="DM Sans" pitchFamily="2" charset="0"/>
                          <a:cs typeface="DM Sans"/>
                        </a:rPr>
                        <a:t>PCSK1,</a:t>
                      </a:r>
                      <a:r>
                        <a:rPr sz="1300" i="1" spc="-45" dirty="0">
                          <a:latin typeface="DM Sans" pitchFamily="2" charset="0"/>
                          <a:cs typeface="DM Sans"/>
                        </a:rPr>
                        <a:t> </a:t>
                      </a:r>
                      <a:r>
                        <a:rPr sz="1300" i="1" dirty="0">
                          <a:latin typeface="DM Sans" pitchFamily="2" charset="0"/>
                          <a:cs typeface="DM Sans"/>
                        </a:rPr>
                        <a:t>GCK,</a:t>
                      </a:r>
                      <a:r>
                        <a:rPr sz="1300" i="1" spc="-45" dirty="0">
                          <a:latin typeface="DM Sans" pitchFamily="2" charset="0"/>
                          <a:cs typeface="DM Sans"/>
                        </a:rPr>
                        <a:t> </a:t>
                      </a:r>
                      <a:r>
                        <a:rPr sz="1300" i="1" spc="-35" dirty="0">
                          <a:latin typeface="DM Sans" pitchFamily="2" charset="0"/>
                          <a:cs typeface="DM Sans"/>
                        </a:rPr>
                        <a:t>AGPAT2,</a:t>
                      </a:r>
                      <a:r>
                        <a:rPr sz="1300" i="1" spc="-45" dirty="0">
                          <a:latin typeface="DM Sans" pitchFamily="2" charset="0"/>
                          <a:cs typeface="DM Sans"/>
                        </a:rPr>
                        <a:t> </a:t>
                      </a:r>
                      <a:r>
                        <a:rPr sz="1300" i="1" dirty="0">
                          <a:latin typeface="DM Sans" pitchFamily="2" charset="0"/>
                          <a:cs typeface="DM Sans"/>
                        </a:rPr>
                        <a:t>BSCL2,</a:t>
                      </a:r>
                      <a:r>
                        <a:rPr sz="1300" i="1" spc="-45" dirty="0">
                          <a:latin typeface="DM Sans" pitchFamily="2" charset="0"/>
                          <a:cs typeface="DM Sans"/>
                        </a:rPr>
                        <a:t> </a:t>
                      </a:r>
                      <a:r>
                        <a:rPr sz="1300" i="1" spc="-25" dirty="0">
                          <a:latin typeface="DM Sans" pitchFamily="2" charset="0"/>
                          <a:cs typeface="DM Sans"/>
                        </a:rPr>
                        <a:t>CAV1,</a:t>
                      </a:r>
                      <a:r>
                        <a:rPr sz="1300" i="1" spc="-45" dirty="0">
                          <a:latin typeface="DM Sans" pitchFamily="2" charset="0"/>
                          <a:cs typeface="DM Sans"/>
                        </a:rPr>
                        <a:t> </a:t>
                      </a:r>
                      <a:r>
                        <a:rPr sz="1300" i="1" dirty="0">
                          <a:latin typeface="DM Sans" pitchFamily="2" charset="0"/>
                          <a:cs typeface="DM Sans"/>
                        </a:rPr>
                        <a:t>PTRF,</a:t>
                      </a:r>
                      <a:r>
                        <a:rPr sz="1300" i="1" spc="-45" dirty="0">
                          <a:latin typeface="DM Sans" pitchFamily="2" charset="0"/>
                          <a:cs typeface="DM Sans"/>
                        </a:rPr>
                        <a:t> </a:t>
                      </a:r>
                      <a:r>
                        <a:rPr sz="1300" i="1" dirty="0">
                          <a:latin typeface="DM Sans" pitchFamily="2" charset="0"/>
                          <a:cs typeface="DM Sans"/>
                        </a:rPr>
                        <a:t>LMNA,</a:t>
                      </a:r>
                      <a:r>
                        <a:rPr sz="1300" i="1" spc="-45" dirty="0">
                          <a:latin typeface="DM Sans" pitchFamily="2" charset="0"/>
                          <a:cs typeface="DM Sans"/>
                        </a:rPr>
                        <a:t> </a:t>
                      </a:r>
                      <a:r>
                        <a:rPr sz="1300" i="1" spc="-10" dirty="0">
                          <a:latin typeface="DM Sans" pitchFamily="2" charset="0"/>
                          <a:cs typeface="DM Sans"/>
                        </a:rPr>
                        <a:t>PPARG, </a:t>
                      </a:r>
                      <a:r>
                        <a:rPr sz="1300" i="1" dirty="0">
                          <a:latin typeface="DM Sans" pitchFamily="2" charset="0"/>
                          <a:cs typeface="DM Sans"/>
                        </a:rPr>
                        <a:t>CIDEC,</a:t>
                      </a:r>
                      <a:r>
                        <a:rPr sz="1300" i="1" spc="-40" dirty="0">
                          <a:latin typeface="DM Sans" pitchFamily="2" charset="0"/>
                          <a:cs typeface="DM Sans"/>
                        </a:rPr>
                        <a:t> </a:t>
                      </a:r>
                      <a:r>
                        <a:rPr sz="1300" i="1" spc="-10" dirty="0">
                          <a:latin typeface="DM Sans" pitchFamily="2" charset="0"/>
                          <a:cs typeface="DM Sans"/>
                        </a:rPr>
                        <a:t>ZMPSTE24,</a:t>
                      </a:r>
                      <a:r>
                        <a:rPr sz="1300" i="1" spc="-35" dirty="0">
                          <a:latin typeface="DM Sans" pitchFamily="2" charset="0"/>
                          <a:cs typeface="DM Sans"/>
                        </a:rPr>
                        <a:t> </a:t>
                      </a:r>
                      <a:r>
                        <a:rPr sz="1300" i="1" spc="-20" dirty="0">
                          <a:latin typeface="DM Sans" pitchFamily="2" charset="0"/>
                          <a:cs typeface="DM Sans"/>
                        </a:rPr>
                        <a:t>AKT2</a:t>
                      </a:r>
                      <a:endParaRPr sz="1300" dirty="0">
                        <a:latin typeface="DM Sans" pitchFamily="2" charset="0"/>
                        <a:cs typeface="DM Sans"/>
                      </a:endParaRPr>
                    </a:p>
                  </a:txBody>
                  <a:tcPr marL="0" marR="0" marT="105410"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2"/>
                  </a:ext>
                </a:extLst>
              </a:tr>
              <a:tr h="786130">
                <a:tc>
                  <a:txBody>
                    <a:bodyPr/>
                    <a:lstStyle/>
                    <a:p>
                      <a:pPr marL="213360" marR="868044">
                        <a:lnSpc>
                          <a:spcPct val="102099"/>
                        </a:lnSpc>
                        <a:spcBef>
                          <a:spcPts val="919"/>
                        </a:spcBef>
                      </a:pPr>
                      <a:r>
                        <a:rPr sz="1700" b="1" spc="-10" dirty="0">
                          <a:latin typeface="DM Sans SemiBold"/>
                          <a:cs typeface="DM Sans SemiBold"/>
                        </a:rPr>
                        <a:t>Exercise Intolerance</a:t>
                      </a:r>
                      <a:endParaRPr sz="1700">
                        <a:latin typeface="DM Sans SemiBold"/>
                        <a:cs typeface="DM Sans SemiBold"/>
                      </a:endParaRPr>
                    </a:p>
                  </a:txBody>
                  <a:tcPr marL="0" marR="0" marT="116839" marB="0">
                    <a:lnR w="19050">
                      <a:solidFill>
                        <a:srgbClr val="6D6E70"/>
                      </a:solidFill>
                      <a:prstDash val="solid"/>
                    </a:lnR>
                    <a:lnT w="19050">
                      <a:solidFill>
                        <a:srgbClr val="58595B"/>
                      </a:solidFill>
                      <a:prstDash val="solid"/>
                    </a:lnT>
                    <a:lnB w="19050">
                      <a:solidFill>
                        <a:srgbClr val="58595B"/>
                      </a:solidFill>
                      <a:prstDash val="solid"/>
                    </a:lnB>
                    <a:solidFill>
                      <a:srgbClr val="D0DDEF"/>
                    </a:solidFill>
                  </a:tcPr>
                </a:tc>
                <a:tc>
                  <a:txBody>
                    <a:bodyPr/>
                    <a:lstStyle/>
                    <a:p>
                      <a:pPr marL="277495" marR="445770">
                        <a:lnSpc>
                          <a:spcPts val="1450"/>
                        </a:lnSpc>
                        <a:spcBef>
                          <a:spcPts val="830"/>
                        </a:spcBef>
                      </a:pPr>
                      <a:r>
                        <a:rPr sz="1300" i="1" dirty="0">
                          <a:latin typeface="DM Sans" pitchFamily="2" charset="0"/>
                          <a:cs typeface="DM Sans"/>
                        </a:rPr>
                        <a:t>FBN1,</a:t>
                      </a:r>
                      <a:r>
                        <a:rPr sz="1300" i="1" spc="-65" dirty="0">
                          <a:latin typeface="DM Sans" pitchFamily="2" charset="0"/>
                          <a:cs typeface="DM Sans"/>
                        </a:rPr>
                        <a:t> </a:t>
                      </a:r>
                      <a:r>
                        <a:rPr sz="1300" i="1" spc="-10" dirty="0">
                          <a:latin typeface="DM Sans" pitchFamily="2" charset="0"/>
                          <a:cs typeface="DM Sans"/>
                        </a:rPr>
                        <a:t>GYG1,</a:t>
                      </a:r>
                      <a:r>
                        <a:rPr sz="1300" i="1" spc="-65" dirty="0">
                          <a:latin typeface="DM Sans" pitchFamily="2" charset="0"/>
                          <a:cs typeface="DM Sans"/>
                        </a:rPr>
                        <a:t> </a:t>
                      </a:r>
                      <a:r>
                        <a:rPr sz="1300" i="1" dirty="0">
                          <a:latin typeface="DM Sans" pitchFamily="2" charset="0"/>
                          <a:cs typeface="DM Sans"/>
                        </a:rPr>
                        <a:t>RYR1,</a:t>
                      </a:r>
                      <a:r>
                        <a:rPr sz="1300" i="1" spc="-65" dirty="0">
                          <a:latin typeface="DM Sans" pitchFamily="2" charset="0"/>
                          <a:cs typeface="DM Sans"/>
                        </a:rPr>
                        <a:t> </a:t>
                      </a:r>
                      <a:r>
                        <a:rPr sz="1300" i="1" spc="-10" dirty="0">
                          <a:latin typeface="DM Sans" pitchFamily="2" charset="0"/>
                          <a:cs typeface="DM Sans"/>
                        </a:rPr>
                        <a:t>COMT,</a:t>
                      </a:r>
                      <a:r>
                        <a:rPr sz="1300" i="1" spc="-65" dirty="0">
                          <a:latin typeface="DM Sans" pitchFamily="2" charset="0"/>
                          <a:cs typeface="DM Sans"/>
                        </a:rPr>
                        <a:t> </a:t>
                      </a:r>
                      <a:r>
                        <a:rPr sz="1300" i="1" spc="-10" dirty="0">
                          <a:latin typeface="DM Sans" pitchFamily="2" charset="0"/>
                          <a:cs typeface="DM Sans"/>
                        </a:rPr>
                        <a:t>5-HTT,</a:t>
                      </a:r>
                      <a:r>
                        <a:rPr sz="1300" i="1" spc="-65" dirty="0">
                          <a:latin typeface="DM Sans" pitchFamily="2" charset="0"/>
                          <a:cs typeface="DM Sans"/>
                        </a:rPr>
                        <a:t> </a:t>
                      </a:r>
                      <a:r>
                        <a:rPr sz="1300" i="1" spc="-10" dirty="0">
                          <a:latin typeface="DM Sans" pitchFamily="2" charset="0"/>
                          <a:cs typeface="DM Sans"/>
                        </a:rPr>
                        <a:t>MATN3,</a:t>
                      </a:r>
                      <a:r>
                        <a:rPr sz="1300" i="1" spc="-65" dirty="0">
                          <a:latin typeface="DM Sans" pitchFamily="2" charset="0"/>
                          <a:cs typeface="DM Sans"/>
                        </a:rPr>
                        <a:t> </a:t>
                      </a:r>
                      <a:r>
                        <a:rPr sz="1300" i="1" spc="-10" dirty="0">
                          <a:latin typeface="DM Sans" pitchFamily="2" charset="0"/>
                          <a:cs typeface="DM Sans"/>
                        </a:rPr>
                        <a:t>SMAD6, SLC26A2,</a:t>
                      </a:r>
                      <a:r>
                        <a:rPr sz="1300" i="1" spc="-45" dirty="0">
                          <a:latin typeface="DM Sans" pitchFamily="2" charset="0"/>
                          <a:cs typeface="DM Sans"/>
                        </a:rPr>
                        <a:t> </a:t>
                      </a:r>
                      <a:r>
                        <a:rPr sz="1300" i="1" spc="-20" dirty="0">
                          <a:latin typeface="DM Sans" pitchFamily="2" charset="0"/>
                          <a:cs typeface="DM Sans"/>
                        </a:rPr>
                        <a:t>COMP,</a:t>
                      </a:r>
                      <a:r>
                        <a:rPr sz="1300" i="1" spc="-40" dirty="0">
                          <a:latin typeface="DM Sans" pitchFamily="2" charset="0"/>
                          <a:cs typeface="DM Sans"/>
                        </a:rPr>
                        <a:t> </a:t>
                      </a:r>
                      <a:r>
                        <a:rPr sz="1300" i="1" dirty="0">
                          <a:latin typeface="DM Sans" pitchFamily="2" charset="0"/>
                          <a:cs typeface="DM Sans"/>
                        </a:rPr>
                        <a:t>NLRP1,</a:t>
                      </a:r>
                      <a:r>
                        <a:rPr sz="1300" i="1" spc="-40" dirty="0">
                          <a:latin typeface="DM Sans" pitchFamily="2" charset="0"/>
                          <a:cs typeface="DM Sans"/>
                        </a:rPr>
                        <a:t> </a:t>
                      </a:r>
                      <a:r>
                        <a:rPr sz="1300" i="1" dirty="0">
                          <a:latin typeface="DM Sans" pitchFamily="2" charset="0"/>
                          <a:cs typeface="DM Sans"/>
                        </a:rPr>
                        <a:t>FGFR1,</a:t>
                      </a:r>
                      <a:r>
                        <a:rPr sz="1300" i="1" spc="-40" dirty="0">
                          <a:latin typeface="DM Sans" pitchFamily="2" charset="0"/>
                          <a:cs typeface="DM Sans"/>
                        </a:rPr>
                        <a:t> </a:t>
                      </a:r>
                      <a:r>
                        <a:rPr sz="1300" i="1" dirty="0">
                          <a:latin typeface="DM Sans" pitchFamily="2" charset="0"/>
                          <a:cs typeface="DM Sans"/>
                        </a:rPr>
                        <a:t>FRZB,</a:t>
                      </a:r>
                      <a:r>
                        <a:rPr sz="1300" i="1" spc="-45" dirty="0">
                          <a:latin typeface="DM Sans" pitchFamily="2" charset="0"/>
                          <a:cs typeface="DM Sans"/>
                        </a:rPr>
                        <a:t> </a:t>
                      </a:r>
                      <a:r>
                        <a:rPr sz="1300" i="1" dirty="0">
                          <a:latin typeface="DM Sans" pitchFamily="2" charset="0"/>
                          <a:cs typeface="DM Sans"/>
                        </a:rPr>
                        <a:t>VDR,</a:t>
                      </a:r>
                      <a:r>
                        <a:rPr sz="1300" i="1" spc="-40" dirty="0">
                          <a:latin typeface="DM Sans" pitchFamily="2" charset="0"/>
                          <a:cs typeface="DM Sans"/>
                        </a:rPr>
                        <a:t> </a:t>
                      </a:r>
                      <a:r>
                        <a:rPr sz="1300" i="1" spc="-10" dirty="0">
                          <a:latin typeface="DM Sans" pitchFamily="2" charset="0"/>
                          <a:cs typeface="DM Sans"/>
                        </a:rPr>
                        <a:t>IL17F,</a:t>
                      </a:r>
                      <a:r>
                        <a:rPr sz="1300" i="1" spc="-40" dirty="0">
                          <a:latin typeface="DM Sans" pitchFamily="2" charset="0"/>
                          <a:cs typeface="DM Sans"/>
                        </a:rPr>
                        <a:t> </a:t>
                      </a:r>
                      <a:r>
                        <a:rPr sz="1300" i="1" spc="-30" dirty="0">
                          <a:latin typeface="DM Sans" pitchFamily="2" charset="0"/>
                          <a:cs typeface="DM Sans"/>
                        </a:rPr>
                        <a:t>IL-</a:t>
                      </a:r>
                      <a:r>
                        <a:rPr sz="1300" i="1" spc="-25" dirty="0">
                          <a:latin typeface="DM Sans" pitchFamily="2" charset="0"/>
                          <a:cs typeface="DM Sans"/>
                        </a:rPr>
                        <a:t>6, </a:t>
                      </a:r>
                      <a:r>
                        <a:rPr sz="1300" i="1" spc="-20" dirty="0">
                          <a:latin typeface="DM Sans" pitchFamily="2" charset="0"/>
                          <a:cs typeface="DM Sans"/>
                        </a:rPr>
                        <a:t>BMP2</a:t>
                      </a:r>
                      <a:endParaRPr sz="1300" dirty="0">
                        <a:latin typeface="DM Sans" pitchFamily="2" charset="0"/>
                        <a:cs typeface="DM Sans"/>
                      </a:endParaRPr>
                    </a:p>
                  </a:txBody>
                  <a:tcPr marL="0" marR="0" marT="105410" marB="0">
                    <a:lnL w="19050">
                      <a:solidFill>
                        <a:srgbClr val="6D6E70"/>
                      </a:solidFill>
                      <a:prstDash val="solid"/>
                    </a:lnL>
                    <a:lnT w="19050">
                      <a:solidFill>
                        <a:srgbClr val="58595B"/>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3"/>
                  </a:ext>
                </a:extLst>
              </a:tr>
              <a:tr h="766445">
                <a:tc>
                  <a:txBody>
                    <a:bodyPr/>
                    <a:lstStyle/>
                    <a:p>
                      <a:pPr marL="213360" marR="601345">
                        <a:lnSpc>
                          <a:spcPct val="102099"/>
                        </a:lnSpc>
                        <a:spcBef>
                          <a:spcPts val="690"/>
                        </a:spcBef>
                      </a:pPr>
                      <a:r>
                        <a:rPr sz="1700" b="1" spc="-10" dirty="0">
                          <a:latin typeface="DM Sans SemiBold"/>
                          <a:cs typeface="DM Sans SemiBold"/>
                        </a:rPr>
                        <a:t>Carbohydrate Intolerance</a:t>
                      </a:r>
                      <a:endParaRPr sz="1700">
                        <a:latin typeface="DM Sans SemiBold"/>
                        <a:cs typeface="DM Sans SemiBold"/>
                      </a:endParaRPr>
                    </a:p>
                  </a:txBody>
                  <a:tcPr marL="0" marR="0" marT="87630"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379730">
                        <a:lnSpc>
                          <a:spcPts val="1450"/>
                        </a:lnSpc>
                        <a:spcBef>
                          <a:spcPts val="1185"/>
                        </a:spcBef>
                      </a:pPr>
                      <a:r>
                        <a:rPr sz="1300" i="1" dirty="0">
                          <a:latin typeface="DM Sans" pitchFamily="2" charset="0"/>
                          <a:cs typeface="DM Sans"/>
                        </a:rPr>
                        <a:t>FBP1,</a:t>
                      </a:r>
                      <a:r>
                        <a:rPr sz="1300" i="1" spc="-40" dirty="0">
                          <a:latin typeface="DM Sans" pitchFamily="2" charset="0"/>
                          <a:cs typeface="DM Sans"/>
                        </a:rPr>
                        <a:t> </a:t>
                      </a:r>
                      <a:r>
                        <a:rPr sz="1300" i="1" dirty="0">
                          <a:latin typeface="DM Sans" pitchFamily="2" charset="0"/>
                          <a:cs typeface="DM Sans"/>
                        </a:rPr>
                        <a:t>FBP2,</a:t>
                      </a:r>
                      <a:r>
                        <a:rPr sz="1300" i="1" spc="-35" dirty="0">
                          <a:latin typeface="DM Sans" pitchFamily="2" charset="0"/>
                          <a:cs typeface="DM Sans"/>
                        </a:rPr>
                        <a:t> </a:t>
                      </a:r>
                      <a:r>
                        <a:rPr sz="1300" i="1" dirty="0">
                          <a:latin typeface="DM Sans" pitchFamily="2" charset="0"/>
                          <a:cs typeface="DM Sans"/>
                        </a:rPr>
                        <a:t>NEDD4L,</a:t>
                      </a:r>
                      <a:r>
                        <a:rPr sz="1300" i="1" spc="-35" dirty="0">
                          <a:latin typeface="DM Sans" pitchFamily="2" charset="0"/>
                          <a:cs typeface="DM Sans"/>
                        </a:rPr>
                        <a:t> </a:t>
                      </a:r>
                      <a:r>
                        <a:rPr sz="1300" i="1" dirty="0">
                          <a:latin typeface="DM Sans" pitchFamily="2" charset="0"/>
                          <a:cs typeface="DM Sans"/>
                        </a:rPr>
                        <a:t>PC,</a:t>
                      </a:r>
                      <a:r>
                        <a:rPr sz="1300" i="1" spc="-35" dirty="0">
                          <a:latin typeface="DM Sans" pitchFamily="2" charset="0"/>
                          <a:cs typeface="DM Sans"/>
                        </a:rPr>
                        <a:t> </a:t>
                      </a:r>
                      <a:r>
                        <a:rPr sz="1300" i="1" dirty="0">
                          <a:latin typeface="DM Sans" pitchFamily="2" charset="0"/>
                          <a:cs typeface="DM Sans"/>
                        </a:rPr>
                        <a:t>G6PC3,</a:t>
                      </a:r>
                      <a:r>
                        <a:rPr sz="1300" i="1" spc="-35" dirty="0">
                          <a:latin typeface="DM Sans" pitchFamily="2" charset="0"/>
                          <a:cs typeface="DM Sans"/>
                        </a:rPr>
                        <a:t> </a:t>
                      </a:r>
                      <a:r>
                        <a:rPr sz="1300" i="1" dirty="0">
                          <a:latin typeface="DM Sans" pitchFamily="2" charset="0"/>
                          <a:cs typeface="DM Sans"/>
                        </a:rPr>
                        <a:t>G6PC2,</a:t>
                      </a:r>
                      <a:r>
                        <a:rPr sz="1300" i="1" spc="-40" dirty="0">
                          <a:latin typeface="DM Sans" pitchFamily="2" charset="0"/>
                          <a:cs typeface="DM Sans"/>
                        </a:rPr>
                        <a:t> </a:t>
                      </a:r>
                      <a:r>
                        <a:rPr sz="1300" i="1" dirty="0">
                          <a:latin typeface="DM Sans" pitchFamily="2" charset="0"/>
                          <a:cs typeface="DM Sans"/>
                        </a:rPr>
                        <a:t>GCK,</a:t>
                      </a:r>
                      <a:r>
                        <a:rPr sz="1300" i="1" spc="-35" dirty="0">
                          <a:latin typeface="DM Sans" pitchFamily="2" charset="0"/>
                          <a:cs typeface="DM Sans"/>
                        </a:rPr>
                        <a:t> </a:t>
                      </a:r>
                      <a:r>
                        <a:rPr sz="1300" i="1" spc="-20" dirty="0">
                          <a:latin typeface="DM Sans" pitchFamily="2" charset="0"/>
                          <a:cs typeface="DM Sans"/>
                        </a:rPr>
                        <a:t>MPI, </a:t>
                      </a:r>
                      <a:r>
                        <a:rPr sz="1300" i="1" dirty="0">
                          <a:latin typeface="DM Sans" pitchFamily="2" charset="0"/>
                          <a:cs typeface="DM Sans"/>
                        </a:rPr>
                        <a:t>HMGCL,</a:t>
                      </a:r>
                      <a:r>
                        <a:rPr sz="1300" i="1" spc="-45" dirty="0">
                          <a:latin typeface="DM Sans" pitchFamily="2" charset="0"/>
                          <a:cs typeface="DM Sans"/>
                        </a:rPr>
                        <a:t> </a:t>
                      </a:r>
                      <a:r>
                        <a:rPr sz="1300" i="1" dirty="0">
                          <a:latin typeface="DM Sans" pitchFamily="2" charset="0"/>
                          <a:cs typeface="DM Sans"/>
                        </a:rPr>
                        <a:t>MANBA,</a:t>
                      </a:r>
                      <a:r>
                        <a:rPr sz="1300" i="1" spc="-45" dirty="0">
                          <a:latin typeface="DM Sans" pitchFamily="2" charset="0"/>
                          <a:cs typeface="DM Sans"/>
                        </a:rPr>
                        <a:t> </a:t>
                      </a:r>
                      <a:r>
                        <a:rPr sz="1300" i="1" spc="-10" dirty="0">
                          <a:latin typeface="DM Sans" pitchFamily="2" charset="0"/>
                          <a:cs typeface="DM Sans"/>
                        </a:rPr>
                        <a:t>ALG2,</a:t>
                      </a:r>
                      <a:r>
                        <a:rPr sz="1300" i="1" spc="-40" dirty="0">
                          <a:latin typeface="DM Sans" pitchFamily="2" charset="0"/>
                          <a:cs typeface="DM Sans"/>
                        </a:rPr>
                        <a:t> </a:t>
                      </a:r>
                      <a:r>
                        <a:rPr sz="1300" i="1" dirty="0">
                          <a:latin typeface="DM Sans" pitchFamily="2" charset="0"/>
                          <a:cs typeface="DM Sans"/>
                        </a:rPr>
                        <a:t>PMM2,</a:t>
                      </a:r>
                      <a:r>
                        <a:rPr sz="1300" i="1" spc="-45" dirty="0">
                          <a:latin typeface="DM Sans" pitchFamily="2" charset="0"/>
                          <a:cs typeface="DM Sans"/>
                        </a:rPr>
                        <a:t> </a:t>
                      </a:r>
                      <a:r>
                        <a:rPr sz="1300" i="1" dirty="0">
                          <a:latin typeface="DM Sans" pitchFamily="2" charset="0"/>
                          <a:cs typeface="DM Sans"/>
                        </a:rPr>
                        <a:t>GALNT3,</a:t>
                      </a:r>
                      <a:r>
                        <a:rPr sz="1300" i="1" spc="-45" dirty="0">
                          <a:latin typeface="DM Sans" pitchFamily="2" charset="0"/>
                          <a:cs typeface="DM Sans"/>
                        </a:rPr>
                        <a:t> </a:t>
                      </a:r>
                      <a:r>
                        <a:rPr sz="1300" i="1" spc="-10" dirty="0">
                          <a:latin typeface="DM Sans" pitchFamily="2" charset="0"/>
                          <a:cs typeface="DM Sans"/>
                        </a:rPr>
                        <a:t>ALG13,</a:t>
                      </a:r>
                      <a:r>
                        <a:rPr sz="1300" i="1" spc="-45" dirty="0">
                          <a:latin typeface="DM Sans" pitchFamily="2" charset="0"/>
                          <a:cs typeface="DM Sans"/>
                        </a:rPr>
                        <a:t> </a:t>
                      </a:r>
                      <a:r>
                        <a:rPr sz="1300" i="1" spc="-10" dirty="0">
                          <a:latin typeface="DM Sans" pitchFamily="2" charset="0"/>
                          <a:cs typeface="DM Sans"/>
                        </a:rPr>
                        <a:t>DOLK, </a:t>
                      </a:r>
                      <a:r>
                        <a:rPr sz="1300" i="1" spc="-20" dirty="0">
                          <a:latin typeface="DM Sans" pitchFamily="2" charset="0"/>
                          <a:cs typeface="DM Sans"/>
                        </a:rPr>
                        <a:t>DPAGT1,</a:t>
                      </a:r>
                      <a:r>
                        <a:rPr sz="1300" i="1" spc="-55" dirty="0">
                          <a:latin typeface="DM Sans" pitchFamily="2" charset="0"/>
                          <a:cs typeface="DM Sans"/>
                        </a:rPr>
                        <a:t> </a:t>
                      </a:r>
                      <a:r>
                        <a:rPr sz="1300" i="1" spc="-10" dirty="0">
                          <a:latin typeface="DM Sans" pitchFamily="2" charset="0"/>
                          <a:cs typeface="DM Sans"/>
                        </a:rPr>
                        <a:t>SLC35A2</a:t>
                      </a:r>
                      <a:endParaRPr sz="1300" dirty="0">
                        <a:latin typeface="DM Sans" pitchFamily="2" charset="0"/>
                        <a:cs typeface="DM Sans"/>
                      </a:endParaRPr>
                    </a:p>
                  </a:txBody>
                  <a:tcPr marL="0" marR="0" marT="150495"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4"/>
                  </a:ext>
                </a:extLst>
              </a:tr>
              <a:tr h="794385">
                <a:tc>
                  <a:txBody>
                    <a:bodyPr/>
                    <a:lstStyle/>
                    <a:p>
                      <a:pPr marL="213360">
                        <a:lnSpc>
                          <a:spcPct val="100000"/>
                        </a:lnSpc>
                        <a:spcBef>
                          <a:spcPts val="1885"/>
                        </a:spcBef>
                      </a:pPr>
                      <a:r>
                        <a:rPr sz="1700" b="1" dirty="0">
                          <a:latin typeface="DM Sans SemiBold"/>
                          <a:cs typeface="DM Sans SemiBold"/>
                        </a:rPr>
                        <a:t>Fat</a:t>
                      </a:r>
                      <a:r>
                        <a:rPr sz="1700" b="1" spc="-45" dirty="0">
                          <a:latin typeface="DM Sans SemiBold"/>
                          <a:cs typeface="DM Sans SemiBold"/>
                        </a:rPr>
                        <a:t> </a:t>
                      </a:r>
                      <a:r>
                        <a:rPr sz="1700" b="1" spc="-10" dirty="0">
                          <a:latin typeface="DM Sans SemiBold"/>
                          <a:cs typeface="DM Sans SemiBold"/>
                        </a:rPr>
                        <a:t>Intolerance</a:t>
                      </a:r>
                      <a:endParaRPr sz="1700">
                        <a:latin typeface="DM Sans SemiBold"/>
                        <a:cs typeface="DM Sans SemiBold"/>
                      </a:endParaRPr>
                    </a:p>
                  </a:txBody>
                  <a:tcPr marL="0" marR="0" marT="239395" marB="0">
                    <a:lnR w="19050">
                      <a:solidFill>
                        <a:srgbClr val="6D6E70"/>
                      </a:solidFill>
                      <a:prstDash val="solid"/>
                    </a:lnR>
                    <a:lnT w="19050">
                      <a:solidFill>
                        <a:srgbClr val="58595B"/>
                      </a:solidFill>
                      <a:prstDash val="solid"/>
                    </a:lnT>
                    <a:lnB w="19050">
                      <a:solidFill>
                        <a:srgbClr val="58595B"/>
                      </a:solidFill>
                      <a:prstDash val="solid"/>
                    </a:lnB>
                    <a:solidFill>
                      <a:srgbClr val="D0DDEF"/>
                    </a:solidFill>
                  </a:tcPr>
                </a:tc>
                <a:tc>
                  <a:txBody>
                    <a:bodyPr/>
                    <a:lstStyle/>
                    <a:p>
                      <a:pPr marL="277495" marR="237490">
                        <a:lnSpc>
                          <a:spcPts val="1450"/>
                        </a:lnSpc>
                        <a:spcBef>
                          <a:spcPts val="869"/>
                        </a:spcBef>
                      </a:pPr>
                      <a:r>
                        <a:rPr sz="1300" i="1" spc="-20" dirty="0">
                          <a:latin typeface="DM Sans" pitchFamily="2" charset="0"/>
                          <a:cs typeface="DM Sans"/>
                        </a:rPr>
                        <a:t>LEP,</a:t>
                      </a:r>
                      <a:r>
                        <a:rPr sz="1300" i="1" spc="-45" dirty="0">
                          <a:latin typeface="DM Sans" pitchFamily="2" charset="0"/>
                          <a:cs typeface="DM Sans"/>
                        </a:rPr>
                        <a:t> </a:t>
                      </a:r>
                      <a:r>
                        <a:rPr sz="1300" i="1" dirty="0">
                          <a:latin typeface="DM Sans" pitchFamily="2" charset="0"/>
                          <a:cs typeface="DM Sans"/>
                        </a:rPr>
                        <a:t>MC4R,</a:t>
                      </a:r>
                      <a:r>
                        <a:rPr sz="1300" i="1" spc="-40" dirty="0">
                          <a:latin typeface="DM Sans" pitchFamily="2" charset="0"/>
                          <a:cs typeface="DM Sans"/>
                        </a:rPr>
                        <a:t> </a:t>
                      </a:r>
                      <a:r>
                        <a:rPr sz="1300" i="1" dirty="0">
                          <a:latin typeface="DM Sans" pitchFamily="2" charset="0"/>
                          <a:cs typeface="DM Sans"/>
                        </a:rPr>
                        <a:t>IL6,</a:t>
                      </a:r>
                      <a:r>
                        <a:rPr sz="1300" i="1" spc="-40" dirty="0">
                          <a:latin typeface="DM Sans" pitchFamily="2" charset="0"/>
                          <a:cs typeface="DM Sans"/>
                        </a:rPr>
                        <a:t> </a:t>
                      </a:r>
                      <a:r>
                        <a:rPr sz="1300" i="1" dirty="0">
                          <a:latin typeface="DM Sans" pitchFamily="2" charset="0"/>
                          <a:cs typeface="DM Sans"/>
                        </a:rPr>
                        <a:t>POMC,</a:t>
                      </a:r>
                      <a:r>
                        <a:rPr sz="1300" i="1" spc="-40" dirty="0">
                          <a:latin typeface="DM Sans" pitchFamily="2" charset="0"/>
                          <a:cs typeface="DM Sans"/>
                        </a:rPr>
                        <a:t> </a:t>
                      </a:r>
                      <a:r>
                        <a:rPr sz="1300" i="1" spc="-10" dirty="0">
                          <a:latin typeface="DM Sans" pitchFamily="2" charset="0"/>
                          <a:cs typeface="DM Sans"/>
                        </a:rPr>
                        <a:t>MAP4K4,</a:t>
                      </a:r>
                      <a:r>
                        <a:rPr sz="1300" i="1" spc="-40" dirty="0">
                          <a:latin typeface="DM Sans" pitchFamily="2" charset="0"/>
                          <a:cs typeface="DM Sans"/>
                        </a:rPr>
                        <a:t> </a:t>
                      </a:r>
                      <a:r>
                        <a:rPr sz="1300" i="1" spc="-10" dirty="0">
                          <a:latin typeface="DM Sans" pitchFamily="2" charset="0"/>
                          <a:cs typeface="DM Sans"/>
                        </a:rPr>
                        <a:t>PPARG,</a:t>
                      </a:r>
                      <a:r>
                        <a:rPr sz="1300" i="1" spc="-40" dirty="0">
                          <a:latin typeface="DM Sans" pitchFamily="2" charset="0"/>
                          <a:cs typeface="DM Sans"/>
                        </a:rPr>
                        <a:t> </a:t>
                      </a:r>
                      <a:r>
                        <a:rPr sz="1300" i="1" spc="-20" dirty="0">
                          <a:latin typeface="DM Sans" pitchFamily="2" charset="0"/>
                          <a:cs typeface="DM Sans"/>
                        </a:rPr>
                        <a:t>ACADVL,</a:t>
                      </a:r>
                      <a:r>
                        <a:rPr sz="1300" i="1" spc="-45" dirty="0">
                          <a:latin typeface="DM Sans" pitchFamily="2" charset="0"/>
                          <a:cs typeface="DM Sans"/>
                        </a:rPr>
                        <a:t> </a:t>
                      </a:r>
                      <a:r>
                        <a:rPr sz="1300" i="1" spc="-10" dirty="0">
                          <a:latin typeface="DM Sans" pitchFamily="2" charset="0"/>
                          <a:cs typeface="DM Sans"/>
                        </a:rPr>
                        <a:t>MTTP, </a:t>
                      </a:r>
                      <a:r>
                        <a:rPr sz="1300" i="1" dirty="0">
                          <a:latin typeface="DM Sans" pitchFamily="2" charset="0"/>
                          <a:cs typeface="DM Sans"/>
                        </a:rPr>
                        <a:t>APOB,</a:t>
                      </a:r>
                      <a:r>
                        <a:rPr sz="1300" i="1" spc="-50" dirty="0">
                          <a:latin typeface="DM Sans" pitchFamily="2" charset="0"/>
                          <a:cs typeface="DM Sans"/>
                        </a:rPr>
                        <a:t> </a:t>
                      </a:r>
                      <a:r>
                        <a:rPr sz="1300" i="1" spc="-35" dirty="0">
                          <a:latin typeface="DM Sans" pitchFamily="2" charset="0"/>
                          <a:cs typeface="DM Sans"/>
                        </a:rPr>
                        <a:t>GATA1,</a:t>
                      </a:r>
                      <a:r>
                        <a:rPr sz="1300" i="1" spc="-50" dirty="0">
                          <a:latin typeface="DM Sans" pitchFamily="2" charset="0"/>
                          <a:cs typeface="DM Sans"/>
                        </a:rPr>
                        <a:t> </a:t>
                      </a:r>
                      <a:r>
                        <a:rPr sz="1300" i="1" dirty="0">
                          <a:latin typeface="DM Sans" pitchFamily="2" charset="0"/>
                          <a:cs typeface="DM Sans"/>
                        </a:rPr>
                        <a:t>CAD,</a:t>
                      </a:r>
                      <a:r>
                        <a:rPr sz="1300" i="1" spc="-45" dirty="0">
                          <a:latin typeface="DM Sans" pitchFamily="2" charset="0"/>
                          <a:cs typeface="DM Sans"/>
                        </a:rPr>
                        <a:t> </a:t>
                      </a:r>
                      <a:r>
                        <a:rPr sz="1300" i="1" dirty="0">
                          <a:latin typeface="DM Sans" pitchFamily="2" charset="0"/>
                          <a:cs typeface="DM Sans"/>
                        </a:rPr>
                        <a:t>HADHA,</a:t>
                      </a:r>
                      <a:r>
                        <a:rPr sz="1300" i="1" spc="-50" dirty="0">
                          <a:latin typeface="DM Sans" pitchFamily="2" charset="0"/>
                          <a:cs typeface="DM Sans"/>
                        </a:rPr>
                        <a:t> </a:t>
                      </a:r>
                      <a:r>
                        <a:rPr sz="1300" i="1" dirty="0">
                          <a:latin typeface="DM Sans" pitchFamily="2" charset="0"/>
                          <a:cs typeface="DM Sans"/>
                        </a:rPr>
                        <a:t>PCSK9,</a:t>
                      </a:r>
                      <a:r>
                        <a:rPr sz="1300" i="1" spc="-45" dirty="0">
                          <a:latin typeface="DM Sans" pitchFamily="2" charset="0"/>
                          <a:cs typeface="DM Sans"/>
                        </a:rPr>
                        <a:t> </a:t>
                      </a:r>
                      <a:r>
                        <a:rPr sz="1300" i="1" dirty="0">
                          <a:latin typeface="DM Sans" pitchFamily="2" charset="0"/>
                          <a:cs typeface="DM Sans"/>
                        </a:rPr>
                        <a:t>APOE,</a:t>
                      </a:r>
                      <a:r>
                        <a:rPr sz="1300" i="1" spc="-50" dirty="0">
                          <a:latin typeface="DM Sans" pitchFamily="2" charset="0"/>
                          <a:cs typeface="DM Sans"/>
                        </a:rPr>
                        <a:t> </a:t>
                      </a:r>
                      <a:r>
                        <a:rPr sz="1300" i="1" spc="-10" dirty="0">
                          <a:latin typeface="DM Sans" pitchFamily="2" charset="0"/>
                          <a:cs typeface="DM Sans"/>
                        </a:rPr>
                        <a:t>ASS1, </a:t>
                      </a:r>
                      <a:r>
                        <a:rPr sz="1300" i="1" spc="-20" dirty="0">
                          <a:latin typeface="DM Sans" pitchFamily="2" charset="0"/>
                          <a:cs typeface="DM Sans"/>
                        </a:rPr>
                        <a:t>SLC25A13,</a:t>
                      </a:r>
                      <a:r>
                        <a:rPr sz="1300" i="1" spc="-25" dirty="0">
                          <a:latin typeface="DM Sans" pitchFamily="2" charset="0"/>
                          <a:cs typeface="DM Sans"/>
                        </a:rPr>
                        <a:t> </a:t>
                      </a:r>
                      <a:r>
                        <a:rPr sz="1300" i="1" spc="-20" dirty="0">
                          <a:latin typeface="DM Sans" pitchFamily="2" charset="0"/>
                          <a:cs typeface="DM Sans"/>
                        </a:rPr>
                        <a:t>ARSD</a:t>
                      </a:r>
                      <a:endParaRPr sz="1300" dirty="0">
                        <a:latin typeface="DM Sans" pitchFamily="2" charset="0"/>
                        <a:cs typeface="DM Sans"/>
                      </a:endParaRPr>
                    </a:p>
                  </a:txBody>
                  <a:tcPr marL="0" marR="0" marT="110489" marB="0">
                    <a:lnL w="19050">
                      <a:solidFill>
                        <a:srgbClr val="6D6E70"/>
                      </a:solidFill>
                      <a:prstDash val="solid"/>
                    </a:lnL>
                    <a:lnT w="19050">
                      <a:solidFill>
                        <a:srgbClr val="58595B"/>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5"/>
                  </a:ext>
                </a:extLst>
              </a:tr>
              <a:tr h="807085">
                <a:tc>
                  <a:txBody>
                    <a:bodyPr/>
                    <a:lstStyle/>
                    <a:p>
                      <a:pPr marL="213360" marR="868044">
                        <a:lnSpc>
                          <a:spcPct val="102099"/>
                        </a:lnSpc>
                        <a:spcBef>
                          <a:spcPts val="969"/>
                        </a:spcBef>
                      </a:pPr>
                      <a:r>
                        <a:rPr sz="1700" b="1" spc="-10" dirty="0">
                          <a:latin typeface="DM Sans SemiBold"/>
                          <a:cs typeface="DM Sans SemiBold"/>
                        </a:rPr>
                        <a:t>Protein Intolerance</a:t>
                      </a:r>
                      <a:endParaRPr sz="1700">
                        <a:latin typeface="DM Sans SemiBold"/>
                        <a:cs typeface="DM Sans SemiBold"/>
                      </a:endParaRPr>
                    </a:p>
                  </a:txBody>
                  <a:tcPr marL="0" marR="0" marT="123189"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335280">
                        <a:lnSpc>
                          <a:spcPts val="1450"/>
                        </a:lnSpc>
                        <a:spcBef>
                          <a:spcPts val="830"/>
                        </a:spcBef>
                      </a:pPr>
                      <a:r>
                        <a:rPr sz="1300" i="1" spc="-20" dirty="0">
                          <a:latin typeface="DM Sans" pitchFamily="2" charset="0"/>
                          <a:cs typeface="DM Sans"/>
                        </a:rPr>
                        <a:t>DBT,</a:t>
                      </a:r>
                      <a:r>
                        <a:rPr sz="1300" i="1" spc="-60" dirty="0">
                          <a:latin typeface="DM Sans" pitchFamily="2" charset="0"/>
                          <a:cs typeface="DM Sans"/>
                        </a:rPr>
                        <a:t> </a:t>
                      </a:r>
                      <a:r>
                        <a:rPr sz="1300" i="1" dirty="0">
                          <a:latin typeface="DM Sans" pitchFamily="2" charset="0"/>
                          <a:cs typeface="DM Sans"/>
                        </a:rPr>
                        <a:t>PPM1K,</a:t>
                      </a:r>
                      <a:r>
                        <a:rPr sz="1300" i="1" spc="-60" dirty="0">
                          <a:latin typeface="DM Sans" pitchFamily="2" charset="0"/>
                          <a:cs typeface="DM Sans"/>
                        </a:rPr>
                        <a:t> </a:t>
                      </a:r>
                      <a:r>
                        <a:rPr sz="1300" i="1" spc="-10" dirty="0">
                          <a:latin typeface="DM Sans" pitchFamily="2" charset="0"/>
                          <a:cs typeface="DM Sans"/>
                        </a:rPr>
                        <a:t>BCAT2,</a:t>
                      </a:r>
                      <a:r>
                        <a:rPr sz="1300" i="1" spc="-55" dirty="0">
                          <a:latin typeface="DM Sans" pitchFamily="2" charset="0"/>
                          <a:cs typeface="DM Sans"/>
                        </a:rPr>
                        <a:t> </a:t>
                      </a:r>
                      <a:r>
                        <a:rPr sz="1300" i="1" dirty="0">
                          <a:latin typeface="DM Sans" pitchFamily="2" charset="0"/>
                          <a:cs typeface="DM Sans"/>
                        </a:rPr>
                        <a:t>HPD,</a:t>
                      </a:r>
                      <a:r>
                        <a:rPr sz="1300" i="1" spc="-60" dirty="0">
                          <a:latin typeface="DM Sans" pitchFamily="2" charset="0"/>
                          <a:cs typeface="DM Sans"/>
                        </a:rPr>
                        <a:t> </a:t>
                      </a:r>
                      <a:r>
                        <a:rPr sz="1300" i="1" spc="-10" dirty="0">
                          <a:latin typeface="DM Sans" pitchFamily="2" charset="0"/>
                          <a:cs typeface="DM Sans"/>
                        </a:rPr>
                        <a:t>OTC,</a:t>
                      </a:r>
                      <a:r>
                        <a:rPr sz="1300" i="1" spc="-55" dirty="0">
                          <a:latin typeface="DM Sans" pitchFamily="2" charset="0"/>
                          <a:cs typeface="DM Sans"/>
                        </a:rPr>
                        <a:t> </a:t>
                      </a:r>
                      <a:r>
                        <a:rPr sz="1300" i="1" dirty="0">
                          <a:latin typeface="DM Sans" pitchFamily="2" charset="0"/>
                          <a:cs typeface="DM Sans"/>
                        </a:rPr>
                        <a:t>CPS1,</a:t>
                      </a:r>
                      <a:r>
                        <a:rPr sz="1300" i="1" spc="-60" dirty="0">
                          <a:latin typeface="DM Sans" pitchFamily="2" charset="0"/>
                          <a:cs typeface="DM Sans"/>
                        </a:rPr>
                        <a:t> </a:t>
                      </a:r>
                      <a:r>
                        <a:rPr sz="1300" i="1" dirty="0">
                          <a:latin typeface="DM Sans" pitchFamily="2" charset="0"/>
                          <a:cs typeface="DM Sans"/>
                        </a:rPr>
                        <a:t>AASS,ASS1,</a:t>
                      </a:r>
                      <a:r>
                        <a:rPr sz="1300" i="1" spc="-60" dirty="0">
                          <a:latin typeface="DM Sans" pitchFamily="2" charset="0"/>
                          <a:cs typeface="DM Sans"/>
                        </a:rPr>
                        <a:t> </a:t>
                      </a:r>
                      <a:r>
                        <a:rPr sz="1300" i="1" spc="-10" dirty="0">
                          <a:latin typeface="DM Sans" pitchFamily="2" charset="0"/>
                          <a:cs typeface="DM Sans"/>
                        </a:rPr>
                        <a:t>NAGS, </a:t>
                      </a:r>
                      <a:r>
                        <a:rPr sz="1300" i="1" dirty="0">
                          <a:latin typeface="DM Sans" pitchFamily="2" charset="0"/>
                          <a:cs typeface="DM Sans"/>
                        </a:rPr>
                        <a:t>ASL,</a:t>
                      </a:r>
                      <a:r>
                        <a:rPr sz="1300" i="1" spc="-40" dirty="0">
                          <a:latin typeface="DM Sans" pitchFamily="2" charset="0"/>
                          <a:cs typeface="DM Sans"/>
                        </a:rPr>
                        <a:t> </a:t>
                      </a:r>
                      <a:r>
                        <a:rPr sz="1300" i="1" spc="-70" dirty="0">
                          <a:latin typeface="DM Sans" pitchFamily="2" charset="0"/>
                          <a:cs typeface="DM Sans"/>
                        </a:rPr>
                        <a:t>TAT,</a:t>
                      </a:r>
                      <a:r>
                        <a:rPr sz="1300" i="1" spc="-20" dirty="0">
                          <a:latin typeface="DM Sans" pitchFamily="2" charset="0"/>
                          <a:cs typeface="DM Sans"/>
                        </a:rPr>
                        <a:t> </a:t>
                      </a:r>
                      <a:r>
                        <a:rPr sz="1300" i="1" spc="-30" dirty="0">
                          <a:latin typeface="DM Sans" pitchFamily="2" charset="0"/>
                          <a:cs typeface="DM Sans"/>
                        </a:rPr>
                        <a:t>SLC7A9, </a:t>
                      </a:r>
                      <a:r>
                        <a:rPr sz="1300" i="1" spc="-20" dirty="0">
                          <a:latin typeface="DM Sans" pitchFamily="2" charset="0"/>
                          <a:cs typeface="DM Sans"/>
                        </a:rPr>
                        <a:t>SLC3A1,</a:t>
                      </a:r>
                      <a:r>
                        <a:rPr sz="1300" i="1" spc="-30" dirty="0">
                          <a:latin typeface="DM Sans" pitchFamily="2" charset="0"/>
                          <a:cs typeface="DM Sans"/>
                        </a:rPr>
                        <a:t> SLC7A7,</a:t>
                      </a:r>
                      <a:r>
                        <a:rPr sz="1300" i="1" spc="-25" dirty="0">
                          <a:latin typeface="DM Sans" pitchFamily="2" charset="0"/>
                          <a:cs typeface="DM Sans"/>
                        </a:rPr>
                        <a:t> SLC6A19,</a:t>
                      </a:r>
                      <a:r>
                        <a:rPr sz="1300" i="1" spc="-30" dirty="0">
                          <a:latin typeface="DM Sans" pitchFamily="2" charset="0"/>
                          <a:cs typeface="DM Sans"/>
                        </a:rPr>
                        <a:t> </a:t>
                      </a:r>
                      <a:r>
                        <a:rPr sz="1300" i="1" spc="-10" dirty="0">
                          <a:latin typeface="DM Sans" pitchFamily="2" charset="0"/>
                          <a:cs typeface="DM Sans"/>
                        </a:rPr>
                        <a:t>ETHE1, </a:t>
                      </a:r>
                      <a:r>
                        <a:rPr sz="1300" i="1" spc="-20" dirty="0">
                          <a:latin typeface="DM Sans" pitchFamily="2" charset="0"/>
                          <a:cs typeface="DM Sans"/>
                        </a:rPr>
                        <a:t>SLC25A15,</a:t>
                      </a:r>
                      <a:r>
                        <a:rPr sz="1300" i="1" spc="-40" dirty="0">
                          <a:latin typeface="DM Sans" pitchFamily="2" charset="0"/>
                          <a:cs typeface="DM Sans"/>
                        </a:rPr>
                        <a:t> </a:t>
                      </a:r>
                      <a:r>
                        <a:rPr sz="1300" i="1" spc="-25" dirty="0">
                          <a:latin typeface="DM Sans" pitchFamily="2" charset="0"/>
                          <a:cs typeface="DM Sans"/>
                        </a:rPr>
                        <a:t>ACAT1,</a:t>
                      </a:r>
                      <a:r>
                        <a:rPr sz="1300" i="1" spc="-40" dirty="0">
                          <a:latin typeface="DM Sans" pitchFamily="2" charset="0"/>
                          <a:cs typeface="DM Sans"/>
                        </a:rPr>
                        <a:t> </a:t>
                      </a:r>
                      <a:r>
                        <a:rPr sz="1300" i="1" spc="-10" dirty="0">
                          <a:latin typeface="DM Sans" pitchFamily="2" charset="0"/>
                          <a:cs typeface="DM Sans"/>
                        </a:rPr>
                        <a:t>SLC26A2</a:t>
                      </a:r>
                      <a:endParaRPr sz="1300" dirty="0">
                        <a:latin typeface="DM Sans" pitchFamily="2" charset="0"/>
                        <a:cs typeface="DM Sans"/>
                      </a:endParaRPr>
                    </a:p>
                  </a:txBody>
                  <a:tcPr marL="0" marR="0" marT="105410"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6"/>
                  </a:ext>
                </a:extLst>
              </a:tr>
              <a:tr h="792480">
                <a:tc>
                  <a:txBody>
                    <a:bodyPr/>
                    <a:lstStyle/>
                    <a:p>
                      <a:pPr marL="213360">
                        <a:lnSpc>
                          <a:spcPct val="100000"/>
                        </a:lnSpc>
                        <a:spcBef>
                          <a:spcPts val="1895"/>
                        </a:spcBef>
                      </a:pPr>
                      <a:r>
                        <a:rPr sz="1700" b="1" spc="-10" dirty="0">
                          <a:latin typeface="DM Sans SemiBold"/>
                          <a:cs typeface="DM Sans SemiBold"/>
                        </a:rPr>
                        <a:t>Vitamins</a:t>
                      </a:r>
                      <a:endParaRPr sz="1700">
                        <a:latin typeface="DM Sans SemiBold"/>
                        <a:cs typeface="DM Sans SemiBold"/>
                      </a:endParaRPr>
                    </a:p>
                  </a:txBody>
                  <a:tcPr marL="0" marR="0" marT="240665" marB="0">
                    <a:lnR w="19050">
                      <a:solidFill>
                        <a:srgbClr val="6D6E70"/>
                      </a:solidFill>
                      <a:prstDash val="solid"/>
                    </a:lnR>
                    <a:lnT w="19050">
                      <a:solidFill>
                        <a:srgbClr val="58595B"/>
                      </a:solidFill>
                      <a:prstDash val="solid"/>
                    </a:lnT>
                    <a:lnB w="19050">
                      <a:solidFill>
                        <a:srgbClr val="58595B"/>
                      </a:solidFill>
                      <a:prstDash val="solid"/>
                    </a:lnB>
                    <a:solidFill>
                      <a:srgbClr val="D0DDEF"/>
                    </a:solidFill>
                  </a:tcPr>
                </a:tc>
                <a:tc>
                  <a:txBody>
                    <a:bodyPr/>
                    <a:lstStyle/>
                    <a:p>
                      <a:pPr marL="277495" marR="413384">
                        <a:lnSpc>
                          <a:spcPts val="1450"/>
                        </a:lnSpc>
                        <a:spcBef>
                          <a:spcPts val="665"/>
                        </a:spcBef>
                      </a:pPr>
                      <a:r>
                        <a:rPr sz="1300" i="1" spc="-10" dirty="0">
                          <a:latin typeface="DM Sans" pitchFamily="2" charset="0"/>
                          <a:cs typeface="DM Sans"/>
                        </a:rPr>
                        <a:t>AICDA,C4BPB,</a:t>
                      </a:r>
                      <a:r>
                        <a:rPr sz="1300" i="1" spc="-35" dirty="0">
                          <a:latin typeface="DM Sans" pitchFamily="2" charset="0"/>
                          <a:cs typeface="DM Sans"/>
                        </a:rPr>
                        <a:t> </a:t>
                      </a:r>
                      <a:r>
                        <a:rPr sz="1300" i="1" dirty="0">
                          <a:latin typeface="DM Sans" pitchFamily="2" charset="0"/>
                          <a:cs typeface="DM Sans"/>
                        </a:rPr>
                        <a:t>ABCD4,</a:t>
                      </a:r>
                      <a:r>
                        <a:rPr sz="1300" i="1" spc="-35" dirty="0">
                          <a:latin typeface="DM Sans" pitchFamily="2" charset="0"/>
                          <a:cs typeface="DM Sans"/>
                        </a:rPr>
                        <a:t> </a:t>
                      </a:r>
                      <a:r>
                        <a:rPr sz="1300" i="1" spc="-10" dirty="0">
                          <a:latin typeface="DM Sans" pitchFamily="2" charset="0"/>
                          <a:cs typeface="DM Sans"/>
                        </a:rPr>
                        <a:t>ACSF3,</a:t>
                      </a:r>
                      <a:r>
                        <a:rPr sz="1300" i="1" spc="-35" dirty="0">
                          <a:latin typeface="DM Sans" pitchFamily="2" charset="0"/>
                          <a:cs typeface="DM Sans"/>
                        </a:rPr>
                        <a:t> </a:t>
                      </a:r>
                      <a:r>
                        <a:rPr sz="1300" i="1" spc="-10" dirty="0">
                          <a:latin typeface="DM Sans" pitchFamily="2" charset="0"/>
                          <a:cs typeface="DM Sans"/>
                        </a:rPr>
                        <a:t>ACAD12,</a:t>
                      </a:r>
                      <a:r>
                        <a:rPr sz="1300" i="1" spc="-35" dirty="0">
                          <a:latin typeface="DM Sans" pitchFamily="2" charset="0"/>
                          <a:cs typeface="DM Sans"/>
                        </a:rPr>
                        <a:t> </a:t>
                      </a:r>
                      <a:r>
                        <a:rPr sz="1300" i="1" spc="-10" dirty="0">
                          <a:latin typeface="DM Sans" pitchFamily="2" charset="0"/>
                          <a:cs typeface="DM Sans"/>
                        </a:rPr>
                        <a:t>ACAD13,</a:t>
                      </a:r>
                      <a:r>
                        <a:rPr sz="1300" i="1" spc="-35" dirty="0">
                          <a:latin typeface="DM Sans" pitchFamily="2" charset="0"/>
                          <a:cs typeface="DM Sans"/>
                        </a:rPr>
                        <a:t> </a:t>
                      </a:r>
                      <a:r>
                        <a:rPr sz="1300" i="1" spc="-10" dirty="0">
                          <a:latin typeface="DM Sans" pitchFamily="2" charset="0"/>
                          <a:cs typeface="DM Sans"/>
                        </a:rPr>
                        <a:t>TPK1, SLC44A4,</a:t>
                      </a:r>
                      <a:r>
                        <a:rPr sz="1300" i="1" spc="-50" dirty="0">
                          <a:latin typeface="DM Sans" pitchFamily="2" charset="0"/>
                          <a:cs typeface="DM Sans"/>
                        </a:rPr>
                        <a:t> </a:t>
                      </a:r>
                      <a:r>
                        <a:rPr sz="1300" i="1" dirty="0">
                          <a:latin typeface="DM Sans" pitchFamily="2" charset="0"/>
                          <a:cs typeface="DM Sans"/>
                        </a:rPr>
                        <a:t>CPT2,</a:t>
                      </a:r>
                      <a:r>
                        <a:rPr sz="1300" i="1" spc="-50" dirty="0">
                          <a:latin typeface="DM Sans" pitchFamily="2" charset="0"/>
                          <a:cs typeface="DM Sans"/>
                        </a:rPr>
                        <a:t> </a:t>
                      </a:r>
                      <a:r>
                        <a:rPr sz="1300" i="1" dirty="0">
                          <a:latin typeface="DM Sans" pitchFamily="2" charset="0"/>
                          <a:cs typeface="DM Sans"/>
                        </a:rPr>
                        <a:t>CYB5R3,</a:t>
                      </a:r>
                      <a:r>
                        <a:rPr sz="1300" i="1" spc="-50" dirty="0">
                          <a:latin typeface="DM Sans" pitchFamily="2" charset="0"/>
                          <a:cs typeface="DM Sans"/>
                        </a:rPr>
                        <a:t> </a:t>
                      </a:r>
                      <a:r>
                        <a:rPr sz="1300" i="1" spc="-25" dirty="0">
                          <a:latin typeface="DM Sans" pitchFamily="2" charset="0"/>
                          <a:cs typeface="DM Sans"/>
                        </a:rPr>
                        <a:t>ACAT1,</a:t>
                      </a:r>
                      <a:r>
                        <a:rPr sz="1300" i="1" spc="-50" dirty="0">
                          <a:latin typeface="DM Sans" pitchFamily="2" charset="0"/>
                          <a:cs typeface="DM Sans"/>
                        </a:rPr>
                        <a:t> </a:t>
                      </a:r>
                      <a:r>
                        <a:rPr sz="1300" i="1" dirty="0">
                          <a:latin typeface="DM Sans" pitchFamily="2" charset="0"/>
                          <a:cs typeface="DM Sans"/>
                        </a:rPr>
                        <a:t>BTD,</a:t>
                      </a:r>
                      <a:r>
                        <a:rPr sz="1300" i="1" spc="-50" dirty="0">
                          <a:latin typeface="DM Sans" pitchFamily="2" charset="0"/>
                          <a:cs typeface="DM Sans"/>
                        </a:rPr>
                        <a:t> </a:t>
                      </a:r>
                      <a:r>
                        <a:rPr sz="1300" i="1" dirty="0">
                          <a:latin typeface="DM Sans" pitchFamily="2" charset="0"/>
                          <a:cs typeface="DM Sans"/>
                        </a:rPr>
                        <a:t>MTHFD1,</a:t>
                      </a:r>
                      <a:r>
                        <a:rPr sz="1300" i="1" spc="-50" dirty="0">
                          <a:latin typeface="DM Sans" pitchFamily="2" charset="0"/>
                          <a:cs typeface="DM Sans"/>
                        </a:rPr>
                        <a:t> </a:t>
                      </a:r>
                      <a:r>
                        <a:rPr sz="1300" i="1" spc="-20" dirty="0">
                          <a:latin typeface="DM Sans" pitchFamily="2" charset="0"/>
                          <a:cs typeface="DM Sans"/>
                        </a:rPr>
                        <a:t>ADA, </a:t>
                      </a:r>
                      <a:r>
                        <a:rPr sz="1300" i="1" spc="-10" dirty="0">
                          <a:latin typeface="DM Sans" pitchFamily="2" charset="0"/>
                          <a:cs typeface="DM Sans"/>
                        </a:rPr>
                        <a:t>SCAR-</a:t>
                      </a:r>
                      <a:r>
                        <a:rPr sz="1300" i="1" dirty="0">
                          <a:latin typeface="DM Sans" pitchFamily="2" charset="0"/>
                          <a:cs typeface="DM Sans"/>
                        </a:rPr>
                        <a:t>B1,</a:t>
                      </a:r>
                      <a:r>
                        <a:rPr sz="1300" i="1" spc="-50" dirty="0">
                          <a:latin typeface="DM Sans" pitchFamily="2" charset="0"/>
                          <a:cs typeface="DM Sans"/>
                        </a:rPr>
                        <a:t> </a:t>
                      </a:r>
                      <a:r>
                        <a:rPr sz="1300" i="1" spc="-10" dirty="0">
                          <a:latin typeface="DM Sans" pitchFamily="2" charset="0"/>
                          <a:cs typeface="DM Sans"/>
                        </a:rPr>
                        <a:t>VKORC1,</a:t>
                      </a:r>
                      <a:r>
                        <a:rPr sz="1300" i="1" spc="-45" dirty="0">
                          <a:latin typeface="DM Sans" pitchFamily="2" charset="0"/>
                          <a:cs typeface="DM Sans"/>
                        </a:rPr>
                        <a:t> </a:t>
                      </a:r>
                      <a:r>
                        <a:rPr sz="1300" i="1" dirty="0">
                          <a:latin typeface="DM Sans" pitchFamily="2" charset="0"/>
                          <a:cs typeface="DM Sans"/>
                        </a:rPr>
                        <a:t>ABCA1,</a:t>
                      </a:r>
                      <a:r>
                        <a:rPr sz="1300" i="1" spc="-50" dirty="0">
                          <a:latin typeface="DM Sans" pitchFamily="2" charset="0"/>
                          <a:cs typeface="DM Sans"/>
                        </a:rPr>
                        <a:t> </a:t>
                      </a:r>
                      <a:r>
                        <a:rPr sz="1300" i="1" spc="-20" dirty="0">
                          <a:latin typeface="DM Sans" pitchFamily="2" charset="0"/>
                          <a:cs typeface="DM Sans"/>
                        </a:rPr>
                        <a:t>GGCX</a:t>
                      </a:r>
                      <a:endParaRPr sz="1300" dirty="0">
                        <a:latin typeface="DM Sans" pitchFamily="2" charset="0"/>
                        <a:cs typeface="DM Sans"/>
                      </a:endParaRPr>
                    </a:p>
                  </a:txBody>
                  <a:tcPr marL="0" marR="0" marT="84455" marB="0">
                    <a:lnL w="19050">
                      <a:solidFill>
                        <a:srgbClr val="6D6E70"/>
                      </a:solidFill>
                      <a:prstDash val="solid"/>
                    </a:lnL>
                    <a:lnT w="19050">
                      <a:solidFill>
                        <a:srgbClr val="58595B"/>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7"/>
                  </a:ext>
                </a:extLst>
              </a:tr>
              <a:tr h="778510">
                <a:tc>
                  <a:txBody>
                    <a:bodyPr/>
                    <a:lstStyle/>
                    <a:p>
                      <a:pPr marL="213360">
                        <a:lnSpc>
                          <a:spcPct val="100000"/>
                        </a:lnSpc>
                        <a:spcBef>
                          <a:spcPts val="1939"/>
                        </a:spcBef>
                      </a:pPr>
                      <a:r>
                        <a:rPr sz="1700" b="1" spc="-10" dirty="0">
                          <a:latin typeface="DM Sans SemiBold"/>
                          <a:cs typeface="DM Sans SemiBold"/>
                        </a:rPr>
                        <a:t>Minerals</a:t>
                      </a:r>
                      <a:endParaRPr sz="1700">
                        <a:latin typeface="DM Sans SemiBold"/>
                        <a:cs typeface="DM Sans SemiBold"/>
                      </a:endParaRPr>
                    </a:p>
                  </a:txBody>
                  <a:tcPr marL="0" marR="0" marT="246379"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294005" algn="just">
                        <a:lnSpc>
                          <a:spcPts val="1450"/>
                        </a:lnSpc>
                        <a:spcBef>
                          <a:spcPts val="715"/>
                        </a:spcBef>
                      </a:pPr>
                      <a:r>
                        <a:rPr sz="1300" i="1" dirty="0">
                          <a:latin typeface="DM Sans" pitchFamily="2" charset="0"/>
                          <a:cs typeface="DM Sans"/>
                        </a:rPr>
                        <a:t>PCBD1,SARS2,</a:t>
                      </a:r>
                      <a:r>
                        <a:rPr sz="1300" i="1" spc="-50" dirty="0">
                          <a:latin typeface="DM Sans" pitchFamily="2" charset="0"/>
                          <a:cs typeface="DM Sans"/>
                        </a:rPr>
                        <a:t> </a:t>
                      </a:r>
                      <a:r>
                        <a:rPr sz="1300" i="1" dirty="0">
                          <a:latin typeface="DM Sans" pitchFamily="2" charset="0"/>
                          <a:cs typeface="DM Sans"/>
                        </a:rPr>
                        <a:t>AGA,</a:t>
                      </a:r>
                      <a:r>
                        <a:rPr sz="1300" i="1" spc="-50" dirty="0">
                          <a:latin typeface="DM Sans" pitchFamily="2" charset="0"/>
                          <a:cs typeface="DM Sans"/>
                        </a:rPr>
                        <a:t> </a:t>
                      </a:r>
                      <a:r>
                        <a:rPr sz="1300" i="1" dirty="0">
                          <a:latin typeface="DM Sans" pitchFamily="2" charset="0"/>
                          <a:cs typeface="DM Sans"/>
                        </a:rPr>
                        <a:t>AP2S1,</a:t>
                      </a:r>
                      <a:r>
                        <a:rPr sz="1300" i="1" spc="-45" dirty="0">
                          <a:latin typeface="DM Sans" pitchFamily="2" charset="0"/>
                          <a:cs typeface="DM Sans"/>
                        </a:rPr>
                        <a:t> </a:t>
                      </a:r>
                      <a:r>
                        <a:rPr sz="1300" i="1" dirty="0">
                          <a:latin typeface="DM Sans" pitchFamily="2" charset="0"/>
                          <a:cs typeface="DM Sans"/>
                        </a:rPr>
                        <a:t>BSND,</a:t>
                      </a:r>
                      <a:r>
                        <a:rPr sz="1300" i="1" spc="-50" dirty="0">
                          <a:latin typeface="DM Sans" pitchFamily="2" charset="0"/>
                          <a:cs typeface="DM Sans"/>
                        </a:rPr>
                        <a:t> </a:t>
                      </a:r>
                      <a:r>
                        <a:rPr sz="1300" i="1" spc="-20" dirty="0">
                          <a:latin typeface="DM Sans" pitchFamily="2" charset="0"/>
                          <a:cs typeface="DM Sans"/>
                        </a:rPr>
                        <a:t>CACNA1S,</a:t>
                      </a:r>
                      <a:r>
                        <a:rPr sz="1300" i="1" spc="-45" dirty="0">
                          <a:latin typeface="DM Sans" pitchFamily="2" charset="0"/>
                          <a:cs typeface="DM Sans"/>
                        </a:rPr>
                        <a:t> </a:t>
                      </a:r>
                      <a:r>
                        <a:rPr sz="1300" i="1" dirty="0">
                          <a:latin typeface="DM Sans" pitchFamily="2" charset="0"/>
                          <a:cs typeface="DM Sans"/>
                        </a:rPr>
                        <a:t>BMP1,</a:t>
                      </a:r>
                      <a:r>
                        <a:rPr sz="1300" i="1" spc="-50" dirty="0">
                          <a:latin typeface="DM Sans" pitchFamily="2" charset="0"/>
                          <a:cs typeface="DM Sans"/>
                        </a:rPr>
                        <a:t> </a:t>
                      </a:r>
                      <a:r>
                        <a:rPr sz="1300" i="1" spc="-20" dirty="0">
                          <a:latin typeface="DM Sans" pitchFamily="2" charset="0"/>
                          <a:cs typeface="DM Sans"/>
                        </a:rPr>
                        <a:t>CA2, CLCN7,</a:t>
                      </a:r>
                      <a:r>
                        <a:rPr sz="1300" i="1" spc="-25" dirty="0">
                          <a:latin typeface="DM Sans" pitchFamily="2" charset="0"/>
                          <a:cs typeface="DM Sans"/>
                        </a:rPr>
                        <a:t> </a:t>
                      </a:r>
                      <a:r>
                        <a:rPr sz="1300" i="1" spc="-10" dirty="0">
                          <a:latin typeface="DM Sans" pitchFamily="2" charset="0"/>
                          <a:cs typeface="DM Sans"/>
                        </a:rPr>
                        <a:t>ACSF3,</a:t>
                      </a:r>
                      <a:r>
                        <a:rPr sz="1300" i="1" spc="-20" dirty="0">
                          <a:latin typeface="DM Sans" pitchFamily="2" charset="0"/>
                          <a:cs typeface="DM Sans"/>
                        </a:rPr>
                        <a:t> </a:t>
                      </a:r>
                      <a:r>
                        <a:rPr sz="1300" i="1" dirty="0">
                          <a:latin typeface="DM Sans" pitchFamily="2" charset="0"/>
                          <a:cs typeface="DM Sans"/>
                        </a:rPr>
                        <a:t>BBOF1,</a:t>
                      </a:r>
                      <a:r>
                        <a:rPr sz="1300" i="1" spc="-25" dirty="0">
                          <a:latin typeface="DM Sans" pitchFamily="2" charset="0"/>
                          <a:cs typeface="DM Sans"/>
                        </a:rPr>
                        <a:t> </a:t>
                      </a:r>
                      <a:r>
                        <a:rPr sz="1300" i="1" dirty="0">
                          <a:latin typeface="DM Sans" pitchFamily="2" charset="0"/>
                          <a:cs typeface="DM Sans"/>
                        </a:rPr>
                        <a:t>CD320,</a:t>
                      </a:r>
                      <a:r>
                        <a:rPr sz="1300" i="1" spc="-20" dirty="0">
                          <a:latin typeface="DM Sans" pitchFamily="2" charset="0"/>
                          <a:cs typeface="DM Sans"/>
                        </a:rPr>
                        <a:t> </a:t>
                      </a:r>
                      <a:r>
                        <a:rPr sz="1300" i="1" spc="-25" dirty="0">
                          <a:latin typeface="DM Sans" pitchFamily="2" charset="0"/>
                          <a:cs typeface="DM Sans"/>
                        </a:rPr>
                        <a:t>DMT1,SLC7A7, </a:t>
                      </a:r>
                      <a:r>
                        <a:rPr sz="1300" i="1" spc="-10" dirty="0">
                          <a:latin typeface="DM Sans" pitchFamily="2" charset="0"/>
                          <a:cs typeface="DM Sans"/>
                        </a:rPr>
                        <a:t>SLC39A8, </a:t>
                      </a:r>
                      <a:r>
                        <a:rPr sz="1300" i="1" spc="-25" dirty="0">
                          <a:latin typeface="DM Sans" pitchFamily="2" charset="0"/>
                          <a:cs typeface="DM Sans"/>
                        </a:rPr>
                        <a:t>XDH</a:t>
                      </a:r>
                      <a:endParaRPr sz="1300" dirty="0">
                        <a:latin typeface="DM Sans" pitchFamily="2" charset="0"/>
                        <a:cs typeface="DM Sans"/>
                      </a:endParaRPr>
                    </a:p>
                  </a:txBody>
                  <a:tcPr marL="0" marR="0" marT="90805"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8"/>
                  </a:ext>
                </a:extLst>
              </a:tr>
            </a:tbl>
          </a:graphicData>
        </a:graphic>
      </p:graphicFrame>
      <p:sp>
        <p:nvSpPr>
          <p:cNvPr id="3" name="object 3"/>
          <p:cNvSpPr txBox="1"/>
          <p:nvPr/>
        </p:nvSpPr>
        <p:spPr>
          <a:xfrm>
            <a:off x="395573" y="1530488"/>
            <a:ext cx="4459605" cy="462280"/>
          </a:xfrm>
          <a:prstGeom prst="rect">
            <a:avLst/>
          </a:prstGeom>
        </p:spPr>
        <p:txBody>
          <a:bodyPr vert="horz" wrap="square" lIns="0" tIns="14604" rIns="0" bIns="0" rtlCol="0">
            <a:spAutoFit/>
          </a:bodyPr>
          <a:lstStyle/>
          <a:p>
            <a:pPr marL="12700">
              <a:lnSpc>
                <a:spcPct val="100000"/>
              </a:lnSpc>
              <a:spcBef>
                <a:spcPts val="114"/>
              </a:spcBef>
            </a:pPr>
            <a:r>
              <a:rPr sz="2850" b="1" spc="-175" dirty="0">
                <a:solidFill>
                  <a:srgbClr val="262261"/>
                </a:solidFill>
                <a:latin typeface="Bitter" pitchFamily="2" charset="0"/>
                <a:cs typeface="Book Antiqua"/>
              </a:rPr>
              <a:t>TOP</a:t>
            </a:r>
            <a:r>
              <a:rPr sz="2850" b="1" spc="-145" dirty="0">
                <a:solidFill>
                  <a:srgbClr val="262261"/>
                </a:solidFill>
                <a:latin typeface="Bitter" pitchFamily="2" charset="0"/>
                <a:cs typeface="Book Antiqua"/>
              </a:rPr>
              <a:t> </a:t>
            </a:r>
            <a:r>
              <a:rPr sz="2850" b="1" spc="-185" dirty="0">
                <a:solidFill>
                  <a:srgbClr val="262261"/>
                </a:solidFill>
                <a:latin typeface="Bitter" pitchFamily="2" charset="0"/>
                <a:cs typeface="Book Antiqua"/>
              </a:rPr>
              <a:t>BIOMARKERS</a:t>
            </a:r>
            <a:r>
              <a:rPr sz="2850" b="1" spc="-150" dirty="0">
                <a:solidFill>
                  <a:srgbClr val="262261"/>
                </a:solidFill>
                <a:latin typeface="Bitter" pitchFamily="2" charset="0"/>
                <a:cs typeface="Book Antiqua"/>
              </a:rPr>
              <a:t> </a:t>
            </a:r>
            <a:r>
              <a:rPr sz="2850" b="1" spc="-120" dirty="0">
                <a:solidFill>
                  <a:srgbClr val="262261"/>
                </a:solidFill>
                <a:latin typeface="Bitter" pitchFamily="2" charset="0"/>
                <a:cs typeface="Book Antiqua"/>
              </a:rPr>
              <a:t>LISTED</a:t>
            </a:r>
            <a:endParaRPr sz="2850" dirty="0">
              <a:latin typeface="Bitter" pitchFamily="2" charset="0"/>
              <a:cs typeface="Book Antiqu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835" y="1372264"/>
            <a:ext cx="6516370" cy="1639570"/>
          </a:xfrm>
          <a:prstGeom prst="rect">
            <a:avLst/>
          </a:prstGeom>
        </p:spPr>
        <p:txBody>
          <a:bodyPr vert="horz" wrap="square" lIns="0" tIns="142875" rIns="0" bIns="0" rtlCol="0">
            <a:spAutoFit/>
          </a:bodyPr>
          <a:lstStyle/>
          <a:p>
            <a:pPr marL="12700">
              <a:lnSpc>
                <a:spcPct val="100000"/>
              </a:lnSpc>
              <a:spcBef>
                <a:spcPts val="1125"/>
              </a:spcBef>
            </a:pPr>
            <a:r>
              <a:rPr sz="2850" b="1" spc="-140" dirty="0">
                <a:solidFill>
                  <a:srgbClr val="262261"/>
                </a:solidFill>
                <a:latin typeface="Bitter" pitchFamily="2" charset="0"/>
                <a:cs typeface="Book Antiqua"/>
              </a:rPr>
              <a:t>EVIDENCE-</a:t>
            </a:r>
            <a:r>
              <a:rPr sz="2850" b="1" spc="-114" dirty="0">
                <a:solidFill>
                  <a:srgbClr val="262261"/>
                </a:solidFill>
                <a:latin typeface="Bitter" pitchFamily="2" charset="0"/>
                <a:cs typeface="Book Antiqua"/>
              </a:rPr>
              <a:t>BASED</a:t>
            </a:r>
            <a:r>
              <a:rPr sz="2850" b="1" spc="-130" dirty="0">
                <a:solidFill>
                  <a:srgbClr val="262261"/>
                </a:solidFill>
                <a:latin typeface="Bitter" pitchFamily="2" charset="0"/>
                <a:cs typeface="Book Antiqua"/>
              </a:rPr>
              <a:t> </a:t>
            </a:r>
            <a:r>
              <a:rPr sz="2850" b="1" spc="-180" dirty="0">
                <a:solidFill>
                  <a:srgbClr val="262261"/>
                </a:solidFill>
                <a:latin typeface="Bitter" pitchFamily="2" charset="0"/>
                <a:cs typeface="Book Antiqua"/>
              </a:rPr>
              <a:t>DIET</a:t>
            </a:r>
            <a:r>
              <a:rPr sz="2850" b="1" spc="-130" dirty="0">
                <a:solidFill>
                  <a:srgbClr val="262261"/>
                </a:solidFill>
                <a:latin typeface="Bitter" pitchFamily="2" charset="0"/>
                <a:cs typeface="Book Antiqua"/>
              </a:rPr>
              <a:t> </a:t>
            </a:r>
            <a:r>
              <a:rPr sz="2850" b="1" spc="-20" dirty="0">
                <a:solidFill>
                  <a:srgbClr val="262261"/>
                </a:solidFill>
                <a:latin typeface="Bitter" pitchFamily="2" charset="0"/>
                <a:cs typeface="Book Antiqua"/>
              </a:rPr>
              <a:t>PATTERN</a:t>
            </a:r>
            <a:endParaRPr sz="2850" dirty="0">
              <a:latin typeface="Bitter" pitchFamily="2" charset="0"/>
              <a:cs typeface="Book Antiqua"/>
            </a:endParaRPr>
          </a:p>
          <a:p>
            <a:pPr marL="19685" marR="5080" algn="just">
              <a:lnSpc>
                <a:spcPct val="100000"/>
              </a:lnSpc>
              <a:spcBef>
                <a:spcPts val="459"/>
              </a:spcBef>
            </a:pPr>
            <a:r>
              <a:rPr sz="1300" b="0" dirty="0">
                <a:latin typeface="DM Sans Medium"/>
                <a:cs typeface="DM Sans Medium"/>
              </a:rPr>
              <a:t>This</a:t>
            </a:r>
            <a:r>
              <a:rPr sz="1300" b="0" spc="-15" dirty="0">
                <a:latin typeface="DM Sans Medium"/>
                <a:cs typeface="DM Sans Medium"/>
              </a:rPr>
              <a:t> </a:t>
            </a:r>
            <a:r>
              <a:rPr sz="1300" b="0" dirty="0">
                <a:latin typeface="DM Sans Medium"/>
                <a:cs typeface="DM Sans Medium"/>
              </a:rPr>
              <a:t>diet</a:t>
            </a:r>
            <a:r>
              <a:rPr sz="1300" b="0" spc="-15" dirty="0">
                <a:latin typeface="DM Sans Medium"/>
                <a:cs typeface="DM Sans Medium"/>
              </a:rPr>
              <a:t> </a:t>
            </a:r>
            <a:r>
              <a:rPr sz="1300" b="0" dirty="0">
                <a:latin typeface="DM Sans Medium"/>
                <a:cs typeface="DM Sans Medium"/>
              </a:rPr>
              <a:t>plan</a:t>
            </a:r>
            <a:r>
              <a:rPr sz="1300" b="0" spc="-15" dirty="0">
                <a:latin typeface="DM Sans Medium"/>
                <a:cs typeface="DM Sans Medium"/>
              </a:rPr>
              <a:t> </a:t>
            </a:r>
            <a:r>
              <a:rPr sz="1300" b="0" dirty="0">
                <a:latin typeface="DM Sans Medium"/>
                <a:cs typeface="DM Sans Medium"/>
              </a:rPr>
              <a:t>is</a:t>
            </a:r>
            <a:r>
              <a:rPr sz="1300" b="0" spc="-15" dirty="0">
                <a:latin typeface="DM Sans Medium"/>
                <a:cs typeface="DM Sans Medium"/>
              </a:rPr>
              <a:t> </a:t>
            </a:r>
            <a:r>
              <a:rPr sz="1300" b="0" dirty="0">
                <a:latin typeface="DM Sans Medium"/>
                <a:cs typeface="DM Sans Medium"/>
              </a:rPr>
              <a:t>designed</a:t>
            </a:r>
            <a:r>
              <a:rPr sz="1300" b="0" spc="-15" dirty="0">
                <a:latin typeface="DM Sans Medium"/>
                <a:cs typeface="DM Sans Medium"/>
              </a:rPr>
              <a:t> </a:t>
            </a:r>
            <a:r>
              <a:rPr sz="1300" b="0" dirty="0">
                <a:latin typeface="DM Sans Medium"/>
                <a:cs typeface="DM Sans Medium"/>
              </a:rPr>
              <a:t>based</a:t>
            </a:r>
            <a:r>
              <a:rPr sz="1300" b="0" spc="-15" dirty="0">
                <a:latin typeface="DM Sans Medium"/>
                <a:cs typeface="DM Sans Medium"/>
              </a:rPr>
              <a:t> </a:t>
            </a:r>
            <a:r>
              <a:rPr sz="1300" b="0" dirty="0">
                <a:latin typeface="DM Sans Medium"/>
                <a:cs typeface="DM Sans Medium"/>
              </a:rPr>
              <a:t>on</a:t>
            </a:r>
            <a:r>
              <a:rPr sz="1300" b="0" spc="-15" dirty="0">
                <a:latin typeface="DM Sans Medium"/>
                <a:cs typeface="DM Sans Medium"/>
              </a:rPr>
              <a:t> </a:t>
            </a:r>
            <a:r>
              <a:rPr sz="1300" b="0" dirty="0">
                <a:latin typeface="DM Sans Medium"/>
                <a:cs typeface="DM Sans Medium"/>
              </a:rPr>
              <a:t>the</a:t>
            </a:r>
            <a:r>
              <a:rPr sz="1300" b="0" spc="-15" dirty="0">
                <a:latin typeface="DM Sans Medium"/>
                <a:cs typeface="DM Sans Medium"/>
              </a:rPr>
              <a:t> </a:t>
            </a:r>
            <a:r>
              <a:rPr sz="1300" b="0" dirty="0">
                <a:latin typeface="DM Sans Medium"/>
                <a:cs typeface="DM Sans Medium"/>
              </a:rPr>
              <a:t>genomic</a:t>
            </a:r>
            <a:r>
              <a:rPr sz="1300" b="0" spc="-15" dirty="0">
                <a:latin typeface="DM Sans Medium"/>
                <a:cs typeface="DM Sans Medium"/>
              </a:rPr>
              <a:t> </a:t>
            </a:r>
            <a:r>
              <a:rPr sz="1300" b="0" dirty="0">
                <a:latin typeface="DM Sans Medium"/>
                <a:cs typeface="DM Sans Medium"/>
              </a:rPr>
              <a:t>insights</a:t>
            </a:r>
            <a:r>
              <a:rPr sz="1300" b="0" spc="-15" dirty="0">
                <a:latin typeface="DM Sans Medium"/>
                <a:cs typeface="DM Sans Medium"/>
              </a:rPr>
              <a:t> </a:t>
            </a:r>
            <a:r>
              <a:rPr sz="1300" b="0" dirty="0">
                <a:latin typeface="DM Sans Medium"/>
                <a:cs typeface="DM Sans Medium"/>
              </a:rPr>
              <a:t>from</a:t>
            </a:r>
            <a:r>
              <a:rPr sz="1300" b="0" spc="-15" dirty="0">
                <a:latin typeface="DM Sans Medium"/>
                <a:cs typeface="DM Sans Medium"/>
              </a:rPr>
              <a:t> </a:t>
            </a:r>
            <a:r>
              <a:rPr sz="1300" b="0" dirty="0">
                <a:latin typeface="DM Sans Medium"/>
                <a:cs typeface="DM Sans Medium"/>
              </a:rPr>
              <a:t>your</a:t>
            </a:r>
            <a:r>
              <a:rPr sz="1300" b="0" spc="-15" dirty="0">
                <a:latin typeface="DM Sans Medium"/>
                <a:cs typeface="DM Sans Medium"/>
              </a:rPr>
              <a:t> </a:t>
            </a:r>
            <a:r>
              <a:rPr sz="1300" b="0" dirty="0">
                <a:latin typeface="DM Sans Medium"/>
                <a:cs typeface="DM Sans Medium"/>
              </a:rPr>
              <a:t>genomic</a:t>
            </a:r>
            <a:r>
              <a:rPr sz="1300" b="0" spc="-15" dirty="0">
                <a:latin typeface="DM Sans Medium"/>
                <a:cs typeface="DM Sans Medium"/>
              </a:rPr>
              <a:t> </a:t>
            </a:r>
            <a:r>
              <a:rPr sz="1300" b="0" dirty="0">
                <a:latin typeface="DM Sans Medium"/>
                <a:cs typeface="DM Sans Medium"/>
              </a:rPr>
              <a:t>data.</a:t>
            </a:r>
            <a:r>
              <a:rPr sz="1300" b="0" spc="-15" dirty="0">
                <a:latin typeface="DM Sans Medium"/>
                <a:cs typeface="DM Sans Medium"/>
              </a:rPr>
              <a:t> </a:t>
            </a:r>
            <a:r>
              <a:rPr sz="1300" b="0" spc="-35" dirty="0">
                <a:latin typeface="DM Sans Medium"/>
                <a:cs typeface="DM Sans Medium"/>
              </a:rPr>
              <a:t>It </a:t>
            </a:r>
            <a:r>
              <a:rPr sz="1300" b="0" dirty="0">
                <a:latin typeface="DM Sans Medium"/>
                <a:cs typeface="DM Sans Medium"/>
              </a:rPr>
              <a:t>focuses</a:t>
            </a:r>
            <a:r>
              <a:rPr sz="1300" b="0" spc="-35" dirty="0">
                <a:latin typeface="DM Sans Medium"/>
                <a:cs typeface="DM Sans Medium"/>
              </a:rPr>
              <a:t> </a:t>
            </a:r>
            <a:r>
              <a:rPr sz="1300" b="0" dirty="0">
                <a:latin typeface="DM Sans Medium"/>
                <a:cs typeface="DM Sans Medium"/>
              </a:rPr>
              <a:t>on</a:t>
            </a:r>
            <a:r>
              <a:rPr sz="1300" b="0" spc="-30" dirty="0">
                <a:latin typeface="DM Sans Medium"/>
                <a:cs typeface="DM Sans Medium"/>
              </a:rPr>
              <a:t> </a:t>
            </a:r>
            <a:r>
              <a:rPr sz="1300" b="0" dirty="0">
                <a:latin typeface="DM Sans Medium"/>
                <a:cs typeface="DM Sans Medium"/>
              </a:rPr>
              <a:t>optimizing</a:t>
            </a:r>
            <a:r>
              <a:rPr sz="1300" b="0" spc="-35" dirty="0">
                <a:latin typeface="DM Sans Medium"/>
                <a:cs typeface="DM Sans Medium"/>
              </a:rPr>
              <a:t> </a:t>
            </a:r>
            <a:r>
              <a:rPr sz="1300" b="0" dirty="0">
                <a:latin typeface="DM Sans Medium"/>
                <a:cs typeface="DM Sans Medium"/>
              </a:rPr>
              <a:t>health</a:t>
            </a:r>
            <a:r>
              <a:rPr sz="1300" b="0" spc="-30" dirty="0">
                <a:latin typeface="DM Sans Medium"/>
                <a:cs typeface="DM Sans Medium"/>
              </a:rPr>
              <a:t> </a:t>
            </a:r>
            <a:r>
              <a:rPr sz="1300" b="0" dirty="0">
                <a:latin typeface="DM Sans Medium"/>
                <a:cs typeface="DM Sans Medium"/>
              </a:rPr>
              <a:t>by</a:t>
            </a:r>
            <a:r>
              <a:rPr sz="1300" b="0" spc="-30" dirty="0">
                <a:latin typeface="DM Sans Medium"/>
                <a:cs typeface="DM Sans Medium"/>
              </a:rPr>
              <a:t> </a:t>
            </a:r>
            <a:r>
              <a:rPr sz="1300" b="0" dirty="0">
                <a:latin typeface="DM Sans Medium"/>
                <a:cs typeface="DM Sans Medium"/>
              </a:rPr>
              <a:t>strengthening</a:t>
            </a:r>
            <a:r>
              <a:rPr sz="1300" b="0" spc="-35" dirty="0">
                <a:latin typeface="DM Sans Medium"/>
                <a:cs typeface="DM Sans Medium"/>
              </a:rPr>
              <a:t> </a:t>
            </a:r>
            <a:r>
              <a:rPr sz="1300" b="0" dirty="0">
                <a:latin typeface="DM Sans Medium"/>
                <a:cs typeface="DM Sans Medium"/>
              </a:rPr>
              <a:t>your</a:t>
            </a:r>
            <a:r>
              <a:rPr sz="1300" b="0" spc="-30" dirty="0">
                <a:latin typeface="DM Sans Medium"/>
                <a:cs typeface="DM Sans Medium"/>
              </a:rPr>
              <a:t> </a:t>
            </a:r>
            <a:r>
              <a:rPr sz="1300" b="0" dirty="0">
                <a:latin typeface="DM Sans Medium"/>
                <a:cs typeface="DM Sans Medium"/>
              </a:rPr>
              <a:t>immune</a:t>
            </a:r>
            <a:r>
              <a:rPr sz="1300" b="0" spc="-30" dirty="0">
                <a:latin typeface="DM Sans Medium"/>
                <a:cs typeface="DM Sans Medium"/>
              </a:rPr>
              <a:t> </a:t>
            </a:r>
            <a:r>
              <a:rPr sz="1300" b="0" spc="-10" dirty="0">
                <a:latin typeface="DM Sans Medium"/>
                <a:cs typeface="DM Sans Medium"/>
              </a:rPr>
              <a:t>system,</a:t>
            </a:r>
            <a:r>
              <a:rPr sz="1300" b="0" spc="-35" dirty="0">
                <a:latin typeface="DM Sans Medium"/>
                <a:cs typeface="DM Sans Medium"/>
              </a:rPr>
              <a:t> </a:t>
            </a:r>
            <a:r>
              <a:rPr sz="1300" b="0" spc="-10" dirty="0">
                <a:latin typeface="DM Sans Medium"/>
                <a:cs typeface="DM Sans Medium"/>
              </a:rPr>
              <a:t>promoting </a:t>
            </a:r>
            <a:r>
              <a:rPr sz="1300" b="0" dirty="0">
                <a:latin typeface="DM Sans Medium"/>
                <a:cs typeface="DM Sans Medium"/>
              </a:rPr>
              <a:t>weight</a:t>
            </a:r>
            <a:r>
              <a:rPr sz="1300" b="0" spc="-25" dirty="0">
                <a:latin typeface="DM Sans Medium"/>
                <a:cs typeface="DM Sans Medium"/>
              </a:rPr>
              <a:t> </a:t>
            </a:r>
            <a:r>
              <a:rPr sz="1300" b="0" dirty="0">
                <a:latin typeface="DM Sans Medium"/>
                <a:cs typeface="DM Sans Medium"/>
              </a:rPr>
              <a:t>management,</a:t>
            </a:r>
            <a:r>
              <a:rPr sz="1300" b="0" spc="-25" dirty="0">
                <a:latin typeface="DM Sans Medium"/>
                <a:cs typeface="DM Sans Medium"/>
              </a:rPr>
              <a:t> </a:t>
            </a:r>
            <a:r>
              <a:rPr sz="1300" b="0" dirty="0">
                <a:latin typeface="DM Sans Medium"/>
                <a:cs typeface="DM Sans Medium"/>
              </a:rPr>
              <a:t>and</a:t>
            </a:r>
            <a:r>
              <a:rPr sz="1300" b="0" spc="-25" dirty="0">
                <a:latin typeface="DM Sans Medium"/>
                <a:cs typeface="DM Sans Medium"/>
              </a:rPr>
              <a:t> </a:t>
            </a:r>
            <a:r>
              <a:rPr sz="1300" b="0" dirty="0">
                <a:latin typeface="DM Sans Medium"/>
                <a:cs typeface="DM Sans Medium"/>
              </a:rPr>
              <a:t>addressing</a:t>
            </a:r>
            <a:r>
              <a:rPr sz="1300" b="0" spc="-25" dirty="0">
                <a:latin typeface="DM Sans Medium"/>
                <a:cs typeface="DM Sans Medium"/>
              </a:rPr>
              <a:t> </a:t>
            </a:r>
            <a:r>
              <a:rPr sz="1300" b="0" dirty="0">
                <a:latin typeface="DM Sans Medium"/>
                <a:cs typeface="DM Sans Medium"/>
              </a:rPr>
              <a:t>risks</a:t>
            </a:r>
            <a:r>
              <a:rPr sz="1300" b="0" spc="-25" dirty="0">
                <a:latin typeface="DM Sans Medium"/>
                <a:cs typeface="DM Sans Medium"/>
              </a:rPr>
              <a:t> </a:t>
            </a:r>
            <a:r>
              <a:rPr sz="1300" b="0" dirty="0">
                <a:latin typeface="DM Sans Medium"/>
                <a:cs typeface="DM Sans Medium"/>
              </a:rPr>
              <a:t>for</a:t>
            </a:r>
            <a:r>
              <a:rPr sz="1300" b="0" spc="-20" dirty="0">
                <a:latin typeface="DM Sans Medium"/>
                <a:cs typeface="DM Sans Medium"/>
              </a:rPr>
              <a:t> </a:t>
            </a:r>
            <a:r>
              <a:rPr sz="1300" b="0" dirty="0">
                <a:latin typeface="DM Sans Medium"/>
                <a:cs typeface="DM Sans Medium"/>
              </a:rPr>
              <a:t>chronic</a:t>
            </a:r>
            <a:r>
              <a:rPr sz="1300" b="0" spc="-25" dirty="0">
                <a:latin typeface="DM Sans Medium"/>
                <a:cs typeface="DM Sans Medium"/>
              </a:rPr>
              <a:t> </a:t>
            </a:r>
            <a:r>
              <a:rPr sz="1300" b="0" dirty="0">
                <a:latin typeface="DM Sans Medium"/>
                <a:cs typeface="DM Sans Medium"/>
              </a:rPr>
              <a:t>conditions.</a:t>
            </a:r>
            <a:r>
              <a:rPr sz="1300" b="0" spc="-25" dirty="0">
                <a:latin typeface="DM Sans Medium"/>
                <a:cs typeface="DM Sans Medium"/>
              </a:rPr>
              <a:t> </a:t>
            </a:r>
            <a:r>
              <a:rPr sz="1300" b="0" dirty="0">
                <a:latin typeface="DM Sans Medium"/>
                <a:cs typeface="DM Sans Medium"/>
              </a:rPr>
              <a:t>These</a:t>
            </a:r>
            <a:r>
              <a:rPr sz="1300" b="0" spc="-25" dirty="0">
                <a:latin typeface="DM Sans Medium"/>
                <a:cs typeface="DM Sans Medium"/>
              </a:rPr>
              <a:t> </a:t>
            </a:r>
            <a:r>
              <a:rPr sz="1300" b="0" spc="-10" dirty="0">
                <a:latin typeface="DM Sans Medium"/>
                <a:cs typeface="DM Sans Medium"/>
              </a:rPr>
              <a:t>tailored </a:t>
            </a:r>
            <a:r>
              <a:rPr sz="1300" b="0" dirty="0">
                <a:latin typeface="DM Sans Medium"/>
                <a:cs typeface="DM Sans Medium"/>
              </a:rPr>
              <a:t>guidelines</a:t>
            </a:r>
            <a:r>
              <a:rPr sz="1300" b="0" spc="-35" dirty="0">
                <a:latin typeface="DM Sans Medium"/>
                <a:cs typeface="DM Sans Medium"/>
              </a:rPr>
              <a:t> </a:t>
            </a:r>
            <a:r>
              <a:rPr sz="1300" b="0" dirty="0">
                <a:latin typeface="DM Sans Medium"/>
                <a:cs typeface="DM Sans Medium"/>
              </a:rPr>
              <a:t>empower</a:t>
            </a:r>
            <a:r>
              <a:rPr sz="1300" b="0" spc="-30" dirty="0">
                <a:latin typeface="DM Sans Medium"/>
                <a:cs typeface="DM Sans Medium"/>
              </a:rPr>
              <a:t> </a:t>
            </a:r>
            <a:r>
              <a:rPr sz="1300" b="0" dirty="0">
                <a:latin typeface="DM Sans Medium"/>
                <a:cs typeface="DM Sans Medium"/>
              </a:rPr>
              <a:t>you</a:t>
            </a:r>
            <a:r>
              <a:rPr sz="1300" b="0" spc="-30" dirty="0">
                <a:latin typeface="DM Sans Medium"/>
                <a:cs typeface="DM Sans Medium"/>
              </a:rPr>
              <a:t> </a:t>
            </a:r>
            <a:r>
              <a:rPr sz="1300" b="0" dirty="0">
                <a:latin typeface="DM Sans Medium"/>
                <a:cs typeface="DM Sans Medium"/>
              </a:rPr>
              <a:t>to</a:t>
            </a:r>
            <a:r>
              <a:rPr sz="1300" b="0" spc="-30" dirty="0">
                <a:latin typeface="DM Sans Medium"/>
                <a:cs typeface="DM Sans Medium"/>
              </a:rPr>
              <a:t> </a:t>
            </a:r>
            <a:r>
              <a:rPr sz="1300" b="0" dirty="0">
                <a:latin typeface="DM Sans Medium"/>
                <a:cs typeface="DM Sans Medium"/>
              </a:rPr>
              <a:t>make</a:t>
            </a:r>
            <a:r>
              <a:rPr sz="1300" b="0" spc="-35" dirty="0">
                <a:latin typeface="DM Sans Medium"/>
                <a:cs typeface="DM Sans Medium"/>
              </a:rPr>
              <a:t> </a:t>
            </a:r>
            <a:r>
              <a:rPr sz="1300" b="0" dirty="0">
                <a:latin typeface="DM Sans Medium"/>
                <a:cs typeface="DM Sans Medium"/>
              </a:rPr>
              <a:t>informed</a:t>
            </a:r>
            <a:r>
              <a:rPr sz="1300" b="0" spc="-30" dirty="0">
                <a:latin typeface="DM Sans Medium"/>
                <a:cs typeface="DM Sans Medium"/>
              </a:rPr>
              <a:t> </a:t>
            </a:r>
            <a:r>
              <a:rPr sz="1300" b="0" dirty="0">
                <a:latin typeface="DM Sans Medium"/>
                <a:cs typeface="DM Sans Medium"/>
              </a:rPr>
              <a:t>decisions</a:t>
            </a:r>
            <a:r>
              <a:rPr sz="1300" b="0" spc="-30" dirty="0">
                <a:latin typeface="DM Sans Medium"/>
                <a:cs typeface="DM Sans Medium"/>
              </a:rPr>
              <a:t> </a:t>
            </a:r>
            <a:r>
              <a:rPr sz="1300" b="0" dirty="0">
                <a:latin typeface="DM Sans Medium"/>
                <a:cs typeface="DM Sans Medium"/>
              </a:rPr>
              <a:t>for</a:t>
            </a:r>
            <a:r>
              <a:rPr sz="1300" b="0" spc="-30" dirty="0">
                <a:latin typeface="DM Sans Medium"/>
                <a:cs typeface="DM Sans Medium"/>
              </a:rPr>
              <a:t> </a:t>
            </a:r>
            <a:r>
              <a:rPr sz="1300" b="0" dirty="0">
                <a:latin typeface="DM Sans Medium"/>
                <a:cs typeface="DM Sans Medium"/>
              </a:rPr>
              <a:t>achieving</a:t>
            </a:r>
            <a:r>
              <a:rPr sz="1300" b="0" spc="-35" dirty="0">
                <a:latin typeface="DM Sans Medium"/>
                <a:cs typeface="DM Sans Medium"/>
              </a:rPr>
              <a:t> </a:t>
            </a:r>
            <a:r>
              <a:rPr sz="1300" b="0" dirty="0">
                <a:latin typeface="DM Sans Medium"/>
                <a:cs typeface="DM Sans Medium"/>
              </a:rPr>
              <a:t>and</a:t>
            </a:r>
            <a:r>
              <a:rPr sz="1300" b="0" spc="-30" dirty="0">
                <a:latin typeface="DM Sans Medium"/>
                <a:cs typeface="DM Sans Medium"/>
              </a:rPr>
              <a:t> </a:t>
            </a:r>
            <a:r>
              <a:rPr sz="1300" b="0" spc="-10" dirty="0">
                <a:latin typeface="DM Sans Medium"/>
                <a:cs typeface="DM Sans Medium"/>
              </a:rPr>
              <a:t>maintaining </a:t>
            </a:r>
            <a:r>
              <a:rPr sz="1300" b="0" dirty="0">
                <a:latin typeface="DM Sans Medium"/>
                <a:cs typeface="DM Sans Medium"/>
              </a:rPr>
              <a:t>long-term</a:t>
            </a:r>
            <a:r>
              <a:rPr sz="1300" b="0" spc="5" dirty="0">
                <a:latin typeface="DM Sans Medium"/>
                <a:cs typeface="DM Sans Medium"/>
              </a:rPr>
              <a:t> </a:t>
            </a:r>
            <a:r>
              <a:rPr sz="1300" b="0" spc="-10" dirty="0">
                <a:latin typeface="DM Sans Medium"/>
                <a:cs typeface="DM Sans Medium"/>
              </a:rPr>
              <a:t>well-being.</a:t>
            </a:r>
            <a:endParaRPr sz="1300" dirty="0">
              <a:latin typeface="DM Sans Medium"/>
              <a:cs typeface="DM Sans Medium"/>
            </a:endParaRPr>
          </a:p>
        </p:txBody>
      </p:sp>
      <p:pic>
        <p:nvPicPr>
          <p:cNvPr id="3" name="object 3"/>
          <p:cNvPicPr/>
          <p:nvPr/>
        </p:nvPicPr>
        <p:blipFill>
          <a:blip r:embed="rId2" cstate="print"/>
          <a:stretch>
            <a:fillRect/>
          </a:stretch>
        </p:blipFill>
        <p:spPr>
          <a:xfrm>
            <a:off x="0" y="3465169"/>
            <a:ext cx="7559992" cy="59642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823" y="1500698"/>
            <a:ext cx="5791200" cy="462280"/>
          </a:xfrm>
          <a:prstGeom prst="rect">
            <a:avLst/>
          </a:prstGeom>
        </p:spPr>
        <p:txBody>
          <a:bodyPr vert="horz" wrap="square" lIns="0" tIns="14604" rIns="0" bIns="0" rtlCol="0">
            <a:spAutoFit/>
          </a:bodyPr>
          <a:lstStyle/>
          <a:p>
            <a:pPr marL="12700">
              <a:lnSpc>
                <a:spcPct val="100000"/>
              </a:lnSpc>
              <a:spcBef>
                <a:spcPts val="114"/>
              </a:spcBef>
            </a:pPr>
            <a:r>
              <a:rPr sz="2850" b="1" spc="-175" dirty="0">
                <a:solidFill>
                  <a:srgbClr val="262261"/>
                </a:solidFill>
                <a:latin typeface="Bitter" pitchFamily="2" charset="0"/>
                <a:cs typeface="Book Antiqua"/>
              </a:rPr>
              <a:t>NUTRITION</a:t>
            </a:r>
            <a:r>
              <a:rPr sz="2850" b="1" spc="-160" dirty="0">
                <a:solidFill>
                  <a:srgbClr val="262261"/>
                </a:solidFill>
                <a:latin typeface="Bitter" pitchFamily="2" charset="0"/>
                <a:cs typeface="Book Antiqua"/>
              </a:rPr>
              <a:t> </a:t>
            </a:r>
            <a:r>
              <a:rPr sz="2850" b="1" spc="-215" dirty="0">
                <a:solidFill>
                  <a:srgbClr val="262261"/>
                </a:solidFill>
                <a:latin typeface="Bitter" pitchFamily="2" charset="0"/>
                <a:cs typeface="Book Antiqua"/>
              </a:rPr>
              <a:t>RECOMMENDATIONS</a:t>
            </a:r>
            <a:endParaRPr sz="2850" dirty="0">
              <a:latin typeface="Bitter" pitchFamily="2" charset="0"/>
              <a:cs typeface="Book Antiqua"/>
            </a:endParaRPr>
          </a:p>
        </p:txBody>
      </p:sp>
      <p:grpSp>
        <p:nvGrpSpPr>
          <p:cNvPr id="3" name="object 3"/>
          <p:cNvGrpSpPr/>
          <p:nvPr/>
        </p:nvGrpSpPr>
        <p:grpSpPr>
          <a:xfrm>
            <a:off x="410083" y="2138007"/>
            <a:ext cx="6536055" cy="7444740"/>
            <a:chOff x="410083" y="2138007"/>
            <a:chExt cx="6536055" cy="7444740"/>
          </a:xfrm>
        </p:grpSpPr>
        <p:sp>
          <p:nvSpPr>
            <p:cNvPr id="4" name="object 4"/>
            <p:cNvSpPr/>
            <p:nvPr/>
          </p:nvSpPr>
          <p:spPr>
            <a:xfrm>
              <a:off x="410083" y="2138007"/>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5" name="object 5"/>
            <p:cNvSpPr/>
            <p:nvPr/>
          </p:nvSpPr>
          <p:spPr>
            <a:xfrm>
              <a:off x="410083" y="3626916"/>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6" name="object 6"/>
            <p:cNvSpPr/>
            <p:nvPr/>
          </p:nvSpPr>
          <p:spPr>
            <a:xfrm>
              <a:off x="410083" y="511583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7" name="object 7"/>
            <p:cNvSpPr/>
            <p:nvPr/>
          </p:nvSpPr>
          <p:spPr>
            <a:xfrm>
              <a:off x="410083" y="660474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8" name="object 8"/>
            <p:cNvSpPr/>
            <p:nvPr/>
          </p:nvSpPr>
          <p:spPr>
            <a:xfrm>
              <a:off x="410083" y="8093672"/>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grpSp>
      <p:sp>
        <p:nvSpPr>
          <p:cNvPr id="9" name="object 9"/>
          <p:cNvSpPr txBox="1"/>
          <p:nvPr/>
        </p:nvSpPr>
        <p:spPr>
          <a:xfrm>
            <a:off x="540915" y="2183396"/>
            <a:ext cx="3515995" cy="2324100"/>
          </a:xfrm>
          <a:prstGeom prst="rect">
            <a:avLst/>
          </a:prstGeom>
        </p:spPr>
        <p:txBody>
          <a:bodyPr vert="horz" wrap="square" lIns="0" tIns="46990" rIns="0" bIns="0" rtlCol="0">
            <a:spAutoFit/>
          </a:bodyPr>
          <a:lstStyle/>
          <a:p>
            <a:pPr marL="12700">
              <a:lnSpc>
                <a:spcPct val="100000"/>
              </a:lnSpc>
              <a:spcBef>
                <a:spcPts val="370"/>
              </a:spcBef>
            </a:pPr>
            <a:r>
              <a:rPr sz="1700" b="1" spc="-10" dirty="0">
                <a:latin typeface="DM Sans SemiBold"/>
                <a:cs typeface="DM Sans SemiBold"/>
              </a:rPr>
              <a:t>Carbohydrates</a:t>
            </a:r>
            <a:endParaRPr sz="1700" dirty="0">
              <a:latin typeface="DM Sans SemiBold"/>
              <a:cs typeface="DM Sans SemiBold"/>
            </a:endParaRPr>
          </a:p>
          <a:p>
            <a:pPr marL="12700" marR="5080">
              <a:lnSpc>
                <a:spcPct val="100000"/>
              </a:lnSpc>
              <a:spcBef>
                <a:spcPts val="160"/>
              </a:spcBef>
            </a:pPr>
            <a:r>
              <a:rPr sz="1000" dirty="0">
                <a:latin typeface="DM Sans" pitchFamily="2" charset="0"/>
                <a:cs typeface="DM Sans"/>
              </a:rPr>
              <a:t>Grains</a:t>
            </a:r>
            <a:r>
              <a:rPr sz="1000" spc="-15" dirty="0">
                <a:latin typeface="DM Sans" pitchFamily="2" charset="0"/>
                <a:cs typeface="DM Sans"/>
              </a:rPr>
              <a:t> </a:t>
            </a:r>
            <a:r>
              <a:rPr sz="1000" dirty="0">
                <a:latin typeface="DM Sans" pitchFamily="2" charset="0"/>
                <a:cs typeface="DM Sans"/>
              </a:rPr>
              <a:t>which</a:t>
            </a:r>
            <a:r>
              <a:rPr sz="1000" spc="-10" dirty="0">
                <a:latin typeface="DM Sans" pitchFamily="2" charset="0"/>
                <a:cs typeface="DM Sans"/>
              </a:rPr>
              <a:t> </a:t>
            </a:r>
            <a:r>
              <a:rPr sz="1000" dirty="0">
                <a:latin typeface="DM Sans" pitchFamily="2" charset="0"/>
                <a:cs typeface="DM Sans"/>
              </a:rPr>
              <a:t>can</a:t>
            </a:r>
            <a:r>
              <a:rPr sz="1000" spc="-10" dirty="0">
                <a:latin typeface="DM Sans" pitchFamily="2" charset="0"/>
                <a:cs typeface="DM Sans"/>
              </a:rPr>
              <a:t> </a:t>
            </a:r>
            <a:r>
              <a:rPr sz="1000" dirty="0">
                <a:latin typeface="DM Sans" pitchFamily="2" charset="0"/>
                <a:cs typeface="DM Sans"/>
              </a:rPr>
              <a:t>be</a:t>
            </a:r>
            <a:r>
              <a:rPr sz="1000" spc="-10" dirty="0">
                <a:latin typeface="DM Sans" pitchFamily="2" charset="0"/>
                <a:cs typeface="DM Sans"/>
              </a:rPr>
              <a:t> </a:t>
            </a:r>
            <a:r>
              <a:rPr sz="1000" dirty="0">
                <a:latin typeface="DM Sans" pitchFamily="2" charset="0"/>
                <a:cs typeface="DM Sans"/>
              </a:rPr>
              <a:t>included</a:t>
            </a:r>
            <a:r>
              <a:rPr sz="1000" spc="-15" dirty="0">
                <a:latin typeface="DM Sans" pitchFamily="2" charset="0"/>
                <a:cs typeface="DM Sans"/>
              </a:rPr>
              <a:t> </a:t>
            </a:r>
            <a:r>
              <a:rPr sz="1000" dirty="0">
                <a:latin typeface="DM Sans" pitchFamily="2" charset="0"/>
                <a:cs typeface="DM Sans"/>
              </a:rPr>
              <a:t>in</a:t>
            </a:r>
            <a:r>
              <a:rPr sz="1000" spc="-10" dirty="0">
                <a:latin typeface="DM Sans" pitchFamily="2" charset="0"/>
                <a:cs typeface="DM Sans"/>
              </a:rPr>
              <a:t> </a:t>
            </a:r>
            <a:r>
              <a:rPr sz="1000" dirty="0">
                <a:latin typeface="DM Sans" pitchFamily="2" charset="0"/>
                <a:cs typeface="DM Sans"/>
              </a:rPr>
              <a:t>diet-</a:t>
            </a:r>
            <a:r>
              <a:rPr sz="1000" spc="-10" dirty="0">
                <a:latin typeface="DM Sans" pitchFamily="2" charset="0"/>
                <a:cs typeface="DM Sans"/>
              </a:rPr>
              <a:t> </a:t>
            </a:r>
            <a:r>
              <a:rPr sz="1000" dirty="0">
                <a:latin typeface="DM Sans" pitchFamily="2" charset="0"/>
                <a:cs typeface="DM Sans"/>
              </a:rPr>
              <a:t>Include</a:t>
            </a:r>
            <a:r>
              <a:rPr sz="1000" spc="-10" dirty="0">
                <a:latin typeface="DM Sans" pitchFamily="2" charset="0"/>
                <a:cs typeface="DM Sans"/>
              </a:rPr>
              <a:t> </a:t>
            </a:r>
            <a:r>
              <a:rPr sz="1000" dirty="0">
                <a:latin typeface="DM Sans" pitchFamily="2" charset="0"/>
                <a:cs typeface="DM Sans"/>
              </a:rPr>
              <a:t>Thiamine</a:t>
            </a:r>
            <a:r>
              <a:rPr sz="1000" spc="-15" dirty="0">
                <a:latin typeface="DM Sans" pitchFamily="2" charset="0"/>
                <a:cs typeface="DM Sans"/>
              </a:rPr>
              <a:t> </a:t>
            </a:r>
            <a:r>
              <a:rPr sz="1000" spc="-20" dirty="0">
                <a:latin typeface="DM Sans" pitchFamily="2" charset="0"/>
                <a:cs typeface="DM Sans"/>
              </a:rPr>
              <a:t>rich </a:t>
            </a:r>
            <a:r>
              <a:rPr sz="1000" dirty="0">
                <a:latin typeface="DM Sans" pitchFamily="2" charset="0"/>
                <a:cs typeface="DM Sans"/>
              </a:rPr>
              <a:t>foods</a:t>
            </a:r>
            <a:r>
              <a:rPr sz="1000" spc="-35" dirty="0">
                <a:latin typeface="DM Sans" pitchFamily="2" charset="0"/>
                <a:cs typeface="DM Sans"/>
              </a:rPr>
              <a:t> </a:t>
            </a:r>
            <a:r>
              <a:rPr sz="1000" dirty="0">
                <a:latin typeface="DM Sans" pitchFamily="2" charset="0"/>
                <a:cs typeface="DM Sans"/>
              </a:rPr>
              <a:t>like</a:t>
            </a:r>
            <a:r>
              <a:rPr sz="1000" spc="-40" dirty="0">
                <a:latin typeface="DM Sans" pitchFamily="2" charset="0"/>
                <a:cs typeface="DM Sans"/>
              </a:rPr>
              <a:t> </a:t>
            </a:r>
            <a:r>
              <a:rPr sz="1000" b="0" dirty="0">
                <a:latin typeface="DM Sans Medium"/>
                <a:cs typeface="DM Sans Medium"/>
              </a:rPr>
              <a:t>Hand</a:t>
            </a:r>
            <a:r>
              <a:rPr sz="1000" b="0" spc="-25" dirty="0">
                <a:latin typeface="DM Sans Medium"/>
                <a:cs typeface="DM Sans Medium"/>
              </a:rPr>
              <a:t> </a:t>
            </a:r>
            <a:r>
              <a:rPr sz="1000" b="0" dirty="0">
                <a:latin typeface="DM Sans Medium"/>
                <a:cs typeface="DM Sans Medium"/>
              </a:rPr>
              <a:t>pounded</a:t>
            </a:r>
            <a:r>
              <a:rPr sz="1000" b="0" spc="-30" dirty="0">
                <a:latin typeface="DM Sans Medium"/>
                <a:cs typeface="DM Sans Medium"/>
              </a:rPr>
              <a:t> </a:t>
            </a:r>
            <a:r>
              <a:rPr sz="1000" b="0" dirty="0">
                <a:latin typeface="DM Sans Medium"/>
                <a:cs typeface="DM Sans Medium"/>
              </a:rPr>
              <a:t>rice,</a:t>
            </a:r>
            <a:r>
              <a:rPr sz="1000" b="0" spc="-30" dirty="0">
                <a:latin typeface="DM Sans Medium"/>
                <a:cs typeface="DM Sans Medium"/>
              </a:rPr>
              <a:t> </a:t>
            </a:r>
            <a:r>
              <a:rPr sz="1000" b="0" dirty="0">
                <a:latin typeface="DM Sans Medium"/>
                <a:cs typeface="DM Sans Medium"/>
              </a:rPr>
              <a:t>Single</a:t>
            </a:r>
            <a:r>
              <a:rPr sz="1000" b="0" spc="-30" dirty="0">
                <a:latin typeface="DM Sans Medium"/>
                <a:cs typeface="DM Sans Medium"/>
              </a:rPr>
              <a:t> </a:t>
            </a:r>
            <a:r>
              <a:rPr sz="1000" b="0" dirty="0">
                <a:latin typeface="DM Sans Medium"/>
                <a:cs typeface="DM Sans Medium"/>
              </a:rPr>
              <a:t>polished</a:t>
            </a:r>
            <a:r>
              <a:rPr sz="1000" b="0" spc="-30" dirty="0">
                <a:latin typeface="DM Sans Medium"/>
                <a:cs typeface="DM Sans Medium"/>
              </a:rPr>
              <a:t> </a:t>
            </a:r>
            <a:r>
              <a:rPr sz="1000" b="0" dirty="0">
                <a:latin typeface="DM Sans Medium"/>
                <a:cs typeface="DM Sans Medium"/>
              </a:rPr>
              <a:t>rice,</a:t>
            </a:r>
            <a:r>
              <a:rPr sz="1000" b="0" spc="-30" dirty="0">
                <a:latin typeface="DM Sans Medium"/>
                <a:cs typeface="DM Sans Medium"/>
              </a:rPr>
              <a:t> </a:t>
            </a:r>
            <a:r>
              <a:rPr sz="1000" b="0" spc="-10" dirty="0">
                <a:latin typeface="DM Sans Medium"/>
                <a:cs typeface="DM Sans Medium"/>
              </a:rPr>
              <a:t>Whole </a:t>
            </a:r>
            <a:r>
              <a:rPr sz="1000" b="0" dirty="0">
                <a:latin typeface="DM Sans Medium"/>
                <a:cs typeface="DM Sans Medium"/>
              </a:rPr>
              <a:t>wheat</a:t>
            </a:r>
            <a:r>
              <a:rPr sz="1000" b="0" spc="-35" dirty="0">
                <a:latin typeface="DM Sans Medium"/>
                <a:cs typeface="DM Sans Medium"/>
              </a:rPr>
              <a:t> </a:t>
            </a:r>
            <a:r>
              <a:rPr sz="1000" b="0" dirty="0">
                <a:latin typeface="DM Sans Medium"/>
                <a:cs typeface="DM Sans Medium"/>
              </a:rPr>
              <a:t>ﬂour,</a:t>
            </a:r>
            <a:r>
              <a:rPr sz="1000" b="0" spc="-30" dirty="0">
                <a:latin typeface="DM Sans Medium"/>
                <a:cs typeface="DM Sans Medium"/>
              </a:rPr>
              <a:t> </a:t>
            </a:r>
            <a:r>
              <a:rPr sz="1000" b="0" dirty="0">
                <a:latin typeface="DM Sans Medium"/>
                <a:cs typeface="DM Sans Medium"/>
              </a:rPr>
              <a:t>Millets</a:t>
            </a:r>
            <a:r>
              <a:rPr sz="1000" b="0" spc="-30" dirty="0">
                <a:latin typeface="DM Sans Medium"/>
                <a:cs typeface="DM Sans Medium"/>
              </a:rPr>
              <a:t> </a:t>
            </a:r>
            <a:r>
              <a:rPr sz="1000" b="0" spc="-10" dirty="0">
                <a:latin typeface="DM Sans Medium"/>
                <a:cs typeface="DM Sans Medium"/>
              </a:rPr>
              <a:t>(any</a:t>
            </a:r>
            <a:r>
              <a:rPr sz="1000" b="0" spc="-35" dirty="0">
                <a:latin typeface="DM Sans Medium"/>
                <a:cs typeface="DM Sans Medium"/>
              </a:rPr>
              <a:t> </a:t>
            </a:r>
            <a:r>
              <a:rPr sz="1000" b="0" dirty="0">
                <a:latin typeface="DM Sans Medium"/>
                <a:cs typeface="DM Sans Medium"/>
              </a:rPr>
              <a:t>kind),</a:t>
            </a:r>
            <a:r>
              <a:rPr sz="1000" b="0" spc="-30" dirty="0">
                <a:latin typeface="DM Sans Medium"/>
                <a:cs typeface="DM Sans Medium"/>
              </a:rPr>
              <a:t> </a:t>
            </a:r>
            <a:r>
              <a:rPr sz="1000" b="0" spc="-10" dirty="0">
                <a:latin typeface="DM Sans Medium"/>
                <a:cs typeface="DM Sans Medium"/>
              </a:rPr>
              <a:t>Quinoa.</a:t>
            </a:r>
            <a:endParaRPr sz="1000" dirty="0">
              <a:latin typeface="DM Sans Medium"/>
              <a:cs typeface="DM Sans Medium"/>
            </a:endParaRPr>
          </a:p>
          <a:p>
            <a:pPr marL="149225" marR="565150" indent="-136525">
              <a:lnSpc>
                <a:spcPct val="100000"/>
              </a:lnSpc>
              <a:buChar char="•"/>
              <a:tabLst>
                <a:tab pos="152400" algn="l"/>
              </a:tabLst>
            </a:pPr>
            <a:r>
              <a:rPr sz="1000" b="0" dirty="0">
                <a:latin typeface="DM Sans Medium"/>
                <a:cs typeface="DM Sans Medium"/>
              </a:rPr>
              <a:t>Hand</a:t>
            </a:r>
            <a:r>
              <a:rPr sz="1000" b="0" spc="-30" dirty="0">
                <a:latin typeface="DM Sans Medium"/>
                <a:cs typeface="DM Sans Medium"/>
              </a:rPr>
              <a:t> </a:t>
            </a:r>
            <a:r>
              <a:rPr sz="1000" b="0" dirty="0">
                <a:latin typeface="DM Sans Medium"/>
                <a:cs typeface="DM Sans Medium"/>
              </a:rPr>
              <a:t>pounded</a:t>
            </a:r>
            <a:r>
              <a:rPr sz="1000" b="0" spc="-25" dirty="0">
                <a:latin typeface="DM Sans Medium"/>
                <a:cs typeface="DM Sans Medium"/>
              </a:rPr>
              <a:t> </a:t>
            </a:r>
            <a:r>
              <a:rPr sz="1000" b="0" dirty="0">
                <a:latin typeface="DM Sans Medium"/>
                <a:cs typeface="DM Sans Medium"/>
              </a:rPr>
              <a:t>rice,</a:t>
            </a:r>
            <a:r>
              <a:rPr sz="1000" b="0" spc="-25" dirty="0">
                <a:latin typeface="DM Sans Medium"/>
                <a:cs typeface="DM Sans Medium"/>
              </a:rPr>
              <a:t> </a:t>
            </a:r>
            <a:r>
              <a:rPr sz="1000" b="0" dirty="0">
                <a:latin typeface="DM Sans Medium"/>
                <a:cs typeface="DM Sans Medium"/>
              </a:rPr>
              <a:t>basmati</a:t>
            </a:r>
            <a:r>
              <a:rPr sz="1000" b="0" spc="-25" dirty="0">
                <a:latin typeface="DM Sans Medium"/>
                <a:cs typeface="DM Sans Medium"/>
              </a:rPr>
              <a:t> </a:t>
            </a:r>
            <a:r>
              <a:rPr sz="1000" b="0" dirty="0">
                <a:latin typeface="DM Sans Medium"/>
                <a:cs typeface="DM Sans Medium"/>
              </a:rPr>
              <a:t>rice,</a:t>
            </a:r>
            <a:r>
              <a:rPr sz="1000" b="0" spc="-25" dirty="0">
                <a:latin typeface="DM Sans Medium"/>
                <a:cs typeface="DM Sans Medium"/>
              </a:rPr>
              <a:t> </a:t>
            </a:r>
            <a:r>
              <a:rPr sz="1000" b="0" dirty="0">
                <a:latin typeface="DM Sans Medium"/>
                <a:cs typeface="DM Sans Medium"/>
              </a:rPr>
              <a:t>whole</a:t>
            </a:r>
            <a:r>
              <a:rPr sz="1000" b="0" spc="-25" dirty="0">
                <a:latin typeface="DM Sans Medium"/>
                <a:cs typeface="DM Sans Medium"/>
              </a:rPr>
              <a:t> </a:t>
            </a:r>
            <a:r>
              <a:rPr sz="1000" b="0" spc="-10" dirty="0">
                <a:latin typeface="DM Sans Medium"/>
                <a:cs typeface="DM Sans Medium"/>
              </a:rPr>
              <a:t>wheat. 	</a:t>
            </a:r>
            <a:r>
              <a:rPr sz="1000" b="0" spc="-30" dirty="0">
                <a:latin typeface="DM Sans Medium"/>
                <a:cs typeface="DM Sans Medium"/>
              </a:rPr>
              <a:t>6-</a:t>
            </a:r>
            <a:r>
              <a:rPr sz="1000" b="0" dirty="0">
                <a:latin typeface="DM Sans Medium"/>
                <a:cs typeface="DM Sans Medium"/>
              </a:rPr>
              <a:t>7</a:t>
            </a:r>
            <a:r>
              <a:rPr sz="1000" b="0" spc="-10" dirty="0">
                <a:latin typeface="DM Sans Medium"/>
                <a:cs typeface="DM Sans Medium"/>
              </a:rPr>
              <a:t> days/week</a:t>
            </a:r>
            <a:endParaRPr sz="1000" dirty="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Millets</a:t>
            </a:r>
            <a:r>
              <a:rPr sz="1000" b="0" spc="-5" dirty="0">
                <a:latin typeface="DM Sans Medium"/>
                <a:cs typeface="DM Sans Medium"/>
              </a:rPr>
              <a:t> </a:t>
            </a:r>
            <a:r>
              <a:rPr sz="1000" b="0" dirty="0">
                <a:latin typeface="DM Sans Medium"/>
                <a:cs typeface="DM Sans Medium"/>
              </a:rPr>
              <a:t>–</a:t>
            </a:r>
            <a:r>
              <a:rPr sz="1000" b="0" spc="-5" dirty="0">
                <a:latin typeface="DM Sans Medium"/>
                <a:cs typeface="DM Sans Medium"/>
              </a:rPr>
              <a:t> </a:t>
            </a:r>
            <a:r>
              <a:rPr sz="1000" b="0" spc="-10" dirty="0">
                <a:latin typeface="DM Sans Medium"/>
                <a:cs typeface="DM Sans Medium"/>
              </a:rPr>
              <a:t>4-</a:t>
            </a:r>
            <a:r>
              <a:rPr sz="1000" b="0" dirty="0">
                <a:latin typeface="DM Sans Medium"/>
                <a:cs typeface="DM Sans Medium"/>
              </a:rPr>
              <a:t>5</a:t>
            </a:r>
            <a:r>
              <a:rPr sz="1000" b="0" spc="-5" dirty="0">
                <a:latin typeface="DM Sans Medium"/>
                <a:cs typeface="DM Sans Medium"/>
              </a:rPr>
              <a:t> </a:t>
            </a:r>
            <a:r>
              <a:rPr sz="1000" b="0" spc="-10" dirty="0">
                <a:latin typeface="DM Sans Medium"/>
                <a:cs typeface="DM Sans Medium"/>
              </a:rPr>
              <a:t>days/week</a:t>
            </a:r>
            <a:endParaRPr sz="1000" dirty="0">
              <a:latin typeface="DM Sans Medium"/>
              <a:cs typeface="DM Sans Medium"/>
            </a:endParaRPr>
          </a:p>
          <a:p>
            <a:pPr>
              <a:lnSpc>
                <a:spcPct val="100000"/>
              </a:lnSpc>
              <a:spcBef>
                <a:spcPts val="1000"/>
              </a:spcBef>
              <a:buFont typeface="DM Sans Medium"/>
              <a:buChar char="•"/>
            </a:pPr>
            <a:endParaRPr sz="1000" dirty="0">
              <a:latin typeface="DM Sans Medium"/>
              <a:cs typeface="DM Sans Medium"/>
            </a:endParaRPr>
          </a:p>
          <a:p>
            <a:pPr marL="12700">
              <a:lnSpc>
                <a:spcPct val="100000"/>
              </a:lnSpc>
            </a:pPr>
            <a:r>
              <a:rPr sz="1700" b="1" spc="-20" dirty="0">
                <a:latin typeface="DM Sans SemiBold"/>
                <a:cs typeface="DM Sans SemiBold"/>
              </a:rPr>
              <a:t>Fats</a:t>
            </a:r>
            <a:endParaRPr sz="1700" dirty="0">
              <a:latin typeface="DM Sans SemiBold"/>
              <a:cs typeface="DM Sans SemiBold"/>
            </a:endParaRPr>
          </a:p>
          <a:p>
            <a:pPr marL="150495" marR="37465" indent="-137795">
              <a:lnSpc>
                <a:spcPct val="100000"/>
              </a:lnSpc>
              <a:spcBef>
                <a:spcPts val="459"/>
              </a:spcBef>
              <a:buChar char="•"/>
              <a:tabLst>
                <a:tab pos="152400" algn="l"/>
              </a:tabLst>
            </a:pPr>
            <a:r>
              <a:rPr sz="1000" dirty="0">
                <a:latin typeface="DM Sans" pitchFamily="2" charset="0"/>
                <a:cs typeface="DM Sans"/>
              </a:rPr>
              <a:t>Indian</a:t>
            </a:r>
            <a:r>
              <a:rPr sz="1000" spc="-20" dirty="0">
                <a:latin typeface="DM Sans" pitchFamily="2" charset="0"/>
                <a:cs typeface="DM Sans"/>
              </a:rPr>
              <a:t> </a:t>
            </a:r>
            <a:r>
              <a:rPr sz="1000" dirty="0">
                <a:latin typeface="DM Sans" pitchFamily="2" charset="0"/>
                <a:cs typeface="DM Sans"/>
              </a:rPr>
              <a:t>cooking-</a:t>
            </a:r>
            <a:r>
              <a:rPr sz="1000" spc="-15" dirty="0">
                <a:latin typeface="DM Sans" pitchFamily="2" charset="0"/>
                <a:cs typeface="DM Sans"/>
              </a:rPr>
              <a:t> </a:t>
            </a:r>
            <a:r>
              <a:rPr sz="1000" dirty="0">
                <a:latin typeface="DM Sans" pitchFamily="2" charset="0"/>
                <a:cs typeface="DM Sans"/>
              </a:rPr>
              <a:t>Use</a:t>
            </a:r>
            <a:r>
              <a:rPr sz="1000" spc="-15" dirty="0">
                <a:latin typeface="DM Sans" pitchFamily="2" charset="0"/>
                <a:cs typeface="DM Sans"/>
              </a:rPr>
              <a:t> </a:t>
            </a:r>
            <a:r>
              <a:rPr sz="1000" dirty="0">
                <a:latin typeface="DM Sans" pitchFamily="2" charset="0"/>
                <a:cs typeface="DM Sans"/>
              </a:rPr>
              <a:t>cold</a:t>
            </a:r>
            <a:r>
              <a:rPr sz="1000" spc="-15" dirty="0">
                <a:latin typeface="DM Sans" pitchFamily="2" charset="0"/>
                <a:cs typeface="DM Sans"/>
              </a:rPr>
              <a:t> </a:t>
            </a:r>
            <a:r>
              <a:rPr sz="1000" dirty="0">
                <a:latin typeface="DM Sans" pitchFamily="2" charset="0"/>
                <a:cs typeface="DM Sans"/>
              </a:rPr>
              <a:t>pressed</a:t>
            </a:r>
            <a:r>
              <a:rPr sz="1000" spc="-15" dirty="0">
                <a:latin typeface="DM Sans" pitchFamily="2" charset="0"/>
                <a:cs typeface="DM Sans"/>
              </a:rPr>
              <a:t> </a:t>
            </a:r>
            <a:r>
              <a:rPr sz="1000" b="0" dirty="0">
                <a:latin typeface="DM Sans Medium"/>
                <a:cs typeface="DM Sans Medium"/>
              </a:rPr>
              <a:t>Peanut</a:t>
            </a:r>
            <a:r>
              <a:rPr sz="1000" b="0" spc="-15" dirty="0">
                <a:latin typeface="DM Sans Medium"/>
                <a:cs typeface="DM Sans Medium"/>
              </a:rPr>
              <a:t> </a:t>
            </a:r>
            <a:r>
              <a:rPr sz="1000" b="0" dirty="0">
                <a:latin typeface="DM Sans Medium"/>
                <a:cs typeface="DM Sans Medium"/>
              </a:rPr>
              <a:t>oil,</a:t>
            </a:r>
            <a:r>
              <a:rPr sz="1000" b="0" spc="-20" dirty="0">
                <a:latin typeface="DM Sans Medium"/>
                <a:cs typeface="DM Sans Medium"/>
              </a:rPr>
              <a:t> </a:t>
            </a:r>
            <a:r>
              <a:rPr sz="1000" b="0" dirty="0">
                <a:latin typeface="DM Sans Medium"/>
                <a:cs typeface="DM Sans Medium"/>
              </a:rPr>
              <a:t>Sesame</a:t>
            </a:r>
            <a:r>
              <a:rPr sz="1000" b="0" spc="-15" dirty="0">
                <a:latin typeface="DM Sans Medium"/>
                <a:cs typeface="DM Sans Medium"/>
              </a:rPr>
              <a:t> </a:t>
            </a:r>
            <a:r>
              <a:rPr sz="1000" b="0" spc="-20" dirty="0">
                <a:latin typeface="DM Sans Medium"/>
                <a:cs typeface="DM Sans Medium"/>
              </a:rPr>
              <a:t>oil, 	</a:t>
            </a:r>
            <a:r>
              <a:rPr sz="1000" b="0" spc="-10" dirty="0">
                <a:latin typeface="DM Sans Medium"/>
                <a:cs typeface="DM Sans Medium"/>
              </a:rPr>
              <a:t>Ghee.</a:t>
            </a:r>
            <a:endParaRPr sz="1000" dirty="0">
              <a:latin typeface="DM Sans Medium"/>
              <a:cs typeface="DM Sans Medium"/>
            </a:endParaRPr>
          </a:p>
          <a:p>
            <a:pPr marL="150495" indent="-137795">
              <a:lnSpc>
                <a:spcPct val="100000"/>
              </a:lnSpc>
              <a:buChar char="•"/>
              <a:tabLst>
                <a:tab pos="150495" algn="l"/>
              </a:tabLst>
            </a:pPr>
            <a:r>
              <a:rPr sz="1000" dirty="0">
                <a:latin typeface="DM Sans" pitchFamily="2" charset="0"/>
                <a:cs typeface="DM Sans"/>
              </a:rPr>
              <a:t>Salads</a:t>
            </a:r>
            <a:r>
              <a:rPr sz="1000" spc="-25" dirty="0">
                <a:latin typeface="DM Sans" pitchFamily="2" charset="0"/>
                <a:cs typeface="DM Sans"/>
              </a:rPr>
              <a:t> </a:t>
            </a:r>
            <a:r>
              <a:rPr sz="1000" dirty="0">
                <a:latin typeface="DM Sans" pitchFamily="2" charset="0"/>
                <a:cs typeface="DM Sans"/>
              </a:rPr>
              <a:t>and</a:t>
            </a:r>
            <a:r>
              <a:rPr sz="1000" spc="-25" dirty="0">
                <a:latin typeface="DM Sans" pitchFamily="2" charset="0"/>
                <a:cs typeface="DM Sans"/>
              </a:rPr>
              <a:t> </a:t>
            </a:r>
            <a:r>
              <a:rPr sz="1000" dirty="0">
                <a:latin typeface="DM Sans" pitchFamily="2" charset="0"/>
                <a:cs typeface="DM Sans"/>
              </a:rPr>
              <a:t>stir</a:t>
            </a:r>
            <a:r>
              <a:rPr sz="1000" spc="-25" dirty="0">
                <a:latin typeface="DM Sans" pitchFamily="2" charset="0"/>
                <a:cs typeface="DM Sans"/>
              </a:rPr>
              <a:t> </a:t>
            </a:r>
            <a:r>
              <a:rPr sz="1000" dirty="0">
                <a:latin typeface="DM Sans" pitchFamily="2" charset="0"/>
                <a:cs typeface="DM Sans"/>
              </a:rPr>
              <a:t>fry-</a:t>
            </a:r>
            <a:r>
              <a:rPr sz="1000" spc="-25" dirty="0">
                <a:latin typeface="DM Sans" pitchFamily="2" charset="0"/>
                <a:cs typeface="DM Sans"/>
              </a:rPr>
              <a:t> </a:t>
            </a:r>
            <a:r>
              <a:rPr sz="1000" b="0" dirty="0">
                <a:latin typeface="DM Sans Medium"/>
                <a:cs typeface="DM Sans Medium"/>
              </a:rPr>
              <a:t>Extra</a:t>
            </a:r>
            <a:r>
              <a:rPr sz="1000" b="0" spc="-20" dirty="0">
                <a:latin typeface="DM Sans Medium"/>
                <a:cs typeface="DM Sans Medium"/>
              </a:rPr>
              <a:t> </a:t>
            </a:r>
            <a:r>
              <a:rPr sz="1000" b="0" dirty="0">
                <a:latin typeface="DM Sans Medium"/>
                <a:cs typeface="DM Sans Medium"/>
              </a:rPr>
              <a:t>Virgin</a:t>
            </a:r>
            <a:r>
              <a:rPr sz="1000" b="0" spc="-25" dirty="0">
                <a:latin typeface="DM Sans Medium"/>
                <a:cs typeface="DM Sans Medium"/>
              </a:rPr>
              <a:t> </a:t>
            </a:r>
            <a:r>
              <a:rPr sz="1000" b="0" dirty="0">
                <a:latin typeface="DM Sans Medium"/>
                <a:cs typeface="DM Sans Medium"/>
              </a:rPr>
              <a:t>Olive</a:t>
            </a:r>
            <a:r>
              <a:rPr sz="1000" b="0" spc="-20" dirty="0">
                <a:latin typeface="DM Sans Medium"/>
                <a:cs typeface="DM Sans Medium"/>
              </a:rPr>
              <a:t> </a:t>
            </a:r>
            <a:r>
              <a:rPr sz="1000" b="0" spc="-25" dirty="0">
                <a:latin typeface="DM Sans Medium"/>
                <a:cs typeface="DM Sans Medium"/>
              </a:rPr>
              <a:t>Oil</a:t>
            </a:r>
            <a:endParaRPr sz="1000" dirty="0">
              <a:latin typeface="DM Sans Medium"/>
              <a:cs typeface="DM Sans Medium"/>
            </a:endParaRPr>
          </a:p>
        </p:txBody>
      </p:sp>
      <p:sp>
        <p:nvSpPr>
          <p:cNvPr id="10" name="object 10"/>
          <p:cNvSpPr txBox="1"/>
          <p:nvPr/>
        </p:nvSpPr>
        <p:spPr>
          <a:xfrm>
            <a:off x="540915" y="5096454"/>
            <a:ext cx="3582035" cy="2650490"/>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Proteins</a:t>
            </a:r>
            <a:endParaRPr sz="1700" dirty="0">
              <a:latin typeface="DM Sans SemiBold"/>
              <a:cs typeface="DM Sans SemiBold"/>
            </a:endParaRPr>
          </a:p>
          <a:p>
            <a:pPr marL="149225" marR="166370" indent="-136525">
              <a:lnSpc>
                <a:spcPct val="100000"/>
              </a:lnSpc>
              <a:spcBef>
                <a:spcPts val="459"/>
              </a:spcBef>
              <a:buChar char="•"/>
              <a:tabLst>
                <a:tab pos="152400" algn="l"/>
              </a:tabLst>
            </a:pPr>
            <a:r>
              <a:rPr sz="1000" b="0" spc="-10" dirty="0">
                <a:latin typeface="DM Sans Medium"/>
                <a:cs typeface="DM Sans Medium"/>
              </a:rPr>
              <a:t>Legumes-</a:t>
            </a:r>
            <a:r>
              <a:rPr sz="1000" dirty="0">
                <a:latin typeface="DM Sans" pitchFamily="2" charset="0"/>
                <a:cs typeface="DM Sans"/>
              </a:rPr>
              <a:t>Any</a:t>
            </a:r>
            <a:r>
              <a:rPr sz="1000" spc="-25" dirty="0">
                <a:latin typeface="DM Sans" pitchFamily="2" charset="0"/>
                <a:cs typeface="DM Sans"/>
              </a:rPr>
              <a:t> </a:t>
            </a:r>
            <a:r>
              <a:rPr sz="1000" spc="-10" dirty="0">
                <a:latin typeface="DM Sans" pitchFamily="2" charset="0"/>
                <a:cs typeface="DM Sans"/>
              </a:rPr>
              <a:t>variety.</a:t>
            </a:r>
            <a:r>
              <a:rPr sz="1000" spc="-20" dirty="0">
                <a:latin typeface="DM Sans" pitchFamily="2" charset="0"/>
                <a:cs typeface="DM Sans"/>
              </a:rPr>
              <a:t> </a:t>
            </a:r>
            <a:r>
              <a:rPr sz="1000" b="0" dirty="0">
                <a:latin typeface="DM Sans Medium"/>
                <a:cs typeface="DM Sans Medium"/>
              </a:rPr>
              <a:t>5-6</a:t>
            </a:r>
            <a:r>
              <a:rPr sz="1000" b="0" spc="-15" dirty="0">
                <a:latin typeface="DM Sans Medium"/>
                <a:cs typeface="DM Sans Medium"/>
              </a:rPr>
              <a:t> </a:t>
            </a:r>
            <a:r>
              <a:rPr sz="1000" b="0" spc="-10" dirty="0">
                <a:latin typeface="DM Sans Medium"/>
                <a:cs typeface="DM Sans Medium"/>
              </a:rPr>
              <a:t>days/week</a:t>
            </a:r>
            <a:r>
              <a:rPr sz="1000" b="0" spc="-20" dirty="0">
                <a:latin typeface="DM Sans Medium"/>
                <a:cs typeface="DM Sans Medium"/>
              </a:rPr>
              <a:t> </a:t>
            </a:r>
            <a:r>
              <a:rPr sz="1000" b="0" spc="-10" dirty="0">
                <a:latin typeface="DM Sans Medium"/>
                <a:cs typeface="DM Sans Medium"/>
              </a:rPr>
              <a:t>Soy</a:t>
            </a:r>
            <a:r>
              <a:rPr sz="1000" b="0" spc="-20" dirty="0">
                <a:latin typeface="DM Sans Medium"/>
                <a:cs typeface="DM Sans Medium"/>
              </a:rPr>
              <a:t> </a:t>
            </a:r>
            <a:r>
              <a:rPr sz="1000" b="0" dirty="0">
                <a:latin typeface="DM Sans Medium"/>
                <a:cs typeface="DM Sans Medium"/>
              </a:rPr>
              <a:t>bean,</a:t>
            </a:r>
            <a:r>
              <a:rPr sz="1000" b="0" spc="-20" dirty="0">
                <a:latin typeface="DM Sans Medium"/>
                <a:cs typeface="DM Sans Medium"/>
              </a:rPr>
              <a:t> </a:t>
            </a:r>
            <a:r>
              <a:rPr sz="1000" b="0" spc="-10" dirty="0">
                <a:latin typeface="DM Sans Medium"/>
                <a:cs typeface="DM Sans Medium"/>
              </a:rPr>
              <a:t>Rajma, 	</a:t>
            </a:r>
            <a:r>
              <a:rPr sz="1000" b="0" dirty="0">
                <a:latin typeface="DM Sans Medium"/>
                <a:cs typeface="DM Sans Medium"/>
              </a:rPr>
              <a:t>black</a:t>
            </a:r>
            <a:r>
              <a:rPr sz="1000" b="0" spc="-25" dirty="0">
                <a:latin typeface="DM Sans Medium"/>
                <a:cs typeface="DM Sans Medium"/>
              </a:rPr>
              <a:t> </a:t>
            </a:r>
            <a:r>
              <a:rPr sz="1000" b="0" spc="-10" dirty="0">
                <a:latin typeface="DM Sans Medium"/>
                <a:cs typeface="DM Sans Medium"/>
              </a:rPr>
              <a:t>eyed</a:t>
            </a:r>
            <a:r>
              <a:rPr sz="1000" b="0" spc="-20" dirty="0">
                <a:latin typeface="DM Sans Medium"/>
                <a:cs typeface="DM Sans Medium"/>
              </a:rPr>
              <a:t> </a:t>
            </a:r>
            <a:r>
              <a:rPr sz="1000" b="0" dirty="0">
                <a:latin typeface="DM Sans Medium"/>
                <a:cs typeface="DM Sans Medium"/>
              </a:rPr>
              <a:t>peas</a:t>
            </a:r>
            <a:r>
              <a:rPr sz="1000" b="0" spc="-25" dirty="0">
                <a:latin typeface="DM Sans Medium"/>
                <a:cs typeface="DM Sans Medium"/>
              </a:rPr>
              <a:t> </a:t>
            </a:r>
            <a:r>
              <a:rPr sz="1000" b="0" dirty="0">
                <a:latin typeface="DM Sans Medium"/>
                <a:cs typeface="DM Sans Medium"/>
              </a:rPr>
              <a:t>-1</a:t>
            </a:r>
            <a:r>
              <a:rPr sz="1000" b="0" spc="-20" dirty="0">
                <a:latin typeface="DM Sans Medium"/>
                <a:cs typeface="DM Sans Medium"/>
              </a:rPr>
              <a:t> </a:t>
            </a:r>
            <a:r>
              <a:rPr sz="1000" b="0" spc="-10" dirty="0">
                <a:latin typeface="DM Sans Medium"/>
                <a:cs typeface="DM Sans Medium"/>
              </a:rPr>
              <a:t>day/week</a:t>
            </a:r>
            <a:endParaRPr sz="1000" dirty="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Green</a:t>
            </a:r>
            <a:r>
              <a:rPr sz="1000" b="0" spc="-30" dirty="0">
                <a:latin typeface="DM Sans Medium"/>
                <a:cs typeface="DM Sans Medium"/>
              </a:rPr>
              <a:t> </a:t>
            </a:r>
            <a:r>
              <a:rPr sz="1000" b="0" dirty="0">
                <a:latin typeface="DM Sans Medium"/>
                <a:cs typeface="DM Sans Medium"/>
              </a:rPr>
              <a:t>moong</a:t>
            </a:r>
            <a:r>
              <a:rPr sz="1000" b="0" spc="-25" dirty="0">
                <a:latin typeface="DM Sans Medium"/>
                <a:cs typeface="DM Sans Medium"/>
              </a:rPr>
              <a:t> </a:t>
            </a:r>
            <a:r>
              <a:rPr sz="1000" b="0" dirty="0">
                <a:latin typeface="DM Sans Medium"/>
                <a:cs typeface="DM Sans Medium"/>
              </a:rPr>
              <a:t>dal</a:t>
            </a:r>
            <a:r>
              <a:rPr sz="1000" b="0" spc="-30" dirty="0">
                <a:latin typeface="DM Sans Medium"/>
                <a:cs typeface="DM Sans Medium"/>
              </a:rPr>
              <a:t> </a:t>
            </a:r>
            <a:r>
              <a:rPr sz="1000" b="0" dirty="0">
                <a:latin typeface="DM Sans Medium"/>
                <a:cs typeface="DM Sans Medium"/>
              </a:rPr>
              <a:t>sprouts-</a:t>
            </a:r>
            <a:r>
              <a:rPr sz="1000" b="0" spc="-25" dirty="0">
                <a:latin typeface="DM Sans Medium"/>
                <a:cs typeface="DM Sans Medium"/>
              </a:rPr>
              <a:t> </a:t>
            </a:r>
            <a:r>
              <a:rPr sz="1000" b="0" dirty="0">
                <a:latin typeface="DM Sans Medium"/>
                <a:cs typeface="DM Sans Medium"/>
              </a:rPr>
              <a:t>once</a:t>
            </a:r>
            <a:r>
              <a:rPr sz="1000" b="0" spc="-30" dirty="0">
                <a:latin typeface="DM Sans Medium"/>
                <a:cs typeface="DM Sans Medium"/>
              </a:rPr>
              <a:t> </a:t>
            </a:r>
            <a:r>
              <a:rPr sz="1000" b="0" spc="-20" dirty="0">
                <a:latin typeface="DM Sans Medium"/>
                <a:cs typeface="DM Sans Medium"/>
              </a:rPr>
              <a:t>week</a:t>
            </a:r>
            <a:endParaRPr sz="1000" dirty="0">
              <a:latin typeface="DM Sans Medium"/>
              <a:cs typeface="DM Sans Medium"/>
            </a:endParaRPr>
          </a:p>
          <a:p>
            <a:pPr marL="149225" marR="73660" indent="-136525">
              <a:lnSpc>
                <a:spcPct val="100000"/>
              </a:lnSpc>
              <a:buChar char="•"/>
              <a:tabLst>
                <a:tab pos="152400" algn="l"/>
              </a:tabLst>
            </a:pPr>
            <a:r>
              <a:rPr sz="1000" b="0" dirty="0">
                <a:latin typeface="DM Sans Medium"/>
                <a:cs typeface="DM Sans Medium"/>
              </a:rPr>
              <a:t>Meat</a:t>
            </a:r>
            <a:r>
              <a:rPr sz="1000" b="0" spc="-10" dirty="0">
                <a:latin typeface="DM Sans Medium"/>
                <a:cs typeface="DM Sans Medium"/>
              </a:rPr>
              <a:t> products- </a:t>
            </a:r>
            <a:r>
              <a:rPr sz="1000" b="0" dirty="0">
                <a:latin typeface="DM Sans Medium"/>
                <a:cs typeface="DM Sans Medium"/>
              </a:rPr>
              <a:t>Eggs</a:t>
            </a:r>
            <a:r>
              <a:rPr sz="1000" b="0" spc="-10" dirty="0">
                <a:latin typeface="DM Sans Medium"/>
                <a:cs typeface="DM Sans Medium"/>
              </a:rPr>
              <a:t> 4-</a:t>
            </a:r>
            <a:r>
              <a:rPr sz="1000" b="0" dirty="0">
                <a:latin typeface="DM Sans Medium"/>
                <a:cs typeface="DM Sans Medium"/>
              </a:rPr>
              <a:t>5</a:t>
            </a:r>
            <a:r>
              <a:rPr sz="1000" b="0" spc="-10" dirty="0">
                <a:latin typeface="DM Sans Medium"/>
                <a:cs typeface="DM Sans Medium"/>
              </a:rPr>
              <a:t> days/week </a:t>
            </a:r>
            <a:r>
              <a:rPr sz="1000" b="0" dirty="0">
                <a:latin typeface="DM Sans Medium"/>
                <a:cs typeface="DM Sans Medium"/>
              </a:rPr>
              <a:t>Chicken/Red</a:t>
            </a:r>
            <a:r>
              <a:rPr sz="1000" b="0" spc="-5" dirty="0">
                <a:latin typeface="DM Sans Medium"/>
                <a:cs typeface="DM Sans Medium"/>
              </a:rPr>
              <a:t> </a:t>
            </a:r>
            <a:r>
              <a:rPr sz="1000" b="0" spc="-20" dirty="0">
                <a:latin typeface="DM Sans Medium"/>
                <a:cs typeface="DM Sans Medium"/>
              </a:rPr>
              <a:t>meat 	</a:t>
            </a:r>
            <a:r>
              <a:rPr sz="1000" b="0" dirty="0">
                <a:latin typeface="DM Sans Medium"/>
                <a:cs typeface="DM Sans Medium"/>
              </a:rPr>
              <a:t>once</a:t>
            </a:r>
            <a:r>
              <a:rPr sz="1000" b="0" spc="-15" dirty="0">
                <a:latin typeface="DM Sans Medium"/>
                <a:cs typeface="DM Sans Medium"/>
              </a:rPr>
              <a:t> </a:t>
            </a:r>
            <a:r>
              <a:rPr sz="1000" b="0" dirty="0">
                <a:latin typeface="DM Sans Medium"/>
                <a:cs typeface="DM Sans Medium"/>
              </a:rPr>
              <a:t>a</a:t>
            </a:r>
            <a:r>
              <a:rPr sz="1000" b="0" spc="-10" dirty="0">
                <a:latin typeface="DM Sans Medium"/>
                <a:cs typeface="DM Sans Medium"/>
              </a:rPr>
              <a:t> </a:t>
            </a:r>
            <a:r>
              <a:rPr sz="1000" b="0" dirty="0">
                <a:latin typeface="DM Sans Medium"/>
                <a:cs typeface="DM Sans Medium"/>
              </a:rPr>
              <a:t>week</a:t>
            </a:r>
            <a:r>
              <a:rPr sz="1000" b="0" spc="-10" dirty="0">
                <a:latin typeface="DM Sans Medium"/>
                <a:cs typeface="DM Sans Medium"/>
              </a:rPr>
              <a:t> Seafood </a:t>
            </a:r>
            <a:r>
              <a:rPr sz="1000" b="0" dirty="0">
                <a:latin typeface="DM Sans Medium"/>
                <a:cs typeface="DM Sans Medium"/>
              </a:rPr>
              <a:t>once</a:t>
            </a:r>
            <a:r>
              <a:rPr sz="1000" b="0" spc="-10" dirty="0">
                <a:latin typeface="DM Sans Medium"/>
                <a:cs typeface="DM Sans Medium"/>
              </a:rPr>
              <a:t> </a:t>
            </a:r>
            <a:r>
              <a:rPr sz="1000" b="0" dirty="0">
                <a:latin typeface="DM Sans Medium"/>
                <a:cs typeface="DM Sans Medium"/>
              </a:rPr>
              <a:t>or</a:t>
            </a:r>
            <a:r>
              <a:rPr sz="1000" b="0" spc="-10" dirty="0">
                <a:latin typeface="DM Sans Medium"/>
                <a:cs typeface="DM Sans Medium"/>
              </a:rPr>
              <a:t> </a:t>
            </a:r>
            <a:r>
              <a:rPr sz="1000" b="0" dirty="0">
                <a:latin typeface="DM Sans Medium"/>
                <a:cs typeface="DM Sans Medium"/>
              </a:rPr>
              <a:t>twice</a:t>
            </a:r>
            <a:r>
              <a:rPr sz="1000" b="0" spc="-10" dirty="0">
                <a:latin typeface="DM Sans Medium"/>
                <a:cs typeface="DM Sans Medium"/>
              </a:rPr>
              <a:t> </a:t>
            </a:r>
            <a:r>
              <a:rPr sz="1000" b="0" dirty="0">
                <a:latin typeface="DM Sans Medium"/>
                <a:cs typeface="DM Sans Medium"/>
              </a:rPr>
              <a:t>a</a:t>
            </a:r>
            <a:r>
              <a:rPr sz="1000" b="0" spc="-10" dirty="0">
                <a:latin typeface="DM Sans Medium"/>
                <a:cs typeface="DM Sans Medium"/>
              </a:rPr>
              <a:t> </a:t>
            </a:r>
            <a:r>
              <a:rPr sz="1000" b="0" spc="-20" dirty="0">
                <a:latin typeface="DM Sans Medium"/>
                <a:cs typeface="DM Sans Medium"/>
              </a:rPr>
              <a:t>week</a:t>
            </a:r>
            <a:endParaRPr sz="1000" dirty="0">
              <a:latin typeface="DM Sans Medium"/>
              <a:cs typeface="DM Sans Medium"/>
            </a:endParaRPr>
          </a:p>
          <a:p>
            <a:pPr>
              <a:lnSpc>
                <a:spcPct val="100000"/>
              </a:lnSpc>
              <a:buFont typeface="DM Sans Medium"/>
              <a:buChar char="•"/>
            </a:pPr>
            <a:endParaRPr sz="1000" dirty="0">
              <a:latin typeface="DM Sans Medium"/>
              <a:cs typeface="DM Sans Medium"/>
            </a:endParaRPr>
          </a:p>
          <a:p>
            <a:pPr>
              <a:lnSpc>
                <a:spcPct val="100000"/>
              </a:lnSpc>
              <a:spcBef>
                <a:spcPts val="240"/>
              </a:spcBef>
              <a:buFont typeface="DM Sans Medium"/>
              <a:buChar char="•"/>
            </a:pPr>
            <a:endParaRPr sz="1000" dirty="0">
              <a:latin typeface="DM Sans Medium"/>
              <a:cs typeface="DM Sans Medium"/>
            </a:endParaRPr>
          </a:p>
          <a:p>
            <a:pPr marL="12700">
              <a:lnSpc>
                <a:spcPct val="100000"/>
              </a:lnSpc>
            </a:pPr>
            <a:r>
              <a:rPr sz="1700" b="1" spc="-10" dirty="0">
                <a:latin typeface="DM Sans SemiBold"/>
                <a:cs typeface="DM Sans SemiBold"/>
              </a:rPr>
              <a:t>Vegetables</a:t>
            </a:r>
            <a:endParaRPr sz="1700" dirty="0">
              <a:latin typeface="DM Sans SemiBold"/>
              <a:cs typeface="DM Sans SemiBold"/>
            </a:endParaRPr>
          </a:p>
          <a:p>
            <a:pPr marL="149225" indent="-136525">
              <a:lnSpc>
                <a:spcPct val="100000"/>
              </a:lnSpc>
              <a:spcBef>
                <a:spcPts val="459"/>
              </a:spcBef>
              <a:buChar char="•"/>
              <a:tabLst>
                <a:tab pos="149225" algn="l"/>
              </a:tabLst>
            </a:pPr>
            <a:r>
              <a:rPr sz="1000" b="0" dirty="0">
                <a:latin typeface="DM Sans Medium"/>
                <a:cs typeface="DM Sans Medium"/>
              </a:rPr>
              <a:t>Include all </a:t>
            </a:r>
            <a:r>
              <a:rPr sz="1000" b="0" spc="-10" dirty="0">
                <a:latin typeface="DM Sans Medium"/>
                <a:cs typeface="DM Sans Medium"/>
              </a:rPr>
              <a:t>varieties</a:t>
            </a:r>
            <a:r>
              <a:rPr sz="1000" b="0" dirty="0">
                <a:latin typeface="DM Sans Medium"/>
                <a:cs typeface="DM Sans Medium"/>
              </a:rPr>
              <a:t> of </a:t>
            </a:r>
            <a:r>
              <a:rPr sz="1000" b="0" spc="-10" dirty="0">
                <a:latin typeface="DM Sans Medium"/>
                <a:cs typeface="DM Sans Medium"/>
              </a:rPr>
              <a:t>vegetables.</a:t>
            </a:r>
            <a:r>
              <a:rPr sz="1000" b="0" dirty="0">
                <a:latin typeface="DM Sans Medium"/>
                <a:cs typeface="DM Sans Medium"/>
              </a:rPr>
              <a:t> 4 </a:t>
            </a:r>
            <a:r>
              <a:rPr sz="1000" b="0" spc="-10" dirty="0">
                <a:latin typeface="DM Sans Medium"/>
                <a:cs typeface="DM Sans Medium"/>
              </a:rPr>
              <a:t>days/week</a:t>
            </a:r>
            <a:endParaRPr sz="1000" dirty="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Prefer-</a:t>
            </a:r>
            <a:r>
              <a:rPr sz="1000" b="0" spc="-25" dirty="0">
                <a:latin typeface="DM Sans Medium"/>
                <a:cs typeface="DM Sans Medium"/>
              </a:rPr>
              <a:t> </a:t>
            </a:r>
            <a:r>
              <a:rPr sz="1000" b="0" dirty="0">
                <a:latin typeface="DM Sans Medium"/>
                <a:cs typeface="DM Sans Medium"/>
              </a:rPr>
              <a:t>Beans,</a:t>
            </a:r>
            <a:r>
              <a:rPr sz="1000" b="0" spc="-20" dirty="0">
                <a:latin typeface="DM Sans Medium"/>
                <a:cs typeface="DM Sans Medium"/>
              </a:rPr>
              <a:t> </a:t>
            </a:r>
            <a:r>
              <a:rPr sz="1000" b="0" spc="-10" dirty="0">
                <a:latin typeface="DM Sans Medium"/>
                <a:cs typeface="DM Sans Medium"/>
              </a:rPr>
              <a:t>carrots,</a:t>
            </a:r>
            <a:r>
              <a:rPr sz="1000" b="0" spc="-20" dirty="0">
                <a:latin typeface="DM Sans Medium"/>
                <a:cs typeface="DM Sans Medium"/>
              </a:rPr>
              <a:t> </a:t>
            </a:r>
            <a:r>
              <a:rPr sz="1000" b="0" dirty="0">
                <a:latin typeface="DM Sans Medium"/>
                <a:cs typeface="DM Sans Medium"/>
              </a:rPr>
              <a:t>beetroot,</a:t>
            </a:r>
            <a:r>
              <a:rPr sz="1000" b="0" spc="-20" dirty="0">
                <a:latin typeface="DM Sans Medium"/>
                <a:cs typeface="DM Sans Medium"/>
              </a:rPr>
              <a:t> </a:t>
            </a:r>
            <a:r>
              <a:rPr sz="1000" b="0" spc="-10" dirty="0">
                <a:latin typeface="DM Sans Medium"/>
                <a:cs typeface="DM Sans Medium"/>
              </a:rPr>
              <a:t>Gourds</a:t>
            </a:r>
            <a:endParaRPr sz="1000" dirty="0">
              <a:latin typeface="DM Sans Medium"/>
              <a:cs typeface="DM Sans Medium"/>
            </a:endParaRPr>
          </a:p>
          <a:p>
            <a:pPr marL="149225" marR="5080" indent="-136525">
              <a:lnSpc>
                <a:spcPct val="100000"/>
              </a:lnSpc>
              <a:buChar char="•"/>
              <a:tabLst>
                <a:tab pos="152400" algn="l"/>
              </a:tabLst>
            </a:pPr>
            <a:r>
              <a:rPr sz="1000" b="0" dirty="0">
                <a:latin typeface="DM Sans Medium"/>
                <a:cs typeface="DM Sans Medium"/>
              </a:rPr>
              <a:t>Dark</a:t>
            </a:r>
            <a:r>
              <a:rPr sz="1000" b="0" spc="-35" dirty="0">
                <a:latin typeface="DM Sans Medium"/>
                <a:cs typeface="DM Sans Medium"/>
              </a:rPr>
              <a:t> </a:t>
            </a:r>
            <a:r>
              <a:rPr sz="1000" b="0" dirty="0">
                <a:latin typeface="DM Sans Medium"/>
                <a:cs typeface="DM Sans Medium"/>
              </a:rPr>
              <a:t>green</a:t>
            </a:r>
            <a:r>
              <a:rPr sz="1000" b="0" spc="-35" dirty="0">
                <a:latin typeface="DM Sans Medium"/>
                <a:cs typeface="DM Sans Medium"/>
              </a:rPr>
              <a:t> </a:t>
            </a:r>
            <a:r>
              <a:rPr sz="1000" b="0" dirty="0">
                <a:latin typeface="DM Sans Medium"/>
                <a:cs typeface="DM Sans Medium"/>
              </a:rPr>
              <a:t>leafy</a:t>
            </a:r>
            <a:r>
              <a:rPr sz="1000" b="0" spc="-30" dirty="0">
                <a:latin typeface="DM Sans Medium"/>
                <a:cs typeface="DM Sans Medium"/>
              </a:rPr>
              <a:t> </a:t>
            </a:r>
            <a:r>
              <a:rPr sz="1000" b="0" spc="-10" dirty="0">
                <a:latin typeface="DM Sans Medium"/>
                <a:cs typeface="DM Sans Medium"/>
              </a:rPr>
              <a:t>vegetables</a:t>
            </a:r>
            <a:r>
              <a:rPr sz="1000" b="0" spc="-35" dirty="0">
                <a:latin typeface="DM Sans Medium"/>
                <a:cs typeface="DM Sans Medium"/>
              </a:rPr>
              <a:t> </a:t>
            </a:r>
            <a:r>
              <a:rPr sz="1000" b="0" dirty="0">
                <a:latin typeface="DM Sans Medium"/>
                <a:cs typeface="DM Sans Medium"/>
              </a:rPr>
              <a:t>like</a:t>
            </a:r>
            <a:r>
              <a:rPr sz="1000" b="0" spc="-30" dirty="0">
                <a:latin typeface="DM Sans Medium"/>
                <a:cs typeface="DM Sans Medium"/>
              </a:rPr>
              <a:t> </a:t>
            </a:r>
            <a:r>
              <a:rPr sz="1000" b="0" dirty="0">
                <a:latin typeface="DM Sans Medium"/>
                <a:cs typeface="DM Sans Medium"/>
              </a:rPr>
              <a:t>Spinach,</a:t>
            </a:r>
            <a:r>
              <a:rPr sz="1000" b="0" spc="-35" dirty="0">
                <a:latin typeface="DM Sans Medium"/>
                <a:cs typeface="DM Sans Medium"/>
              </a:rPr>
              <a:t> </a:t>
            </a:r>
            <a:r>
              <a:rPr sz="1000" b="0" dirty="0">
                <a:latin typeface="DM Sans Medium"/>
                <a:cs typeface="DM Sans Medium"/>
              </a:rPr>
              <a:t>Mustard</a:t>
            </a:r>
            <a:r>
              <a:rPr sz="1000" b="0" spc="-30" dirty="0">
                <a:latin typeface="DM Sans Medium"/>
                <a:cs typeface="DM Sans Medium"/>
              </a:rPr>
              <a:t> </a:t>
            </a:r>
            <a:r>
              <a:rPr sz="1000" b="0" spc="-10" dirty="0">
                <a:latin typeface="DM Sans Medium"/>
                <a:cs typeface="DM Sans Medium"/>
              </a:rPr>
              <a:t>greens. 	</a:t>
            </a:r>
            <a:r>
              <a:rPr sz="1000" b="0" dirty="0">
                <a:latin typeface="DM Sans Medium"/>
                <a:cs typeface="DM Sans Medium"/>
              </a:rPr>
              <a:t>5</a:t>
            </a:r>
            <a:r>
              <a:rPr sz="1000" b="0" spc="-10" dirty="0">
                <a:latin typeface="DM Sans Medium"/>
                <a:cs typeface="DM Sans Medium"/>
              </a:rPr>
              <a:t> days/week</a:t>
            </a:r>
            <a:endParaRPr sz="1000" dirty="0">
              <a:latin typeface="DM Sans Medium"/>
              <a:cs typeface="DM Sans Medium"/>
            </a:endParaRPr>
          </a:p>
          <a:p>
            <a:pPr marL="149225" indent="-136525">
              <a:lnSpc>
                <a:spcPct val="100000"/>
              </a:lnSpc>
              <a:buChar char="•"/>
              <a:tabLst>
                <a:tab pos="149225" algn="l"/>
              </a:tabLst>
            </a:pPr>
            <a:r>
              <a:rPr sz="1000" b="0" spc="-10" dirty="0">
                <a:latin typeface="DM Sans Medium"/>
                <a:cs typeface="DM Sans Medium"/>
              </a:rPr>
              <a:t>Avoid</a:t>
            </a:r>
            <a:r>
              <a:rPr sz="1000" b="0" spc="-20" dirty="0">
                <a:latin typeface="DM Sans Medium"/>
                <a:cs typeface="DM Sans Medium"/>
              </a:rPr>
              <a:t> </a:t>
            </a:r>
            <a:r>
              <a:rPr sz="1000" b="0" spc="-10" dirty="0">
                <a:latin typeface="DM Sans Medium"/>
                <a:cs typeface="DM Sans Medium"/>
              </a:rPr>
              <a:t>monotonous</a:t>
            </a:r>
            <a:r>
              <a:rPr sz="1000" b="0" spc="-15" dirty="0">
                <a:latin typeface="DM Sans Medium"/>
                <a:cs typeface="DM Sans Medium"/>
              </a:rPr>
              <a:t> </a:t>
            </a:r>
            <a:r>
              <a:rPr sz="1000" b="0" spc="-10" dirty="0">
                <a:latin typeface="DM Sans Medium"/>
                <a:cs typeface="DM Sans Medium"/>
              </a:rPr>
              <a:t>meals</a:t>
            </a:r>
            <a:endParaRPr sz="1000" dirty="0">
              <a:latin typeface="DM Sans Medium"/>
              <a:cs typeface="DM Sans Medium"/>
            </a:endParaRPr>
          </a:p>
        </p:txBody>
      </p:sp>
      <p:sp>
        <p:nvSpPr>
          <p:cNvPr id="11" name="object 11"/>
          <p:cNvSpPr txBox="1"/>
          <p:nvPr/>
        </p:nvSpPr>
        <p:spPr>
          <a:xfrm>
            <a:off x="540915" y="8113250"/>
            <a:ext cx="2939415" cy="10521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Dairy</a:t>
            </a:r>
            <a:endParaRPr sz="1700" dirty="0">
              <a:latin typeface="DM Sans SemiBold"/>
              <a:cs typeface="DM Sans SemiBold"/>
            </a:endParaRPr>
          </a:p>
          <a:p>
            <a:pPr marL="149225" indent="-136525">
              <a:lnSpc>
                <a:spcPct val="100000"/>
              </a:lnSpc>
              <a:spcBef>
                <a:spcPts val="459"/>
              </a:spcBef>
              <a:buChar char="•"/>
              <a:tabLst>
                <a:tab pos="149225" algn="l"/>
              </a:tabLst>
            </a:pPr>
            <a:r>
              <a:rPr sz="1000" b="0" dirty="0">
                <a:latin typeface="DM Sans Medium"/>
                <a:cs typeface="DM Sans Medium"/>
              </a:rPr>
              <a:t>Prefer</a:t>
            </a:r>
            <a:r>
              <a:rPr sz="1000" b="0" spc="-30" dirty="0">
                <a:latin typeface="DM Sans Medium"/>
                <a:cs typeface="DM Sans Medium"/>
              </a:rPr>
              <a:t> </a:t>
            </a:r>
            <a:r>
              <a:rPr sz="1000" b="0" dirty="0">
                <a:latin typeface="DM Sans Medium"/>
                <a:cs typeface="DM Sans Medium"/>
              </a:rPr>
              <a:t>buttermilk-</a:t>
            </a:r>
            <a:r>
              <a:rPr sz="1000" b="0" spc="-30" dirty="0">
                <a:latin typeface="DM Sans Medium"/>
                <a:cs typeface="DM Sans Medium"/>
              </a:rPr>
              <a:t> </a:t>
            </a:r>
            <a:r>
              <a:rPr sz="1000" b="0" dirty="0">
                <a:latin typeface="DM Sans Medium"/>
                <a:cs typeface="DM Sans Medium"/>
              </a:rPr>
              <a:t>2</a:t>
            </a:r>
            <a:r>
              <a:rPr sz="1000" b="0" spc="-30" dirty="0">
                <a:latin typeface="DM Sans Medium"/>
                <a:cs typeface="DM Sans Medium"/>
              </a:rPr>
              <a:t> </a:t>
            </a:r>
            <a:r>
              <a:rPr sz="1000" b="0" dirty="0">
                <a:latin typeface="DM Sans Medium"/>
                <a:cs typeface="DM Sans Medium"/>
              </a:rPr>
              <a:t>cups</a:t>
            </a:r>
            <a:r>
              <a:rPr sz="1000" b="0" spc="-30" dirty="0">
                <a:latin typeface="DM Sans Medium"/>
                <a:cs typeface="DM Sans Medium"/>
              </a:rPr>
              <a:t> </a:t>
            </a:r>
            <a:r>
              <a:rPr sz="1000" b="0" spc="-10" dirty="0">
                <a:latin typeface="DM Sans Medium"/>
                <a:cs typeface="DM Sans Medium"/>
              </a:rPr>
              <a:t>daily.</a:t>
            </a:r>
            <a:r>
              <a:rPr sz="1000" b="0" spc="-25" dirty="0">
                <a:latin typeface="DM Sans Medium"/>
                <a:cs typeface="DM Sans Medium"/>
              </a:rPr>
              <a:t> </a:t>
            </a:r>
            <a:r>
              <a:rPr sz="1000" b="0" spc="-30" dirty="0">
                <a:latin typeface="DM Sans Medium"/>
                <a:cs typeface="DM Sans Medium"/>
              </a:rPr>
              <a:t>6-</a:t>
            </a:r>
            <a:r>
              <a:rPr sz="1000" b="0" dirty="0">
                <a:latin typeface="DM Sans Medium"/>
                <a:cs typeface="DM Sans Medium"/>
              </a:rPr>
              <a:t>7</a:t>
            </a:r>
            <a:r>
              <a:rPr sz="1000" b="0" spc="-30" dirty="0">
                <a:latin typeface="DM Sans Medium"/>
                <a:cs typeface="DM Sans Medium"/>
              </a:rPr>
              <a:t> </a:t>
            </a:r>
            <a:r>
              <a:rPr sz="1000" b="0" spc="-10" dirty="0">
                <a:latin typeface="DM Sans Medium"/>
                <a:cs typeface="DM Sans Medium"/>
              </a:rPr>
              <a:t>days/week</a:t>
            </a:r>
            <a:endParaRPr sz="1000" dirty="0">
              <a:latin typeface="DM Sans Medium"/>
              <a:cs typeface="DM Sans Medium"/>
            </a:endParaRPr>
          </a:p>
          <a:p>
            <a:pPr marL="149225" indent="-136525">
              <a:lnSpc>
                <a:spcPct val="100000"/>
              </a:lnSpc>
              <a:buChar char="•"/>
              <a:tabLst>
                <a:tab pos="149225" algn="l"/>
              </a:tabLst>
            </a:pPr>
            <a:r>
              <a:rPr sz="1000" b="0" spc="-10" dirty="0">
                <a:latin typeface="DM Sans Medium"/>
                <a:cs typeface="DM Sans Medium"/>
              </a:rPr>
              <a:t>Avoid</a:t>
            </a:r>
            <a:r>
              <a:rPr sz="1000" b="0" spc="-25" dirty="0">
                <a:latin typeface="DM Sans Medium"/>
                <a:cs typeface="DM Sans Medium"/>
              </a:rPr>
              <a:t> </a:t>
            </a:r>
            <a:r>
              <a:rPr sz="1000" b="0" dirty="0">
                <a:latin typeface="DM Sans Medium"/>
                <a:cs typeface="DM Sans Medium"/>
              </a:rPr>
              <a:t>fresh</a:t>
            </a:r>
            <a:r>
              <a:rPr sz="1000" b="0" spc="-25" dirty="0">
                <a:latin typeface="DM Sans Medium"/>
                <a:cs typeface="DM Sans Medium"/>
              </a:rPr>
              <a:t> </a:t>
            </a:r>
            <a:r>
              <a:rPr sz="1000" b="0" dirty="0">
                <a:latin typeface="DM Sans Medium"/>
                <a:cs typeface="DM Sans Medium"/>
              </a:rPr>
              <a:t>cheeses,</a:t>
            </a:r>
            <a:r>
              <a:rPr sz="1000" b="0" spc="-25" dirty="0">
                <a:latin typeface="DM Sans Medium"/>
                <a:cs typeface="DM Sans Medium"/>
              </a:rPr>
              <a:t> </a:t>
            </a:r>
            <a:r>
              <a:rPr sz="1000" b="0" spc="-10" dirty="0">
                <a:latin typeface="DM Sans Medium"/>
                <a:cs typeface="DM Sans Medium"/>
              </a:rPr>
              <a:t>butter</a:t>
            </a:r>
            <a:endParaRPr sz="1000" dirty="0">
              <a:latin typeface="DM Sans Medium"/>
              <a:cs typeface="DM Sans Medium"/>
            </a:endParaRPr>
          </a:p>
          <a:p>
            <a:pPr marL="149225" marR="46990" indent="-136525">
              <a:lnSpc>
                <a:spcPct val="100000"/>
              </a:lnSpc>
              <a:buChar char="•"/>
              <a:tabLst>
                <a:tab pos="152400" algn="l"/>
              </a:tabLst>
            </a:pPr>
            <a:r>
              <a:rPr sz="1000" b="0" dirty="0">
                <a:latin typeface="DM Sans Medium"/>
                <a:cs typeface="DM Sans Medium"/>
              </a:rPr>
              <a:t>Milk</a:t>
            </a:r>
            <a:r>
              <a:rPr sz="1000" b="0" spc="-20" dirty="0">
                <a:latin typeface="DM Sans Medium"/>
                <a:cs typeface="DM Sans Medium"/>
              </a:rPr>
              <a:t> </a:t>
            </a:r>
            <a:r>
              <a:rPr sz="1000" b="0" dirty="0">
                <a:latin typeface="DM Sans Medium"/>
                <a:cs typeface="DM Sans Medium"/>
              </a:rPr>
              <a:t>based</a:t>
            </a:r>
            <a:r>
              <a:rPr sz="1000" b="0" spc="-15" dirty="0">
                <a:latin typeface="DM Sans Medium"/>
                <a:cs typeface="DM Sans Medium"/>
              </a:rPr>
              <a:t> </a:t>
            </a:r>
            <a:r>
              <a:rPr sz="1000" b="0" spc="-10" dirty="0">
                <a:latin typeface="DM Sans Medium"/>
                <a:cs typeface="DM Sans Medium"/>
              </a:rPr>
              <a:t>beverages</a:t>
            </a:r>
            <a:r>
              <a:rPr sz="1000" b="0" spc="-15" dirty="0">
                <a:latin typeface="DM Sans Medium"/>
                <a:cs typeface="DM Sans Medium"/>
              </a:rPr>
              <a:t> </a:t>
            </a:r>
            <a:r>
              <a:rPr sz="1000" b="0" spc="-20" dirty="0">
                <a:latin typeface="DM Sans Medium"/>
                <a:cs typeface="DM Sans Medium"/>
              </a:rPr>
              <a:t>(Tea, </a:t>
            </a:r>
            <a:r>
              <a:rPr sz="1000" b="0" dirty="0">
                <a:latin typeface="DM Sans Medium"/>
                <a:cs typeface="DM Sans Medium"/>
              </a:rPr>
              <a:t>Coffee)-</a:t>
            </a:r>
            <a:r>
              <a:rPr sz="1000" b="0" spc="-15" dirty="0">
                <a:latin typeface="DM Sans Medium"/>
                <a:cs typeface="DM Sans Medium"/>
              </a:rPr>
              <a:t> </a:t>
            </a:r>
            <a:r>
              <a:rPr sz="1000" b="0" dirty="0">
                <a:latin typeface="DM Sans Medium"/>
                <a:cs typeface="DM Sans Medium"/>
              </a:rPr>
              <a:t>not</a:t>
            </a:r>
            <a:r>
              <a:rPr sz="1000" b="0" spc="-15" dirty="0">
                <a:latin typeface="DM Sans Medium"/>
                <a:cs typeface="DM Sans Medium"/>
              </a:rPr>
              <a:t> </a:t>
            </a:r>
            <a:r>
              <a:rPr sz="1000" b="0" spc="-20" dirty="0">
                <a:latin typeface="DM Sans Medium"/>
                <a:cs typeface="DM Sans Medium"/>
              </a:rPr>
              <a:t>more 	</a:t>
            </a:r>
            <a:r>
              <a:rPr sz="1000" b="0" dirty="0">
                <a:latin typeface="DM Sans Medium"/>
                <a:cs typeface="DM Sans Medium"/>
              </a:rPr>
              <a:t>than</a:t>
            </a:r>
            <a:r>
              <a:rPr sz="1000" b="0" spc="-15" dirty="0">
                <a:latin typeface="DM Sans Medium"/>
                <a:cs typeface="DM Sans Medium"/>
              </a:rPr>
              <a:t> </a:t>
            </a:r>
            <a:r>
              <a:rPr sz="1000" b="0" dirty="0">
                <a:latin typeface="DM Sans Medium"/>
                <a:cs typeface="DM Sans Medium"/>
              </a:rPr>
              <a:t>1</a:t>
            </a:r>
            <a:r>
              <a:rPr sz="1000" b="0" spc="-10" dirty="0">
                <a:latin typeface="DM Sans Medium"/>
                <a:cs typeface="DM Sans Medium"/>
              </a:rPr>
              <a:t> </a:t>
            </a:r>
            <a:r>
              <a:rPr sz="1000" b="0" dirty="0">
                <a:latin typeface="DM Sans Medium"/>
                <a:cs typeface="DM Sans Medium"/>
              </a:rPr>
              <a:t>cup</a:t>
            </a:r>
            <a:r>
              <a:rPr sz="1000" b="0" spc="-10" dirty="0">
                <a:latin typeface="DM Sans Medium"/>
                <a:cs typeface="DM Sans Medium"/>
              </a:rPr>
              <a:t> </a:t>
            </a:r>
            <a:r>
              <a:rPr sz="1000" b="0" dirty="0">
                <a:latin typeface="DM Sans Medium"/>
                <a:cs typeface="DM Sans Medium"/>
              </a:rPr>
              <a:t>a</a:t>
            </a:r>
            <a:r>
              <a:rPr sz="1000" b="0" spc="-15" dirty="0">
                <a:latin typeface="DM Sans Medium"/>
                <a:cs typeface="DM Sans Medium"/>
              </a:rPr>
              <a:t> </a:t>
            </a:r>
            <a:r>
              <a:rPr sz="1000" b="0" spc="-25" dirty="0">
                <a:latin typeface="DM Sans Medium"/>
                <a:cs typeface="DM Sans Medium"/>
              </a:rPr>
              <a:t>day</a:t>
            </a:r>
            <a:endParaRPr sz="1000" dirty="0">
              <a:latin typeface="DM Sans Medium"/>
              <a:cs typeface="DM Sans Medium"/>
            </a:endParaRPr>
          </a:p>
        </p:txBody>
      </p:sp>
      <p:grpSp>
        <p:nvGrpSpPr>
          <p:cNvPr id="17" name="object 17"/>
          <p:cNvGrpSpPr/>
          <p:nvPr/>
        </p:nvGrpSpPr>
        <p:grpSpPr>
          <a:xfrm>
            <a:off x="4603030" y="0"/>
            <a:ext cx="2957195" cy="9603105"/>
            <a:chOff x="4603030" y="0"/>
            <a:chExt cx="2957195" cy="9603105"/>
          </a:xfrm>
        </p:grpSpPr>
        <p:pic>
          <p:nvPicPr>
            <p:cNvPr id="18" name="object 18"/>
            <p:cNvPicPr/>
            <p:nvPr/>
          </p:nvPicPr>
          <p:blipFill>
            <a:blip r:embed="rId2" cstate="print"/>
            <a:stretch>
              <a:fillRect/>
            </a:stretch>
          </p:blipFill>
          <p:spPr>
            <a:xfrm>
              <a:off x="4603030" y="2180845"/>
              <a:ext cx="2188459" cy="1426462"/>
            </a:xfrm>
            <a:prstGeom prst="rect">
              <a:avLst/>
            </a:prstGeom>
          </p:spPr>
        </p:pic>
        <p:pic>
          <p:nvPicPr>
            <p:cNvPr id="19" name="object 19"/>
            <p:cNvPicPr/>
            <p:nvPr/>
          </p:nvPicPr>
          <p:blipFill>
            <a:blip r:embed="rId3" cstate="print"/>
            <a:stretch>
              <a:fillRect/>
            </a:stretch>
          </p:blipFill>
          <p:spPr>
            <a:xfrm>
              <a:off x="4802174" y="2379383"/>
              <a:ext cx="1791970" cy="1030998"/>
            </a:xfrm>
            <a:prstGeom prst="rect">
              <a:avLst/>
            </a:prstGeom>
          </p:spPr>
        </p:pic>
        <p:sp>
          <p:nvSpPr>
            <p:cNvPr id="20" name="object 20"/>
            <p:cNvSpPr/>
            <p:nvPr/>
          </p:nvSpPr>
          <p:spPr>
            <a:xfrm>
              <a:off x="4802187" y="2379383"/>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4603030" y="3656078"/>
              <a:ext cx="2188459" cy="1429509"/>
            </a:xfrm>
            <a:prstGeom prst="rect">
              <a:avLst/>
            </a:prstGeom>
          </p:spPr>
        </p:pic>
        <p:pic>
          <p:nvPicPr>
            <p:cNvPr id="22" name="object 22"/>
            <p:cNvPicPr/>
            <p:nvPr/>
          </p:nvPicPr>
          <p:blipFill>
            <a:blip r:embed="rId5" cstate="print"/>
            <a:stretch>
              <a:fillRect/>
            </a:stretch>
          </p:blipFill>
          <p:spPr>
            <a:xfrm>
              <a:off x="4802174" y="3855885"/>
              <a:ext cx="1791970" cy="1030998"/>
            </a:xfrm>
            <a:prstGeom prst="rect">
              <a:avLst/>
            </a:prstGeom>
          </p:spPr>
        </p:pic>
        <p:sp>
          <p:nvSpPr>
            <p:cNvPr id="23" name="object 23"/>
            <p:cNvSpPr/>
            <p:nvPr/>
          </p:nvSpPr>
          <p:spPr>
            <a:xfrm>
              <a:off x="4802187" y="3855872"/>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4603030" y="5152646"/>
              <a:ext cx="2188459" cy="1426461"/>
            </a:xfrm>
            <a:prstGeom prst="rect">
              <a:avLst/>
            </a:prstGeom>
          </p:spPr>
        </p:pic>
        <p:pic>
          <p:nvPicPr>
            <p:cNvPr id="25" name="object 25"/>
            <p:cNvPicPr/>
            <p:nvPr/>
          </p:nvPicPr>
          <p:blipFill>
            <a:blip r:embed="rId6" cstate="print"/>
            <a:stretch>
              <a:fillRect/>
            </a:stretch>
          </p:blipFill>
          <p:spPr>
            <a:xfrm>
              <a:off x="4802174" y="5351005"/>
              <a:ext cx="1791970" cy="1030998"/>
            </a:xfrm>
            <a:prstGeom prst="rect">
              <a:avLst/>
            </a:prstGeom>
          </p:spPr>
        </p:pic>
        <p:sp>
          <p:nvSpPr>
            <p:cNvPr id="26" name="object 26"/>
            <p:cNvSpPr/>
            <p:nvPr/>
          </p:nvSpPr>
          <p:spPr>
            <a:xfrm>
              <a:off x="4802187" y="5351005"/>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7" name="object 27"/>
            <p:cNvPicPr/>
            <p:nvPr/>
          </p:nvPicPr>
          <p:blipFill>
            <a:blip r:embed="rId7" cstate="print"/>
            <a:stretch>
              <a:fillRect/>
            </a:stretch>
          </p:blipFill>
          <p:spPr>
            <a:xfrm>
              <a:off x="4603030" y="6627878"/>
              <a:ext cx="2188459" cy="1429509"/>
            </a:xfrm>
            <a:prstGeom prst="rect">
              <a:avLst/>
            </a:prstGeom>
          </p:spPr>
        </p:pic>
        <p:pic>
          <p:nvPicPr>
            <p:cNvPr id="28" name="object 28"/>
            <p:cNvPicPr/>
            <p:nvPr/>
          </p:nvPicPr>
          <p:blipFill>
            <a:blip r:embed="rId8" cstate="print"/>
            <a:stretch>
              <a:fillRect/>
            </a:stretch>
          </p:blipFill>
          <p:spPr>
            <a:xfrm>
              <a:off x="4802174" y="6827494"/>
              <a:ext cx="1791970" cy="1030998"/>
            </a:xfrm>
            <a:prstGeom prst="rect">
              <a:avLst/>
            </a:prstGeom>
          </p:spPr>
        </p:pic>
        <p:sp>
          <p:nvSpPr>
            <p:cNvPr id="29" name="object 29"/>
            <p:cNvSpPr/>
            <p:nvPr/>
          </p:nvSpPr>
          <p:spPr>
            <a:xfrm>
              <a:off x="4802187" y="6827494"/>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30" name="object 30"/>
            <p:cNvPicPr/>
            <p:nvPr/>
          </p:nvPicPr>
          <p:blipFill>
            <a:blip r:embed="rId2" cstate="print"/>
            <a:stretch>
              <a:fillRect/>
            </a:stretch>
          </p:blipFill>
          <p:spPr>
            <a:xfrm>
              <a:off x="4603030" y="8176262"/>
              <a:ext cx="2188459" cy="1426463"/>
            </a:xfrm>
            <a:prstGeom prst="rect">
              <a:avLst/>
            </a:prstGeom>
          </p:spPr>
        </p:pic>
        <p:pic>
          <p:nvPicPr>
            <p:cNvPr id="31" name="object 31"/>
            <p:cNvPicPr/>
            <p:nvPr/>
          </p:nvPicPr>
          <p:blipFill>
            <a:blip r:embed="rId9" cstate="print"/>
            <a:stretch>
              <a:fillRect/>
            </a:stretch>
          </p:blipFill>
          <p:spPr>
            <a:xfrm>
              <a:off x="4802174" y="8374875"/>
              <a:ext cx="1791970" cy="1030998"/>
            </a:xfrm>
            <a:prstGeom prst="rect">
              <a:avLst/>
            </a:prstGeom>
          </p:spPr>
        </p:pic>
        <p:sp>
          <p:nvSpPr>
            <p:cNvPr id="32" name="object 32"/>
            <p:cNvSpPr/>
            <p:nvPr/>
          </p:nvSpPr>
          <p:spPr>
            <a:xfrm>
              <a:off x="4802187" y="8374875"/>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sp>
          <p:nvSpPr>
            <p:cNvPr id="33" name="object 33"/>
            <p:cNvSpPr/>
            <p:nvPr/>
          </p:nvSpPr>
          <p:spPr>
            <a:xfrm>
              <a:off x="6817972" y="0"/>
              <a:ext cx="742315" cy="2103120"/>
            </a:xfrm>
            <a:custGeom>
              <a:avLst/>
              <a:gdLst/>
              <a:ahLst/>
              <a:cxnLst/>
              <a:rect l="l" t="t" r="r" b="b"/>
              <a:pathLst>
                <a:path w="742315" h="2103120">
                  <a:moveTo>
                    <a:pt x="301738" y="0"/>
                  </a:moveTo>
                  <a:lnTo>
                    <a:pt x="0" y="0"/>
                  </a:lnTo>
                  <a:lnTo>
                    <a:pt x="738147" y="2102886"/>
                  </a:lnTo>
                  <a:lnTo>
                    <a:pt x="742020" y="2102886"/>
                  </a:lnTo>
                  <a:lnTo>
                    <a:pt x="742020" y="1259920"/>
                  </a:lnTo>
                  <a:lnTo>
                    <a:pt x="301738" y="0"/>
                  </a:lnTo>
                  <a:close/>
                </a:path>
              </a:pathLst>
            </a:custGeom>
            <a:solidFill>
              <a:srgbClr val="E32476"/>
            </a:solidFill>
          </p:spPr>
          <p:txBody>
            <a:bodyPr wrap="square" lIns="0" tIns="0" rIns="0" bIns="0" rtlCol="0"/>
            <a:lstStyle/>
            <a:p>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835" y="1500698"/>
            <a:ext cx="5791200" cy="462280"/>
          </a:xfrm>
          <a:prstGeom prst="rect">
            <a:avLst/>
          </a:prstGeom>
        </p:spPr>
        <p:txBody>
          <a:bodyPr vert="horz" wrap="square" lIns="0" tIns="14604" rIns="0" bIns="0" rtlCol="0">
            <a:spAutoFit/>
          </a:bodyPr>
          <a:lstStyle/>
          <a:p>
            <a:pPr marL="12700">
              <a:lnSpc>
                <a:spcPct val="100000"/>
              </a:lnSpc>
              <a:spcBef>
                <a:spcPts val="114"/>
              </a:spcBef>
            </a:pPr>
            <a:r>
              <a:rPr sz="2850" b="1" spc="-175" dirty="0">
                <a:solidFill>
                  <a:srgbClr val="262261"/>
                </a:solidFill>
                <a:latin typeface="Bitter" pitchFamily="2" charset="0"/>
                <a:cs typeface="Book Antiqua"/>
              </a:rPr>
              <a:t>NUTRITION</a:t>
            </a:r>
            <a:r>
              <a:rPr sz="2850" b="1" spc="-160" dirty="0">
                <a:solidFill>
                  <a:srgbClr val="262261"/>
                </a:solidFill>
                <a:latin typeface="Bitter" pitchFamily="2" charset="0"/>
                <a:cs typeface="Book Antiqua"/>
              </a:rPr>
              <a:t> </a:t>
            </a:r>
            <a:r>
              <a:rPr sz="2850" b="1" spc="-215" dirty="0">
                <a:solidFill>
                  <a:srgbClr val="262261"/>
                </a:solidFill>
                <a:latin typeface="Bitter" pitchFamily="2" charset="0"/>
                <a:cs typeface="Book Antiqua"/>
              </a:rPr>
              <a:t>RECOMMENDATIONS</a:t>
            </a:r>
            <a:endParaRPr sz="2850" dirty="0">
              <a:latin typeface="Bitter" pitchFamily="2" charset="0"/>
              <a:cs typeface="Book Antiqua"/>
            </a:endParaRPr>
          </a:p>
        </p:txBody>
      </p:sp>
      <p:grpSp>
        <p:nvGrpSpPr>
          <p:cNvPr id="3" name="object 3"/>
          <p:cNvGrpSpPr/>
          <p:nvPr/>
        </p:nvGrpSpPr>
        <p:grpSpPr>
          <a:xfrm>
            <a:off x="410083" y="2138007"/>
            <a:ext cx="6536055" cy="7444740"/>
            <a:chOff x="410083" y="2138007"/>
            <a:chExt cx="6536055" cy="7444740"/>
          </a:xfrm>
        </p:grpSpPr>
        <p:sp>
          <p:nvSpPr>
            <p:cNvPr id="4" name="object 4"/>
            <p:cNvSpPr/>
            <p:nvPr/>
          </p:nvSpPr>
          <p:spPr>
            <a:xfrm>
              <a:off x="410083" y="2138007"/>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5" name="object 5"/>
            <p:cNvSpPr/>
            <p:nvPr/>
          </p:nvSpPr>
          <p:spPr>
            <a:xfrm>
              <a:off x="410083" y="3626916"/>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6" name="object 6"/>
            <p:cNvSpPr/>
            <p:nvPr/>
          </p:nvSpPr>
          <p:spPr>
            <a:xfrm>
              <a:off x="410083" y="511583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7" name="object 7"/>
            <p:cNvSpPr/>
            <p:nvPr/>
          </p:nvSpPr>
          <p:spPr>
            <a:xfrm>
              <a:off x="410083" y="660474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8" name="object 8"/>
            <p:cNvSpPr/>
            <p:nvPr/>
          </p:nvSpPr>
          <p:spPr>
            <a:xfrm>
              <a:off x="410083" y="8093672"/>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grpSp>
      <p:sp>
        <p:nvSpPr>
          <p:cNvPr id="9" name="object 9"/>
          <p:cNvSpPr txBox="1"/>
          <p:nvPr/>
        </p:nvSpPr>
        <p:spPr>
          <a:xfrm>
            <a:off x="540915" y="2118626"/>
            <a:ext cx="2822575" cy="7473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Fruits</a:t>
            </a:r>
            <a:endParaRPr sz="1700" dirty="0">
              <a:latin typeface="DM Sans SemiBold"/>
              <a:cs typeface="DM Sans SemiBold"/>
            </a:endParaRPr>
          </a:p>
          <a:p>
            <a:pPr marL="150495" indent="-137795">
              <a:lnSpc>
                <a:spcPct val="100000"/>
              </a:lnSpc>
              <a:spcBef>
                <a:spcPts val="459"/>
              </a:spcBef>
              <a:buChar char="•"/>
              <a:tabLst>
                <a:tab pos="150495" algn="l"/>
              </a:tabLst>
            </a:pPr>
            <a:r>
              <a:rPr sz="1000" dirty="0">
                <a:latin typeface="DM Sans" pitchFamily="2" charset="0"/>
                <a:cs typeface="DM Sans"/>
              </a:rPr>
              <a:t>Include</a:t>
            </a:r>
            <a:r>
              <a:rPr sz="1000" spc="-10" dirty="0">
                <a:latin typeface="DM Sans" pitchFamily="2" charset="0"/>
                <a:cs typeface="DM Sans"/>
              </a:rPr>
              <a:t> </a:t>
            </a:r>
            <a:r>
              <a:rPr sz="1000" dirty="0">
                <a:latin typeface="DM Sans" pitchFamily="2" charset="0"/>
                <a:cs typeface="DM Sans"/>
              </a:rPr>
              <a:t>all</a:t>
            </a:r>
            <a:r>
              <a:rPr sz="1000" spc="-10" dirty="0">
                <a:latin typeface="DM Sans" pitchFamily="2" charset="0"/>
                <a:cs typeface="DM Sans"/>
              </a:rPr>
              <a:t> </a:t>
            </a:r>
            <a:r>
              <a:rPr sz="1000" dirty="0">
                <a:latin typeface="DM Sans" pitchFamily="2" charset="0"/>
                <a:cs typeface="DM Sans"/>
              </a:rPr>
              <a:t>seasonal</a:t>
            </a:r>
            <a:r>
              <a:rPr sz="1000" spc="-10" dirty="0">
                <a:latin typeface="DM Sans" pitchFamily="2" charset="0"/>
                <a:cs typeface="DM Sans"/>
              </a:rPr>
              <a:t> </a:t>
            </a:r>
            <a:r>
              <a:rPr sz="1000" dirty="0">
                <a:latin typeface="DM Sans" pitchFamily="2" charset="0"/>
                <a:cs typeface="DM Sans"/>
              </a:rPr>
              <a:t>fruits.</a:t>
            </a:r>
            <a:r>
              <a:rPr sz="1000" spc="-10" dirty="0">
                <a:latin typeface="DM Sans" pitchFamily="2" charset="0"/>
                <a:cs typeface="DM Sans"/>
              </a:rPr>
              <a:t> </a:t>
            </a:r>
            <a:r>
              <a:rPr sz="1000" b="0" dirty="0">
                <a:latin typeface="DM Sans Medium"/>
                <a:cs typeface="DM Sans Medium"/>
              </a:rPr>
              <a:t>5</a:t>
            </a:r>
            <a:r>
              <a:rPr sz="1000" b="0" spc="-5" dirty="0">
                <a:latin typeface="DM Sans Medium"/>
                <a:cs typeface="DM Sans Medium"/>
              </a:rPr>
              <a:t> </a:t>
            </a:r>
            <a:r>
              <a:rPr sz="1000" b="0" spc="-10" dirty="0">
                <a:latin typeface="DM Sans Medium"/>
                <a:cs typeface="DM Sans Medium"/>
              </a:rPr>
              <a:t>days/week</a:t>
            </a:r>
            <a:endParaRPr sz="1000" dirty="0">
              <a:latin typeface="DM Sans Medium"/>
              <a:cs typeface="DM Sans Medium"/>
            </a:endParaRPr>
          </a:p>
          <a:p>
            <a:pPr marL="149225" indent="-136525">
              <a:lnSpc>
                <a:spcPct val="100000"/>
              </a:lnSpc>
              <a:buChar char="•"/>
              <a:tabLst>
                <a:tab pos="149225" algn="l"/>
              </a:tabLst>
            </a:pPr>
            <a:r>
              <a:rPr sz="1000" b="0" spc="-10" dirty="0">
                <a:latin typeface="DM Sans Medium"/>
                <a:cs typeface="DM Sans Medium"/>
              </a:rPr>
              <a:t>Avoid</a:t>
            </a:r>
            <a:r>
              <a:rPr sz="1000" b="0" spc="-15" dirty="0">
                <a:latin typeface="DM Sans Medium"/>
                <a:cs typeface="DM Sans Medium"/>
              </a:rPr>
              <a:t> </a:t>
            </a:r>
            <a:r>
              <a:rPr sz="1000" b="0" dirty="0">
                <a:latin typeface="DM Sans Medium"/>
                <a:cs typeface="DM Sans Medium"/>
              </a:rPr>
              <a:t>fruit</a:t>
            </a:r>
            <a:r>
              <a:rPr sz="1000" b="0" spc="-10" dirty="0">
                <a:latin typeface="DM Sans Medium"/>
                <a:cs typeface="DM Sans Medium"/>
              </a:rPr>
              <a:t> </a:t>
            </a:r>
            <a:r>
              <a:rPr sz="1000" b="0" dirty="0">
                <a:latin typeface="DM Sans Medium"/>
                <a:cs typeface="DM Sans Medium"/>
              </a:rPr>
              <a:t>juices,</a:t>
            </a:r>
            <a:r>
              <a:rPr sz="1000" b="0" spc="-15" dirty="0">
                <a:latin typeface="DM Sans Medium"/>
                <a:cs typeface="DM Sans Medium"/>
              </a:rPr>
              <a:t> </a:t>
            </a:r>
            <a:r>
              <a:rPr sz="1000" b="0" spc="-10" dirty="0">
                <a:latin typeface="DM Sans Medium"/>
                <a:cs typeface="DM Sans Medium"/>
              </a:rPr>
              <a:t>instead </a:t>
            </a:r>
            <a:r>
              <a:rPr sz="1000" b="0" dirty="0">
                <a:latin typeface="DM Sans Medium"/>
                <a:cs typeface="DM Sans Medium"/>
              </a:rPr>
              <a:t>eat</a:t>
            </a:r>
            <a:r>
              <a:rPr sz="1000" b="0" spc="-15" dirty="0">
                <a:latin typeface="DM Sans Medium"/>
                <a:cs typeface="DM Sans Medium"/>
              </a:rPr>
              <a:t> </a:t>
            </a:r>
            <a:r>
              <a:rPr sz="1000" b="0" dirty="0">
                <a:latin typeface="DM Sans Medium"/>
                <a:cs typeface="DM Sans Medium"/>
              </a:rPr>
              <a:t>the</a:t>
            </a:r>
            <a:r>
              <a:rPr sz="1000" b="0" spc="-10" dirty="0">
                <a:latin typeface="DM Sans Medium"/>
                <a:cs typeface="DM Sans Medium"/>
              </a:rPr>
              <a:t> </a:t>
            </a:r>
            <a:r>
              <a:rPr sz="1000" b="0" dirty="0">
                <a:latin typeface="DM Sans Medium"/>
                <a:cs typeface="DM Sans Medium"/>
              </a:rPr>
              <a:t>whole</a:t>
            </a:r>
            <a:r>
              <a:rPr sz="1000" b="0" spc="-10" dirty="0">
                <a:latin typeface="DM Sans Medium"/>
                <a:cs typeface="DM Sans Medium"/>
              </a:rPr>
              <a:t> fruit.</a:t>
            </a:r>
            <a:endParaRPr sz="1000" dirty="0">
              <a:latin typeface="DM Sans Medium"/>
              <a:cs typeface="DM Sans Medium"/>
            </a:endParaRPr>
          </a:p>
        </p:txBody>
      </p:sp>
      <p:sp>
        <p:nvSpPr>
          <p:cNvPr id="10" name="object 10"/>
          <p:cNvSpPr txBox="1"/>
          <p:nvPr/>
        </p:nvSpPr>
        <p:spPr>
          <a:xfrm>
            <a:off x="540915" y="3607540"/>
            <a:ext cx="3340735" cy="5949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Spices</a:t>
            </a:r>
            <a:endParaRPr sz="1700">
              <a:latin typeface="DM Sans SemiBold"/>
              <a:cs typeface="DM Sans SemiBold"/>
            </a:endParaRPr>
          </a:p>
          <a:p>
            <a:pPr marL="149225" indent="-136525">
              <a:lnSpc>
                <a:spcPct val="100000"/>
              </a:lnSpc>
              <a:spcBef>
                <a:spcPts val="459"/>
              </a:spcBef>
              <a:buChar char="•"/>
              <a:tabLst>
                <a:tab pos="149225" algn="l"/>
              </a:tabLst>
            </a:pPr>
            <a:r>
              <a:rPr sz="1000" b="0" dirty="0">
                <a:latin typeface="DM Sans Medium"/>
                <a:cs typeface="DM Sans Medium"/>
              </a:rPr>
              <a:t>Reduce</a:t>
            </a:r>
            <a:r>
              <a:rPr sz="1000" b="0" spc="-25" dirty="0">
                <a:latin typeface="DM Sans Medium"/>
                <a:cs typeface="DM Sans Medium"/>
              </a:rPr>
              <a:t> </a:t>
            </a:r>
            <a:r>
              <a:rPr sz="1000" b="0" dirty="0">
                <a:latin typeface="DM Sans Medium"/>
                <a:cs typeface="DM Sans Medium"/>
              </a:rPr>
              <a:t>salt</a:t>
            </a:r>
            <a:r>
              <a:rPr sz="1000" b="0" spc="-20" dirty="0">
                <a:latin typeface="DM Sans Medium"/>
                <a:cs typeface="DM Sans Medium"/>
              </a:rPr>
              <a:t> </a:t>
            </a:r>
            <a:r>
              <a:rPr sz="1000" b="0" dirty="0">
                <a:latin typeface="DM Sans Medium"/>
                <a:cs typeface="DM Sans Medium"/>
              </a:rPr>
              <a:t>and</a:t>
            </a:r>
            <a:r>
              <a:rPr sz="1000" b="0" spc="-25" dirty="0">
                <a:latin typeface="DM Sans Medium"/>
                <a:cs typeface="DM Sans Medium"/>
              </a:rPr>
              <a:t> </a:t>
            </a:r>
            <a:r>
              <a:rPr sz="1000" b="0" dirty="0">
                <a:latin typeface="DM Sans Medium"/>
                <a:cs typeface="DM Sans Medium"/>
              </a:rPr>
              <a:t>chili</a:t>
            </a:r>
            <a:r>
              <a:rPr sz="1000" b="0" spc="-20" dirty="0">
                <a:latin typeface="DM Sans Medium"/>
                <a:cs typeface="DM Sans Medium"/>
              </a:rPr>
              <a:t> </a:t>
            </a:r>
            <a:r>
              <a:rPr sz="1000" b="0" spc="-10" dirty="0">
                <a:latin typeface="DM Sans Medium"/>
                <a:cs typeface="DM Sans Medium"/>
              </a:rPr>
              <a:t>powder.</a:t>
            </a:r>
            <a:r>
              <a:rPr sz="1000" b="0" spc="-25" dirty="0">
                <a:latin typeface="DM Sans Medium"/>
                <a:cs typeface="DM Sans Medium"/>
              </a:rPr>
              <a:t> </a:t>
            </a:r>
            <a:r>
              <a:rPr sz="1000" b="0" dirty="0">
                <a:latin typeface="DM Sans Medium"/>
                <a:cs typeface="DM Sans Medium"/>
              </a:rPr>
              <a:t>Rest</a:t>
            </a:r>
            <a:r>
              <a:rPr sz="1000" b="0" spc="-20" dirty="0">
                <a:latin typeface="DM Sans Medium"/>
                <a:cs typeface="DM Sans Medium"/>
              </a:rPr>
              <a:t> </a:t>
            </a:r>
            <a:r>
              <a:rPr sz="1000" b="0" dirty="0">
                <a:latin typeface="DM Sans Medium"/>
                <a:cs typeface="DM Sans Medium"/>
              </a:rPr>
              <a:t>of</a:t>
            </a:r>
            <a:r>
              <a:rPr sz="1000" b="0" spc="-25" dirty="0">
                <a:latin typeface="DM Sans Medium"/>
                <a:cs typeface="DM Sans Medium"/>
              </a:rPr>
              <a:t> </a:t>
            </a:r>
            <a:r>
              <a:rPr sz="1000" b="0" dirty="0">
                <a:latin typeface="DM Sans Medium"/>
                <a:cs typeface="DM Sans Medium"/>
              </a:rPr>
              <a:t>the</a:t>
            </a:r>
            <a:r>
              <a:rPr sz="1000" b="0" spc="-20" dirty="0">
                <a:latin typeface="DM Sans Medium"/>
                <a:cs typeface="DM Sans Medium"/>
              </a:rPr>
              <a:t> </a:t>
            </a:r>
            <a:r>
              <a:rPr sz="1000" b="0" dirty="0">
                <a:latin typeface="DM Sans Medium"/>
                <a:cs typeface="DM Sans Medium"/>
              </a:rPr>
              <a:t>spices</a:t>
            </a:r>
            <a:r>
              <a:rPr sz="1000" b="0" spc="-20" dirty="0">
                <a:latin typeface="DM Sans Medium"/>
                <a:cs typeface="DM Sans Medium"/>
              </a:rPr>
              <a:t> okay.</a:t>
            </a:r>
            <a:endParaRPr sz="1000">
              <a:latin typeface="DM Sans Medium"/>
              <a:cs typeface="DM Sans Medium"/>
            </a:endParaRPr>
          </a:p>
        </p:txBody>
      </p:sp>
      <p:sp>
        <p:nvSpPr>
          <p:cNvPr id="11" name="object 11"/>
          <p:cNvSpPr txBox="1"/>
          <p:nvPr/>
        </p:nvSpPr>
        <p:spPr>
          <a:xfrm>
            <a:off x="540915" y="5096454"/>
            <a:ext cx="3557904" cy="899794"/>
          </a:xfrm>
          <a:prstGeom prst="rect">
            <a:avLst/>
          </a:prstGeom>
        </p:spPr>
        <p:txBody>
          <a:bodyPr vert="horz" wrap="square" lIns="0" tIns="111760" rIns="0" bIns="0" rtlCol="0">
            <a:spAutoFit/>
          </a:bodyPr>
          <a:lstStyle/>
          <a:p>
            <a:pPr marL="12700">
              <a:lnSpc>
                <a:spcPct val="100000"/>
              </a:lnSpc>
              <a:spcBef>
                <a:spcPts val="880"/>
              </a:spcBef>
            </a:pPr>
            <a:r>
              <a:rPr sz="1700" b="1" spc="-20" dirty="0">
                <a:latin typeface="DM Sans SemiBold"/>
                <a:cs typeface="DM Sans SemiBold"/>
              </a:rPr>
              <a:t>Nuts</a:t>
            </a:r>
            <a:endParaRPr sz="1700" dirty="0">
              <a:latin typeface="DM Sans SemiBold"/>
              <a:cs typeface="DM Sans SemiBold"/>
            </a:endParaRPr>
          </a:p>
          <a:p>
            <a:pPr marL="149225" marR="5080" indent="-136525">
              <a:lnSpc>
                <a:spcPct val="100000"/>
              </a:lnSpc>
              <a:spcBef>
                <a:spcPts val="459"/>
              </a:spcBef>
              <a:buChar char="•"/>
              <a:tabLst>
                <a:tab pos="152400" algn="l"/>
              </a:tabLst>
            </a:pPr>
            <a:r>
              <a:rPr sz="1000" b="0" dirty="0">
                <a:latin typeface="DM Sans Medium"/>
                <a:cs typeface="DM Sans Medium"/>
              </a:rPr>
              <a:t>Include</a:t>
            </a:r>
            <a:r>
              <a:rPr sz="1000" b="0" spc="-25" dirty="0">
                <a:latin typeface="DM Sans Medium"/>
                <a:cs typeface="DM Sans Medium"/>
              </a:rPr>
              <a:t> </a:t>
            </a:r>
            <a:r>
              <a:rPr sz="1000" b="0" dirty="0">
                <a:latin typeface="DM Sans Medium"/>
                <a:cs typeface="DM Sans Medium"/>
              </a:rPr>
              <a:t>chia,</a:t>
            </a:r>
            <a:r>
              <a:rPr sz="1000" b="0" spc="-20" dirty="0">
                <a:latin typeface="DM Sans Medium"/>
                <a:cs typeface="DM Sans Medium"/>
              </a:rPr>
              <a:t> </a:t>
            </a:r>
            <a:r>
              <a:rPr sz="1000" b="0" dirty="0">
                <a:latin typeface="DM Sans Medium"/>
                <a:cs typeface="DM Sans Medium"/>
              </a:rPr>
              <a:t>ﬂaxseed</a:t>
            </a:r>
            <a:r>
              <a:rPr sz="1000" b="0" spc="-20" dirty="0">
                <a:latin typeface="DM Sans Medium"/>
                <a:cs typeface="DM Sans Medium"/>
              </a:rPr>
              <a:t> </a:t>
            </a:r>
            <a:r>
              <a:rPr sz="1000" b="0" spc="-10" dirty="0">
                <a:latin typeface="DM Sans Medium"/>
                <a:cs typeface="DM Sans Medium"/>
              </a:rPr>
              <a:t>powder,</a:t>
            </a:r>
            <a:r>
              <a:rPr sz="1000" b="0" spc="-20" dirty="0">
                <a:latin typeface="DM Sans Medium"/>
                <a:cs typeface="DM Sans Medium"/>
              </a:rPr>
              <a:t> </a:t>
            </a:r>
            <a:r>
              <a:rPr sz="1000" b="0" spc="-10" dirty="0">
                <a:latin typeface="DM Sans Medium"/>
                <a:cs typeface="DM Sans Medium"/>
              </a:rPr>
              <a:t>sunﬂower</a:t>
            </a:r>
            <a:r>
              <a:rPr sz="1000" b="0" spc="-20" dirty="0">
                <a:latin typeface="DM Sans Medium"/>
                <a:cs typeface="DM Sans Medium"/>
              </a:rPr>
              <a:t> </a:t>
            </a:r>
            <a:r>
              <a:rPr sz="1000" b="0" dirty="0">
                <a:latin typeface="DM Sans Medium"/>
                <a:cs typeface="DM Sans Medium"/>
              </a:rPr>
              <a:t>seeds,</a:t>
            </a:r>
            <a:r>
              <a:rPr sz="1000" b="0" spc="-25" dirty="0">
                <a:latin typeface="DM Sans Medium"/>
                <a:cs typeface="DM Sans Medium"/>
              </a:rPr>
              <a:t> </a:t>
            </a:r>
            <a:r>
              <a:rPr sz="1000" b="0" spc="-10" dirty="0">
                <a:latin typeface="DM Sans Medium"/>
                <a:cs typeface="DM Sans Medium"/>
              </a:rPr>
              <a:t>almonds, 	</a:t>
            </a:r>
            <a:r>
              <a:rPr sz="1000" b="0" dirty="0">
                <a:latin typeface="DM Sans Medium"/>
                <a:cs typeface="DM Sans Medium"/>
              </a:rPr>
              <a:t>walnuts.</a:t>
            </a:r>
            <a:r>
              <a:rPr sz="1000" b="0" spc="-30" dirty="0">
                <a:latin typeface="DM Sans Medium"/>
                <a:cs typeface="DM Sans Medium"/>
              </a:rPr>
              <a:t> </a:t>
            </a:r>
            <a:r>
              <a:rPr sz="1000" b="0" dirty="0">
                <a:latin typeface="DM Sans Medium"/>
                <a:cs typeface="DM Sans Medium"/>
              </a:rPr>
              <a:t>5</a:t>
            </a:r>
            <a:r>
              <a:rPr sz="1000" b="0" spc="-30" dirty="0">
                <a:latin typeface="DM Sans Medium"/>
                <a:cs typeface="DM Sans Medium"/>
              </a:rPr>
              <a:t> </a:t>
            </a:r>
            <a:r>
              <a:rPr sz="1000" b="0" spc="-10" dirty="0">
                <a:latin typeface="DM Sans Medium"/>
                <a:cs typeface="DM Sans Medium"/>
              </a:rPr>
              <a:t>days/week</a:t>
            </a:r>
            <a:endParaRPr sz="1000" dirty="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Only</a:t>
            </a:r>
            <a:r>
              <a:rPr sz="1000" b="0" spc="-15" dirty="0">
                <a:latin typeface="DM Sans Medium"/>
                <a:cs typeface="DM Sans Medium"/>
              </a:rPr>
              <a:t> </a:t>
            </a:r>
            <a:r>
              <a:rPr sz="1000" b="0" dirty="0">
                <a:latin typeface="DM Sans Medium"/>
                <a:cs typeface="DM Sans Medium"/>
              </a:rPr>
              <a:t>take</a:t>
            </a:r>
            <a:r>
              <a:rPr sz="1000" b="0" spc="-10" dirty="0">
                <a:latin typeface="DM Sans Medium"/>
                <a:cs typeface="DM Sans Medium"/>
              </a:rPr>
              <a:t> </a:t>
            </a:r>
            <a:r>
              <a:rPr sz="1000" b="0" dirty="0">
                <a:latin typeface="DM Sans Medium"/>
                <a:cs typeface="DM Sans Medium"/>
              </a:rPr>
              <a:t>one</a:t>
            </a:r>
            <a:r>
              <a:rPr sz="1000" b="0" spc="-15" dirty="0">
                <a:latin typeface="DM Sans Medium"/>
                <a:cs typeface="DM Sans Medium"/>
              </a:rPr>
              <a:t> </a:t>
            </a:r>
            <a:r>
              <a:rPr sz="1000" b="0" dirty="0">
                <a:latin typeface="DM Sans Medium"/>
                <a:cs typeface="DM Sans Medium"/>
              </a:rPr>
              <a:t>type</a:t>
            </a:r>
            <a:r>
              <a:rPr sz="1000" b="0" spc="-10" dirty="0">
                <a:latin typeface="DM Sans Medium"/>
                <a:cs typeface="DM Sans Medium"/>
              </a:rPr>
              <a:t> </a:t>
            </a:r>
            <a:r>
              <a:rPr sz="1000" b="0" dirty="0">
                <a:latin typeface="DM Sans Medium"/>
                <a:cs typeface="DM Sans Medium"/>
              </a:rPr>
              <a:t>of</a:t>
            </a:r>
            <a:r>
              <a:rPr sz="1000" b="0" spc="-15" dirty="0">
                <a:latin typeface="DM Sans Medium"/>
                <a:cs typeface="DM Sans Medium"/>
              </a:rPr>
              <a:t> </a:t>
            </a:r>
            <a:r>
              <a:rPr sz="1000" b="0" dirty="0">
                <a:latin typeface="DM Sans Medium"/>
                <a:cs typeface="DM Sans Medium"/>
              </a:rPr>
              <a:t>nuts/</a:t>
            </a:r>
            <a:r>
              <a:rPr sz="1000" b="0" spc="-10" dirty="0">
                <a:latin typeface="DM Sans Medium"/>
                <a:cs typeface="DM Sans Medium"/>
              </a:rPr>
              <a:t> </a:t>
            </a:r>
            <a:r>
              <a:rPr sz="1000" b="0" dirty="0">
                <a:latin typeface="DM Sans Medium"/>
                <a:cs typeface="DM Sans Medium"/>
              </a:rPr>
              <a:t>day</a:t>
            </a:r>
            <a:r>
              <a:rPr sz="1000" b="0" spc="-10" dirty="0">
                <a:latin typeface="DM Sans Medium"/>
                <a:cs typeface="DM Sans Medium"/>
              </a:rPr>
              <a:t> </a:t>
            </a:r>
            <a:r>
              <a:rPr sz="1000" dirty="0">
                <a:latin typeface="DM Sans" pitchFamily="2" charset="0"/>
                <a:cs typeface="DM Sans"/>
              </a:rPr>
              <a:t>About</a:t>
            </a:r>
            <a:r>
              <a:rPr sz="1000" spc="-15" dirty="0">
                <a:latin typeface="DM Sans" pitchFamily="2" charset="0"/>
                <a:cs typeface="DM Sans"/>
              </a:rPr>
              <a:t> </a:t>
            </a:r>
            <a:r>
              <a:rPr sz="1000" dirty="0">
                <a:latin typeface="DM Sans" pitchFamily="2" charset="0"/>
                <a:cs typeface="DM Sans"/>
              </a:rPr>
              <a:t>50</a:t>
            </a:r>
            <a:r>
              <a:rPr sz="1000" spc="-10" dirty="0">
                <a:latin typeface="DM Sans" pitchFamily="2" charset="0"/>
                <a:cs typeface="DM Sans"/>
              </a:rPr>
              <a:t> </a:t>
            </a:r>
            <a:r>
              <a:rPr sz="1000" dirty="0">
                <a:latin typeface="DM Sans" pitchFamily="2" charset="0"/>
                <a:cs typeface="DM Sans"/>
              </a:rPr>
              <a:t>gm/</a:t>
            </a:r>
            <a:r>
              <a:rPr sz="1000" spc="-15" dirty="0">
                <a:latin typeface="DM Sans" pitchFamily="2" charset="0"/>
                <a:cs typeface="DM Sans"/>
              </a:rPr>
              <a:t> </a:t>
            </a:r>
            <a:r>
              <a:rPr sz="1000" spc="-25" dirty="0">
                <a:latin typeface="DM Sans" pitchFamily="2" charset="0"/>
                <a:cs typeface="DM Sans"/>
              </a:rPr>
              <a:t>day</a:t>
            </a:r>
            <a:endParaRPr sz="1000" dirty="0">
              <a:latin typeface="DM Sans" pitchFamily="2" charset="0"/>
              <a:cs typeface="DM Sans"/>
            </a:endParaRPr>
          </a:p>
        </p:txBody>
      </p:sp>
      <p:sp>
        <p:nvSpPr>
          <p:cNvPr id="12" name="object 12"/>
          <p:cNvSpPr txBox="1"/>
          <p:nvPr/>
        </p:nvSpPr>
        <p:spPr>
          <a:xfrm>
            <a:off x="540915" y="6542344"/>
            <a:ext cx="1934210" cy="7473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Beverages</a:t>
            </a:r>
            <a:endParaRPr sz="1700" dirty="0">
              <a:latin typeface="DM Sans SemiBold"/>
              <a:cs typeface="DM Sans SemiBold"/>
            </a:endParaRPr>
          </a:p>
          <a:p>
            <a:pPr marL="150495" indent="-137795">
              <a:lnSpc>
                <a:spcPct val="100000"/>
              </a:lnSpc>
              <a:spcBef>
                <a:spcPts val="459"/>
              </a:spcBef>
              <a:buChar char="•"/>
              <a:tabLst>
                <a:tab pos="150495" algn="l"/>
              </a:tabLst>
            </a:pPr>
            <a:r>
              <a:rPr sz="1000" dirty="0">
                <a:latin typeface="DM Sans" pitchFamily="2" charset="0"/>
                <a:cs typeface="DM Sans"/>
              </a:rPr>
              <a:t>Prefer</a:t>
            </a:r>
            <a:r>
              <a:rPr sz="1000" spc="-40" dirty="0">
                <a:latin typeface="DM Sans" pitchFamily="2" charset="0"/>
                <a:cs typeface="DM Sans"/>
              </a:rPr>
              <a:t> </a:t>
            </a:r>
            <a:r>
              <a:rPr sz="1000" dirty="0">
                <a:latin typeface="DM Sans" pitchFamily="2" charset="0"/>
                <a:cs typeface="DM Sans"/>
              </a:rPr>
              <a:t>Green</a:t>
            </a:r>
            <a:r>
              <a:rPr sz="1000" spc="-35" dirty="0">
                <a:latin typeface="DM Sans" pitchFamily="2" charset="0"/>
                <a:cs typeface="DM Sans"/>
              </a:rPr>
              <a:t> </a:t>
            </a:r>
            <a:r>
              <a:rPr sz="1000" spc="-25" dirty="0">
                <a:latin typeface="DM Sans" pitchFamily="2" charset="0"/>
                <a:cs typeface="DM Sans"/>
              </a:rPr>
              <a:t>Tea</a:t>
            </a:r>
            <a:endParaRPr sz="1000" dirty="0">
              <a:latin typeface="DM Sans" pitchFamily="2" charset="0"/>
              <a:cs typeface="DM Sans"/>
            </a:endParaRPr>
          </a:p>
          <a:p>
            <a:pPr marL="150495" indent="-137795">
              <a:lnSpc>
                <a:spcPct val="100000"/>
              </a:lnSpc>
              <a:buChar char="•"/>
              <a:tabLst>
                <a:tab pos="150495" algn="l"/>
              </a:tabLst>
            </a:pPr>
            <a:r>
              <a:rPr sz="1000" spc="-10" dirty="0">
                <a:latin typeface="DM Sans" pitchFamily="2" charset="0"/>
                <a:cs typeface="DM Sans"/>
              </a:rPr>
              <a:t>Water</a:t>
            </a:r>
            <a:r>
              <a:rPr sz="1000" spc="-20" dirty="0">
                <a:latin typeface="DM Sans" pitchFamily="2" charset="0"/>
                <a:cs typeface="DM Sans"/>
              </a:rPr>
              <a:t> </a:t>
            </a:r>
            <a:r>
              <a:rPr sz="1000" dirty="0">
                <a:latin typeface="DM Sans" pitchFamily="2" charset="0"/>
                <a:cs typeface="DM Sans"/>
              </a:rPr>
              <a:t>intake-</a:t>
            </a:r>
            <a:r>
              <a:rPr sz="1000" spc="-20" dirty="0">
                <a:latin typeface="DM Sans" pitchFamily="2" charset="0"/>
                <a:cs typeface="DM Sans"/>
              </a:rPr>
              <a:t> </a:t>
            </a:r>
            <a:r>
              <a:rPr sz="1000" dirty="0">
                <a:latin typeface="DM Sans" pitchFamily="2" charset="0"/>
                <a:cs typeface="DM Sans"/>
              </a:rPr>
              <a:t>1.5</a:t>
            </a:r>
            <a:r>
              <a:rPr sz="1000" spc="-20" dirty="0">
                <a:latin typeface="DM Sans" pitchFamily="2" charset="0"/>
                <a:cs typeface="DM Sans"/>
              </a:rPr>
              <a:t> </a:t>
            </a:r>
            <a:r>
              <a:rPr sz="1000" dirty="0">
                <a:latin typeface="DM Sans" pitchFamily="2" charset="0"/>
                <a:cs typeface="DM Sans"/>
              </a:rPr>
              <a:t>to</a:t>
            </a:r>
            <a:r>
              <a:rPr sz="1000" spc="-20" dirty="0">
                <a:latin typeface="DM Sans" pitchFamily="2" charset="0"/>
                <a:cs typeface="DM Sans"/>
              </a:rPr>
              <a:t> </a:t>
            </a:r>
            <a:r>
              <a:rPr sz="1000" dirty="0">
                <a:latin typeface="DM Sans" pitchFamily="2" charset="0"/>
                <a:cs typeface="DM Sans"/>
              </a:rPr>
              <a:t>2</a:t>
            </a:r>
            <a:r>
              <a:rPr sz="1000" spc="-20" dirty="0">
                <a:latin typeface="DM Sans" pitchFamily="2" charset="0"/>
                <a:cs typeface="DM Sans"/>
              </a:rPr>
              <a:t> </a:t>
            </a:r>
            <a:r>
              <a:rPr sz="1000" spc="-10" dirty="0">
                <a:latin typeface="DM Sans" pitchFamily="2" charset="0"/>
                <a:cs typeface="DM Sans"/>
              </a:rPr>
              <a:t>liter/day</a:t>
            </a:r>
            <a:endParaRPr sz="1000" dirty="0">
              <a:latin typeface="DM Sans" pitchFamily="2" charset="0"/>
              <a:cs typeface="DM Sans"/>
            </a:endParaRPr>
          </a:p>
        </p:txBody>
      </p:sp>
      <p:sp>
        <p:nvSpPr>
          <p:cNvPr id="13" name="object 13"/>
          <p:cNvSpPr txBox="1"/>
          <p:nvPr/>
        </p:nvSpPr>
        <p:spPr>
          <a:xfrm>
            <a:off x="540915" y="8212564"/>
            <a:ext cx="3411854" cy="1059180"/>
          </a:xfrm>
          <a:prstGeom prst="rect">
            <a:avLst/>
          </a:prstGeom>
        </p:spPr>
        <p:txBody>
          <a:bodyPr vert="horz" wrap="square" lIns="0" tIns="12700" rIns="0" bIns="0" rtlCol="0">
            <a:spAutoFit/>
          </a:bodyPr>
          <a:lstStyle/>
          <a:p>
            <a:pPr marL="12700" marR="1191895">
              <a:lnSpc>
                <a:spcPct val="100000"/>
              </a:lnSpc>
              <a:spcBef>
                <a:spcPts val="100"/>
              </a:spcBef>
            </a:pPr>
            <a:r>
              <a:rPr sz="1700" b="1" dirty="0">
                <a:latin typeface="DM Sans SemiBold"/>
                <a:cs typeface="DM Sans SemiBold"/>
              </a:rPr>
              <a:t>OTHER</a:t>
            </a:r>
            <a:r>
              <a:rPr sz="1700" b="1" spc="320" dirty="0">
                <a:latin typeface="DM Sans SemiBold"/>
                <a:cs typeface="DM Sans SemiBold"/>
              </a:rPr>
              <a:t> </a:t>
            </a:r>
            <a:r>
              <a:rPr sz="1700" b="1" spc="-10" dirty="0">
                <a:latin typeface="DM Sans SemiBold"/>
                <a:cs typeface="DM Sans SemiBold"/>
              </a:rPr>
              <a:t>NUTRITIONAL RECOMMENDATIONS</a:t>
            </a:r>
            <a:endParaRPr sz="1700" dirty="0">
              <a:latin typeface="DM Sans SemiBold"/>
              <a:cs typeface="DM Sans SemiBold"/>
            </a:endParaRPr>
          </a:p>
          <a:p>
            <a:pPr marL="149225" marR="5080" indent="-136525">
              <a:lnSpc>
                <a:spcPct val="100000"/>
              </a:lnSpc>
              <a:spcBef>
                <a:spcPts val="459"/>
              </a:spcBef>
              <a:buChar char="•"/>
              <a:tabLst>
                <a:tab pos="152400" algn="l"/>
              </a:tabLst>
            </a:pPr>
            <a:r>
              <a:rPr sz="1000" b="0" dirty="0">
                <a:latin typeface="DM Sans Medium"/>
                <a:cs typeface="DM Sans Medium"/>
              </a:rPr>
              <a:t>Strongly</a:t>
            </a:r>
            <a:r>
              <a:rPr sz="1000" b="0" spc="-20" dirty="0">
                <a:latin typeface="DM Sans Medium"/>
                <a:cs typeface="DM Sans Medium"/>
              </a:rPr>
              <a:t> </a:t>
            </a:r>
            <a:r>
              <a:rPr sz="1000" b="0" spc="-10" dirty="0">
                <a:latin typeface="DM Sans Medium"/>
                <a:cs typeface="DM Sans Medium"/>
              </a:rPr>
              <a:t>recommend</a:t>
            </a:r>
            <a:r>
              <a:rPr sz="1000" b="0" spc="-20" dirty="0">
                <a:latin typeface="DM Sans Medium"/>
                <a:cs typeface="DM Sans Medium"/>
              </a:rPr>
              <a:t> </a:t>
            </a:r>
            <a:r>
              <a:rPr sz="1000" b="0" spc="-10" dirty="0">
                <a:latin typeface="DM Sans Medium"/>
                <a:cs typeface="DM Sans Medium"/>
              </a:rPr>
              <a:t>avoiding</a:t>
            </a:r>
            <a:r>
              <a:rPr sz="1000" b="0" spc="-15" dirty="0">
                <a:latin typeface="DM Sans Medium"/>
                <a:cs typeface="DM Sans Medium"/>
              </a:rPr>
              <a:t> </a:t>
            </a:r>
            <a:r>
              <a:rPr sz="1000" b="0" dirty="0">
                <a:latin typeface="DM Sans Medium"/>
                <a:cs typeface="DM Sans Medium"/>
              </a:rPr>
              <a:t>outside</a:t>
            </a:r>
            <a:r>
              <a:rPr sz="1000" b="0" spc="-20" dirty="0">
                <a:latin typeface="DM Sans Medium"/>
                <a:cs typeface="DM Sans Medium"/>
              </a:rPr>
              <a:t> </a:t>
            </a:r>
            <a:r>
              <a:rPr sz="1000" b="0" dirty="0">
                <a:latin typeface="DM Sans Medium"/>
                <a:cs typeface="DM Sans Medium"/>
              </a:rPr>
              <a:t>food,</a:t>
            </a:r>
            <a:r>
              <a:rPr sz="1000" b="0" spc="-20" dirty="0">
                <a:latin typeface="DM Sans Medium"/>
                <a:cs typeface="DM Sans Medium"/>
              </a:rPr>
              <a:t> </a:t>
            </a:r>
            <a:r>
              <a:rPr sz="1000" b="0" spc="-10" dirty="0">
                <a:latin typeface="DM Sans Medium"/>
                <a:cs typeface="DM Sans Medium"/>
              </a:rPr>
              <a:t>especially 	</a:t>
            </a:r>
            <a:r>
              <a:rPr sz="1000" b="0" dirty="0">
                <a:latin typeface="DM Sans Medium"/>
                <a:cs typeface="DM Sans Medium"/>
              </a:rPr>
              <a:t>fried</a:t>
            </a:r>
            <a:r>
              <a:rPr sz="1000" b="0" spc="-30" dirty="0">
                <a:latin typeface="DM Sans Medium"/>
                <a:cs typeface="DM Sans Medium"/>
              </a:rPr>
              <a:t> </a:t>
            </a:r>
            <a:r>
              <a:rPr sz="1000" b="0" dirty="0">
                <a:latin typeface="DM Sans Medium"/>
                <a:cs typeface="DM Sans Medium"/>
              </a:rPr>
              <a:t>foods-</a:t>
            </a:r>
            <a:r>
              <a:rPr sz="1000" b="0" spc="-30" dirty="0">
                <a:latin typeface="DM Sans Medium"/>
                <a:cs typeface="DM Sans Medium"/>
              </a:rPr>
              <a:t> </a:t>
            </a:r>
            <a:r>
              <a:rPr sz="1000" dirty="0">
                <a:latin typeface="DM Sans" pitchFamily="2" charset="0"/>
                <a:cs typeface="DM Sans"/>
              </a:rPr>
              <a:t>Can</a:t>
            </a:r>
            <a:r>
              <a:rPr sz="1000" spc="-30" dirty="0">
                <a:latin typeface="DM Sans" pitchFamily="2" charset="0"/>
                <a:cs typeface="DM Sans"/>
              </a:rPr>
              <a:t> </a:t>
            </a:r>
            <a:r>
              <a:rPr sz="1000" dirty="0">
                <a:latin typeface="DM Sans" pitchFamily="2" charset="0"/>
                <a:cs typeface="DM Sans"/>
              </a:rPr>
              <a:t>cause</a:t>
            </a:r>
            <a:r>
              <a:rPr sz="1000" spc="-30" dirty="0">
                <a:latin typeface="DM Sans" pitchFamily="2" charset="0"/>
                <a:cs typeface="DM Sans"/>
              </a:rPr>
              <a:t> </a:t>
            </a:r>
            <a:r>
              <a:rPr sz="1000" spc="-10" dirty="0">
                <a:latin typeface="DM Sans" pitchFamily="2" charset="0"/>
                <a:cs typeface="DM Sans"/>
              </a:rPr>
              <a:t>inﬂammation.</a:t>
            </a:r>
            <a:endParaRPr sz="1000" dirty="0">
              <a:latin typeface="DM Sans" pitchFamily="2" charset="0"/>
              <a:cs typeface="DM Sans"/>
            </a:endParaRPr>
          </a:p>
          <a:p>
            <a:pPr marL="149225" indent="-136525">
              <a:lnSpc>
                <a:spcPct val="100000"/>
              </a:lnSpc>
              <a:buChar char="•"/>
              <a:tabLst>
                <a:tab pos="149225" algn="l"/>
              </a:tabLst>
            </a:pPr>
            <a:r>
              <a:rPr sz="1000" b="0" spc="-10" dirty="0">
                <a:latin typeface="DM Sans Medium"/>
                <a:cs typeface="DM Sans Medium"/>
              </a:rPr>
              <a:t>Recommend </a:t>
            </a:r>
            <a:r>
              <a:rPr sz="1000" b="0" dirty="0">
                <a:latin typeface="DM Sans Medium"/>
                <a:cs typeface="DM Sans Medium"/>
              </a:rPr>
              <a:t>Vitamin</a:t>
            </a:r>
            <a:r>
              <a:rPr sz="1000" b="0" spc="-5" dirty="0">
                <a:latin typeface="DM Sans Medium"/>
                <a:cs typeface="DM Sans Medium"/>
              </a:rPr>
              <a:t> </a:t>
            </a:r>
            <a:r>
              <a:rPr sz="1000" b="0" dirty="0">
                <a:latin typeface="DM Sans Medium"/>
                <a:cs typeface="DM Sans Medium"/>
              </a:rPr>
              <a:t>E,</a:t>
            </a:r>
            <a:r>
              <a:rPr sz="1000" b="0" spc="-5" dirty="0">
                <a:latin typeface="DM Sans Medium"/>
                <a:cs typeface="DM Sans Medium"/>
              </a:rPr>
              <a:t> </a:t>
            </a:r>
            <a:r>
              <a:rPr sz="1000" b="0" dirty="0">
                <a:latin typeface="DM Sans Medium"/>
                <a:cs typeface="DM Sans Medium"/>
              </a:rPr>
              <a:t>B</a:t>
            </a:r>
            <a:r>
              <a:rPr sz="1000" b="0" spc="-10" dirty="0">
                <a:latin typeface="DM Sans Medium"/>
                <a:cs typeface="DM Sans Medium"/>
              </a:rPr>
              <a:t> complex</a:t>
            </a:r>
            <a:r>
              <a:rPr sz="1000" b="0" spc="-5" dirty="0">
                <a:latin typeface="DM Sans Medium"/>
                <a:cs typeface="DM Sans Medium"/>
              </a:rPr>
              <a:t> </a:t>
            </a:r>
            <a:r>
              <a:rPr sz="1000" b="0" spc="-10" dirty="0">
                <a:latin typeface="DM Sans Medium"/>
                <a:cs typeface="DM Sans Medium"/>
              </a:rPr>
              <a:t>supplementation.</a:t>
            </a:r>
            <a:endParaRPr sz="1000" dirty="0">
              <a:latin typeface="DM Sans Medium"/>
              <a:cs typeface="DM Sans Medium"/>
            </a:endParaRPr>
          </a:p>
        </p:txBody>
      </p:sp>
      <p:grpSp>
        <p:nvGrpSpPr>
          <p:cNvPr id="19" name="object 19"/>
          <p:cNvGrpSpPr/>
          <p:nvPr/>
        </p:nvGrpSpPr>
        <p:grpSpPr>
          <a:xfrm>
            <a:off x="4659998" y="0"/>
            <a:ext cx="2900045" cy="9603105"/>
            <a:chOff x="4659998" y="0"/>
            <a:chExt cx="2900045" cy="9603105"/>
          </a:xfrm>
        </p:grpSpPr>
        <p:pic>
          <p:nvPicPr>
            <p:cNvPr id="20" name="object 20"/>
            <p:cNvPicPr/>
            <p:nvPr/>
          </p:nvPicPr>
          <p:blipFill>
            <a:blip r:embed="rId2" cstate="print"/>
            <a:stretch>
              <a:fillRect/>
            </a:stretch>
          </p:blipFill>
          <p:spPr>
            <a:xfrm>
              <a:off x="4659998" y="2180845"/>
              <a:ext cx="2188462" cy="1426462"/>
            </a:xfrm>
            <a:prstGeom prst="rect">
              <a:avLst/>
            </a:prstGeom>
          </p:spPr>
        </p:pic>
        <p:pic>
          <p:nvPicPr>
            <p:cNvPr id="21" name="object 21"/>
            <p:cNvPicPr/>
            <p:nvPr/>
          </p:nvPicPr>
          <p:blipFill>
            <a:blip r:embed="rId3" cstate="print"/>
            <a:stretch>
              <a:fillRect/>
            </a:stretch>
          </p:blipFill>
          <p:spPr>
            <a:xfrm>
              <a:off x="4858613" y="2379383"/>
              <a:ext cx="1791982" cy="1030998"/>
            </a:xfrm>
            <a:prstGeom prst="rect">
              <a:avLst/>
            </a:prstGeom>
          </p:spPr>
        </p:pic>
        <p:sp>
          <p:nvSpPr>
            <p:cNvPr id="22" name="object 22"/>
            <p:cNvSpPr/>
            <p:nvPr/>
          </p:nvSpPr>
          <p:spPr>
            <a:xfrm>
              <a:off x="4858613" y="2379383"/>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4659998" y="3656078"/>
              <a:ext cx="2188462" cy="1429509"/>
            </a:xfrm>
            <a:prstGeom prst="rect">
              <a:avLst/>
            </a:prstGeom>
          </p:spPr>
        </p:pic>
        <p:pic>
          <p:nvPicPr>
            <p:cNvPr id="24" name="object 24"/>
            <p:cNvPicPr/>
            <p:nvPr/>
          </p:nvPicPr>
          <p:blipFill>
            <a:blip r:embed="rId5" cstate="print"/>
            <a:stretch>
              <a:fillRect/>
            </a:stretch>
          </p:blipFill>
          <p:spPr>
            <a:xfrm>
              <a:off x="4858613" y="3855885"/>
              <a:ext cx="1791982" cy="1030998"/>
            </a:xfrm>
            <a:prstGeom prst="rect">
              <a:avLst/>
            </a:prstGeom>
          </p:spPr>
        </p:pic>
        <p:sp>
          <p:nvSpPr>
            <p:cNvPr id="25" name="object 25"/>
            <p:cNvSpPr/>
            <p:nvPr/>
          </p:nvSpPr>
          <p:spPr>
            <a:xfrm>
              <a:off x="4858613" y="3855872"/>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6" name="object 26"/>
            <p:cNvPicPr/>
            <p:nvPr/>
          </p:nvPicPr>
          <p:blipFill>
            <a:blip r:embed="rId2" cstate="print"/>
            <a:stretch>
              <a:fillRect/>
            </a:stretch>
          </p:blipFill>
          <p:spPr>
            <a:xfrm>
              <a:off x="4659998" y="5152646"/>
              <a:ext cx="2188462" cy="1426461"/>
            </a:xfrm>
            <a:prstGeom prst="rect">
              <a:avLst/>
            </a:prstGeom>
          </p:spPr>
        </p:pic>
        <p:pic>
          <p:nvPicPr>
            <p:cNvPr id="27" name="object 27"/>
            <p:cNvPicPr/>
            <p:nvPr/>
          </p:nvPicPr>
          <p:blipFill>
            <a:blip r:embed="rId6" cstate="print"/>
            <a:stretch>
              <a:fillRect/>
            </a:stretch>
          </p:blipFill>
          <p:spPr>
            <a:xfrm>
              <a:off x="4858613" y="5351005"/>
              <a:ext cx="1791982" cy="1030998"/>
            </a:xfrm>
            <a:prstGeom prst="rect">
              <a:avLst/>
            </a:prstGeom>
          </p:spPr>
        </p:pic>
        <p:sp>
          <p:nvSpPr>
            <p:cNvPr id="28" name="object 28"/>
            <p:cNvSpPr/>
            <p:nvPr/>
          </p:nvSpPr>
          <p:spPr>
            <a:xfrm>
              <a:off x="4858613" y="5351005"/>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9" name="object 29"/>
            <p:cNvPicPr/>
            <p:nvPr/>
          </p:nvPicPr>
          <p:blipFill>
            <a:blip r:embed="rId7" cstate="print"/>
            <a:stretch>
              <a:fillRect/>
            </a:stretch>
          </p:blipFill>
          <p:spPr>
            <a:xfrm>
              <a:off x="4659998" y="6627878"/>
              <a:ext cx="2188462" cy="1429509"/>
            </a:xfrm>
            <a:prstGeom prst="rect">
              <a:avLst/>
            </a:prstGeom>
          </p:spPr>
        </p:pic>
        <p:pic>
          <p:nvPicPr>
            <p:cNvPr id="30" name="object 30"/>
            <p:cNvPicPr/>
            <p:nvPr/>
          </p:nvPicPr>
          <p:blipFill>
            <a:blip r:embed="rId8" cstate="print"/>
            <a:stretch>
              <a:fillRect/>
            </a:stretch>
          </p:blipFill>
          <p:spPr>
            <a:xfrm>
              <a:off x="4858613" y="6827494"/>
              <a:ext cx="1791982" cy="1030998"/>
            </a:xfrm>
            <a:prstGeom prst="rect">
              <a:avLst/>
            </a:prstGeom>
          </p:spPr>
        </p:pic>
        <p:sp>
          <p:nvSpPr>
            <p:cNvPr id="31" name="object 31"/>
            <p:cNvSpPr/>
            <p:nvPr/>
          </p:nvSpPr>
          <p:spPr>
            <a:xfrm>
              <a:off x="4858613" y="6827494"/>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32" name="object 32"/>
            <p:cNvPicPr/>
            <p:nvPr/>
          </p:nvPicPr>
          <p:blipFill>
            <a:blip r:embed="rId2" cstate="print"/>
            <a:stretch>
              <a:fillRect/>
            </a:stretch>
          </p:blipFill>
          <p:spPr>
            <a:xfrm>
              <a:off x="4659998" y="8176262"/>
              <a:ext cx="2188462" cy="1426463"/>
            </a:xfrm>
            <a:prstGeom prst="rect">
              <a:avLst/>
            </a:prstGeom>
          </p:spPr>
        </p:pic>
        <p:pic>
          <p:nvPicPr>
            <p:cNvPr id="33" name="object 33"/>
            <p:cNvPicPr/>
            <p:nvPr/>
          </p:nvPicPr>
          <p:blipFill>
            <a:blip r:embed="rId9" cstate="print"/>
            <a:stretch>
              <a:fillRect/>
            </a:stretch>
          </p:blipFill>
          <p:spPr>
            <a:xfrm>
              <a:off x="4858613" y="8374875"/>
              <a:ext cx="1791982" cy="1030998"/>
            </a:xfrm>
            <a:prstGeom prst="rect">
              <a:avLst/>
            </a:prstGeom>
          </p:spPr>
        </p:pic>
        <p:sp>
          <p:nvSpPr>
            <p:cNvPr id="34" name="object 34"/>
            <p:cNvSpPr/>
            <p:nvPr/>
          </p:nvSpPr>
          <p:spPr>
            <a:xfrm>
              <a:off x="4858613" y="8374875"/>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sp>
          <p:nvSpPr>
            <p:cNvPr id="35" name="object 35"/>
            <p:cNvSpPr/>
            <p:nvPr/>
          </p:nvSpPr>
          <p:spPr>
            <a:xfrm>
              <a:off x="6817972" y="0"/>
              <a:ext cx="742315" cy="2103120"/>
            </a:xfrm>
            <a:custGeom>
              <a:avLst/>
              <a:gdLst/>
              <a:ahLst/>
              <a:cxnLst/>
              <a:rect l="l" t="t" r="r" b="b"/>
              <a:pathLst>
                <a:path w="742315" h="2103120">
                  <a:moveTo>
                    <a:pt x="301738" y="0"/>
                  </a:moveTo>
                  <a:lnTo>
                    <a:pt x="0" y="0"/>
                  </a:lnTo>
                  <a:lnTo>
                    <a:pt x="738147" y="2102886"/>
                  </a:lnTo>
                  <a:lnTo>
                    <a:pt x="742020" y="2102886"/>
                  </a:lnTo>
                  <a:lnTo>
                    <a:pt x="742020" y="1259920"/>
                  </a:lnTo>
                  <a:lnTo>
                    <a:pt x="301738" y="0"/>
                  </a:lnTo>
                  <a:close/>
                </a:path>
              </a:pathLst>
            </a:custGeom>
            <a:solidFill>
              <a:srgbClr val="E32476"/>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3" y="1546119"/>
            <a:ext cx="3687477" cy="1860766"/>
          </a:xfrm>
          <a:prstGeom prst="rect">
            <a:avLst/>
          </a:prstGeom>
        </p:spPr>
        <p:txBody>
          <a:bodyPr vert="horz" wrap="square" lIns="0" tIns="16510" rIns="0" bIns="0" rtlCol="0">
            <a:spAutoFit/>
          </a:bodyPr>
          <a:lstStyle/>
          <a:p>
            <a:pPr marL="12700">
              <a:lnSpc>
                <a:spcPct val="100000"/>
              </a:lnSpc>
              <a:spcBef>
                <a:spcPts val="130"/>
              </a:spcBef>
            </a:pPr>
            <a:r>
              <a:rPr sz="2200" b="1" spc="-135" dirty="0">
                <a:latin typeface="Bitter" pitchFamily="2" charset="0"/>
                <a:cs typeface="Book Antiqua"/>
              </a:rPr>
              <a:t>PATIENT</a:t>
            </a:r>
            <a:r>
              <a:rPr sz="2200" b="1" spc="-100" dirty="0">
                <a:latin typeface="Bitter" pitchFamily="2" charset="0"/>
                <a:cs typeface="Book Antiqua"/>
              </a:rPr>
              <a:t> </a:t>
            </a:r>
            <a:r>
              <a:rPr sz="2200" b="1" spc="-140" dirty="0">
                <a:latin typeface="Bitter" pitchFamily="2" charset="0"/>
                <a:cs typeface="Book Antiqua"/>
              </a:rPr>
              <a:t>INFORMATION</a:t>
            </a:r>
            <a:endParaRPr sz="2200" dirty="0">
              <a:latin typeface="Bitter" pitchFamily="2" charset="0"/>
              <a:cs typeface="Book Antiqua"/>
            </a:endParaRPr>
          </a:p>
          <a:p>
            <a:pPr marL="12700">
              <a:lnSpc>
                <a:spcPct val="100000"/>
              </a:lnSpc>
              <a:spcBef>
                <a:spcPts val="2355"/>
              </a:spcBef>
            </a:pPr>
            <a:r>
              <a:rPr sz="1500" b="1" dirty="0">
                <a:latin typeface="DM Sans" pitchFamily="2" charset="0"/>
                <a:cs typeface="DM Sans"/>
              </a:rPr>
              <a:t>Patient</a:t>
            </a:r>
            <a:r>
              <a:rPr sz="1500" b="1" spc="-35" dirty="0">
                <a:latin typeface="DM Sans" pitchFamily="2" charset="0"/>
                <a:cs typeface="DM Sans"/>
              </a:rPr>
              <a:t> </a:t>
            </a:r>
            <a:r>
              <a:rPr sz="1500" b="1" dirty="0">
                <a:latin typeface="DM Sans" pitchFamily="2" charset="0"/>
                <a:cs typeface="DM Sans"/>
              </a:rPr>
              <a:t>Name:</a:t>
            </a:r>
            <a:r>
              <a:rPr sz="1500" b="1" spc="10" dirty="0">
                <a:latin typeface="DM Sans" pitchFamily="2" charset="0"/>
                <a:cs typeface="DM Sans"/>
              </a:rPr>
              <a:t> </a:t>
            </a:r>
            <a:r>
              <a:rPr lang="en-IN" sz="1500" spc="-10" dirty="0" err="1">
                <a:latin typeface="DM Sans" pitchFamily="2" charset="0"/>
                <a:cs typeface="DM Sans"/>
              </a:rPr>
              <a:t>Chandra Meruva</a:t>
            </a:r>
            <a:endParaRPr sz="1500" dirty="0">
              <a:latin typeface="DM Sans" pitchFamily="2" charset="0"/>
              <a:cs typeface="DM Sans"/>
            </a:endParaRPr>
          </a:p>
          <a:p>
            <a:pPr marL="12700">
              <a:lnSpc>
                <a:spcPct val="100000"/>
              </a:lnSpc>
              <a:spcBef>
                <a:spcPts val="1255"/>
              </a:spcBef>
            </a:pPr>
            <a:r>
              <a:rPr sz="1500" b="1" dirty="0">
                <a:latin typeface="DM Sans" pitchFamily="2" charset="0"/>
                <a:cs typeface="DM Sans"/>
              </a:rPr>
              <a:t>Age:</a:t>
            </a:r>
            <a:r>
              <a:rPr sz="1500" b="1" spc="-5" dirty="0">
                <a:latin typeface="DM Sans" pitchFamily="2" charset="0"/>
                <a:cs typeface="DM Sans"/>
              </a:rPr>
              <a:t> </a:t>
            </a:r>
            <a:r>
              <a:rPr lang="en-IN" sz="1500" spc="-10" dirty="0" err="1">
                <a:latin typeface="DM Sans" pitchFamily="2" charset="0"/>
                <a:cs typeface="DM Sans"/>
              </a:rPr>
              <a:t>50</a:t>
            </a:r>
            <a:endParaRPr lang="en-US" sz="1500" dirty="0">
              <a:latin typeface="DM Sans" pitchFamily="2" charset="0"/>
              <a:cs typeface="DM Sans"/>
            </a:endParaRPr>
          </a:p>
          <a:p>
            <a:pPr marL="12700">
              <a:lnSpc>
                <a:spcPct val="100000"/>
              </a:lnSpc>
              <a:spcBef>
                <a:spcPts val="1750"/>
              </a:spcBef>
            </a:pPr>
            <a:r>
              <a:rPr lang="en-US" sz="2200" b="1" dirty="0">
                <a:latin typeface="DM Sans" pitchFamily="2" charset="0"/>
                <a:cs typeface="DM Sans"/>
              </a:rPr>
              <a:t>Sample</a:t>
            </a:r>
            <a:r>
              <a:rPr lang="en-US" sz="2200" b="1" spc="85" dirty="0">
                <a:latin typeface="DM Sans" pitchFamily="2" charset="0"/>
                <a:cs typeface="DM Sans"/>
              </a:rPr>
              <a:t> </a:t>
            </a:r>
            <a:r>
              <a:rPr lang="en-US" sz="2200" b="1" spc="-10" dirty="0">
                <a:latin typeface="DM Sans" pitchFamily="2" charset="0"/>
                <a:cs typeface="DM Sans"/>
              </a:rPr>
              <a:t>Details:</a:t>
            </a:r>
            <a:endParaRPr lang="en-US" sz="2200" dirty="0">
              <a:latin typeface="DM Sans" pitchFamily="2" charset="0"/>
              <a:cs typeface="DM Sans"/>
            </a:endParaRPr>
          </a:p>
        </p:txBody>
      </p:sp>
      <p:sp>
        <p:nvSpPr>
          <p:cNvPr id="3" name="object 3"/>
          <p:cNvSpPr txBox="1"/>
          <p:nvPr/>
        </p:nvSpPr>
        <p:spPr>
          <a:xfrm>
            <a:off x="4307681" y="2572406"/>
            <a:ext cx="2195195" cy="243656"/>
          </a:xfrm>
          <a:prstGeom prst="rect">
            <a:avLst/>
          </a:prstGeom>
        </p:spPr>
        <p:txBody>
          <a:bodyPr vert="horz" wrap="square" lIns="0" tIns="12700" rIns="0" bIns="0" rtlCol="0">
            <a:spAutoFit/>
          </a:bodyPr>
          <a:lstStyle/>
          <a:p>
            <a:pPr marL="12700">
              <a:lnSpc>
                <a:spcPct val="100000"/>
              </a:lnSpc>
              <a:spcBef>
                <a:spcPts val="100"/>
              </a:spcBef>
            </a:pPr>
            <a:r>
              <a:rPr sz="1500" b="1" dirty="0">
                <a:latin typeface="DM Sans" pitchFamily="2" charset="0"/>
                <a:cs typeface="DM Sans"/>
              </a:rPr>
              <a:t>Gender:</a:t>
            </a:r>
            <a:r>
              <a:rPr sz="1500" b="1" spc="10" dirty="0">
                <a:latin typeface="DM Sans" pitchFamily="2" charset="0"/>
                <a:cs typeface="DM Sans"/>
              </a:rPr>
              <a:t> </a:t>
            </a:r>
            <a:r>
              <a:rPr lang="en-IN" sz="1500" spc="-10" dirty="0" err="1">
                <a:latin typeface="DM Sans" pitchFamily="2" charset="0"/>
                <a:cs typeface="DM Sans"/>
              </a:rPr>
              <a:t>Male</a:t>
            </a:r>
            <a:endParaRPr sz="1500" dirty="0">
              <a:latin typeface="DM Sans" pitchFamily="2" charset="0"/>
              <a:cs typeface="DM Sans"/>
            </a:endParaRPr>
          </a:p>
        </p:txBody>
      </p:sp>
      <p:graphicFrame>
        <p:nvGraphicFramePr>
          <p:cNvPr id="13" name="object 13"/>
          <p:cNvGraphicFramePr>
            <a:graphicFrameLocks noGrp="1"/>
          </p:cNvGraphicFramePr>
          <p:nvPr>
            <p:extLst>
              <p:ext uri="{D42A27DB-BD31-4B8C-83A1-F6EECF244321}">
                <p14:modId xmlns:p14="http://schemas.microsoft.com/office/powerpoint/2010/main" val="2545722939"/>
              </p:ext>
            </p:extLst>
          </p:nvPr>
        </p:nvGraphicFramePr>
        <p:xfrm>
          <a:off x="342734" y="3488944"/>
          <a:ext cx="5462270" cy="1033780"/>
        </p:xfrm>
        <a:graphic>
          <a:graphicData uri="http://schemas.openxmlformats.org/drawingml/2006/table">
            <a:tbl>
              <a:tblPr firstRow="1" bandRow="1">
                <a:tableStyleId>{2D5ABB26-0587-4C30-8999-92F81FD0307C}</a:tableStyleId>
              </a:tblPr>
              <a:tblGrid>
                <a:gridCol w="2562225">
                  <a:extLst>
                    <a:ext uri="{9D8B030D-6E8A-4147-A177-3AD203B41FA5}">
                      <a16:colId xmlns:a16="http://schemas.microsoft.com/office/drawing/2014/main" val="20000"/>
                    </a:ext>
                  </a:extLst>
                </a:gridCol>
                <a:gridCol w="2900045">
                  <a:extLst>
                    <a:ext uri="{9D8B030D-6E8A-4147-A177-3AD203B41FA5}">
                      <a16:colId xmlns:a16="http://schemas.microsoft.com/office/drawing/2014/main" val="20001"/>
                    </a:ext>
                  </a:extLst>
                </a:gridCol>
              </a:tblGrid>
              <a:tr h="321945">
                <a:tc>
                  <a:txBody>
                    <a:bodyPr/>
                    <a:lstStyle/>
                    <a:p>
                      <a:pPr marL="65405">
                        <a:lnSpc>
                          <a:spcPct val="100000"/>
                        </a:lnSpc>
                        <a:spcBef>
                          <a:spcPts val="260"/>
                        </a:spcBef>
                      </a:pPr>
                      <a:r>
                        <a:rPr sz="1500" dirty="0">
                          <a:latin typeface="DM Sans" pitchFamily="2" charset="0"/>
                          <a:cs typeface="DM Sans"/>
                        </a:rPr>
                        <a:t>Collection</a:t>
                      </a:r>
                      <a:r>
                        <a:rPr sz="1500" spc="-100" dirty="0">
                          <a:latin typeface="DM Sans" pitchFamily="2" charset="0"/>
                          <a:cs typeface="DM Sans"/>
                        </a:rPr>
                        <a:t> </a:t>
                      </a:r>
                      <a:r>
                        <a:rPr sz="1500" spc="-20" dirty="0">
                          <a:latin typeface="DM Sans" pitchFamily="2" charset="0"/>
                          <a:cs typeface="DM Sans"/>
                        </a:rPr>
                        <a:t>Date</a:t>
                      </a:r>
                      <a:endParaRPr sz="1500" dirty="0">
                        <a:latin typeface="DM Sans" pitchFamily="2" charset="0"/>
                        <a:cs typeface="DM Sans"/>
                      </a:endParaRPr>
                    </a:p>
                  </a:txBody>
                  <a:tcPr marL="0" marR="0" marT="33020" marB="0">
                    <a:lnR w="6350">
                      <a:solidFill>
                        <a:srgbClr val="000000"/>
                      </a:solidFill>
                      <a:prstDash val="solid"/>
                    </a:lnR>
                    <a:lnB w="6350">
                      <a:solidFill>
                        <a:srgbClr val="000000"/>
                      </a:solidFill>
                      <a:prstDash val="solid"/>
                    </a:lnB>
                    <a:solidFill>
                      <a:srgbClr val="D0DDEF"/>
                    </a:solidFill>
                  </a:tcPr>
                </a:tc>
                <a:tc>
                  <a:txBody>
                    <a:bodyPr/>
                    <a:lstStyle/>
                    <a:p>
                      <a:pPr marL="282575">
                        <a:lnSpc>
                          <a:spcPct val="100000"/>
                        </a:lnSpc>
                        <a:spcBef>
                          <a:spcPts val="260"/>
                        </a:spcBef>
                      </a:pPr>
                      <a:r>
                        <a:rPr lang="en-IN" sz="1500" dirty="0" err="1">
                          <a:latin typeface="DM Sans" pitchFamily="2" charset="0"/>
                          <a:cs typeface="DM Sans"/>
                        </a:rPr>
                        <a:t>18 Nov 2024</a:t>
                      </a:r>
                      <a:endParaRPr sz="1500" dirty="0">
                        <a:latin typeface="DM Sans" pitchFamily="2" charset="0"/>
                        <a:cs typeface="DM Sans"/>
                      </a:endParaRPr>
                    </a:p>
                  </a:txBody>
                  <a:tcPr marL="0" marR="0" marT="33020" marB="0">
                    <a:lnL w="6350">
                      <a:solidFill>
                        <a:srgbClr val="000000"/>
                      </a:solidFill>
                      <a:prstDash val="solid"/>
                    </a:lnL>
                    <a:lnB w="6350">
                      <a:solidFill>
                        <a:srgbClr val="000000"/>
                      </a:solidFill>
                      <a:prstDash val="solid"/>
                    </a:lnB>
                    <a:solidFill>
                      <a:srgbClr val="D0DDEF"/>
                    </a:solidFill>
                  </a:tcPr>
                </a:tc>
                <a:extLst>
                  <a:ext uri="{0D108BD9-81ED-4DB2-BD59-A6C34878D82A}">
                    <a16:rowId xmlns:a16="http://schemas.microsoft.com/office/drawing/2014/main" val="10000"/>
                  </a:ext>
                </a:extLst>
              </a:tr>
              <a:tr h="386080">
                <a:tc>
                  <a:txBody>
                    <a:bodyPr/>
                    <a:lstStyle/>
                    <a:p>
                      <a:pPr marL="65405">
                        <a:lnSpc>
                          <a:spcPct val="100000"/>
                        </a:lnSpc>
                        <a:spcBef>
                          <a:spcPts val="520"/>
                        </a:spcBef>
                      </a:pPr>
                      <a:r>
                        <a:rPr sz="1500" dirty="0">
                          <a:latin typeface="DM Sans" pitchFamily="2" charset="0"/>
                          <a:cs typeface="DM Sans"/>
                        </a:rPr>
                        <a:t>Type</a:t>
                      </a:r>
                      <a:r>
                        <a:rPr sz="1500" spc="-45" dirty="0">
                          <a:latin typeface="DM Sans" pitchFamily="2" charset="0"/>
                          <a:cs typeface="DM Sans"/>
                        </a:rPr>
                        <a:t> </a:t>
                      </a:r>
                      <a:r>
                        <a:rPr sz="1500" dirty="0">
                          <a:latin typeface="DM Sans" pitchFamily="2" charset="0"/>
                          <a:cs typeface="DM Sans"/>
                        </a:rPr>
                        <a:t>of</a:t>
                      </a:r>
                      <a:r>
                        <a:rPr sz="1500" spc="-45" dirty="0">
                          <a:latin typeface="DM Sans" pitchFamily="2" charset="0"/>
                          <a:cs typeface="DM Sans"/>
                        </a:rPr>
                        <a:t> </a:t>
                      </a:r>
                      <a:r>
                        <a:rPr sz="1500" spc="-10" dirty="0">
                          <a:latin typeface="DM Sans" pitchFamily="2" charset="0"/>
                          <a:cs typeface="DM Sans"/>
                        </a:rPr>
                        <a:t>sample</a:t>
                      </a:r>
                      <a:endParaRPr sz="1500" dirty="0">
                        <a:latin typeface="DM Sans" pitchFamily="2" charset="0"/>
                        <a:cs typeface="DM Sans"/>
                      </a:endParaRPr>
                    </a:p>
                  </a:txBody>
                  <a:tcPr marL="0" marR="0" marT="66040" marB="0">
                    <a:lnR w="6350">
                      <a:solidFill>
                        <a:srgbClr val="000000"/>
                      </a:solidFill>
                      <a:prstDash val="solid"/>
                    </a:lnR>
                    <a:lnT w="6350">
                      <a:solidFill>
                        <a:srgbClr val="000000"/>
                      </a:solidFill>
                      <a:prstDash val="solid"/>
                    </a:lnT>
                    <a:lnB w="6350">
                      <a:solidFill>
                        <a:srgbClr val="000000"/>
                      </a:solidFill>
                      <a:prstDash val="solid"/>
                    </a:lnB>
                    <a:solidFill>
                      <a:srgbClr val="E8EEF6"/>
                    </a:solidFill>
                  </a:tcPr>
                </a:tc>
                <a:tc>
                  <a:txBody>
                    <a:bodyPr/>
                    <a:lstStyle/>
                    <a:p>
                      <a:pPr marL="282575">
                        <a:lnSpc>
                          <a:spcPct val="100000"/>
                        </a:lnSpc>
                        <a:spcBef>
                          <a:spcPts val="520"/>
                        </a:spcBef>
                      </a:pPr>
                      <a:r>
                        <a:rPr sz="1500" dirty="0">
                          <a:latin typeface="DM Sans" pitchFamily="2" charset="0"/>
                          <a:cs typeface="DM Sans"/>
                        </a:rPr>
                        <a:t>Buccal</a:t>
                      </a:r>
                      <a:r>
                        <a:rPr sz="1500" spc="-50" dirty="0">
                          <a:latin typeface="DM Sans" pitchFamily="2" charset="0"/>
                          <a:cs typeface="DM Sans"/>
                        </a:rPr>
                        <a:t> </a:t>
                      </a:r>
                      <a:r>
                        <a:rPr sz="1500" spc="-20" dirty="0">
                          <a:latin typeface="DM Sans" pitchFamily="2" charset="0"/>
                          <a:cs typeface="DM Sans"/>
                        </a:rPr>
                        <a:t>swab</a:t>
                      </a:r>
                      <a:endParaRPr sz="1500" dirty="0">
                        <a:latin typeface="DM Sans" pitchFamily="2" charset="0"/>
                        <a:cs typeface="DM Sans"/>
                      </a:endParaRPr>
                    </a:p>
                  </a:txBody>
                  <a:tcPr marL="0" marR="0" marT="66040" marB="0">
                    <a:lnL w="6350">
                      <a:solidFill>
                        <a:srgbClr val="000000"/>
                      </a:solidFill>
                      <a:prstDash val="solid"/>
                    </a:lnL>
                    <a:lnT w="6350">
                      <a:solidFill>
                        <a:srgbClr val="000000"/>
                      </a:solidFill>
                      <a:prstDash val="solid"/>
                    </a:lnT>
                    <a:lnB w="6350">
                      <a:solidFill>
                        <a:srgbClr val="000000"/>
                      </a:solidFill>
                      <a:prstDash val="solid"/>
                    </a:lnB>
                    <a:solidFill>
                      <a:srgbClr val="E8EEF6"/>
                    </a:solidFill>
                  </a:tcPr>
                </a:tc>
                <a:extLst>
                  <a:ext uri="{0D108BD9-81ED-4DB2-BD59-A6C34878D82A}">
                    <a16:rowId xmlns:a16="http://schemas.microsoft.com/office/drawing/2014/main" val="10001"/>
                  </a:ext>
                </a:extLst>
              </a:tr>
              <a:tr h="325755">
                <a:tc>
                  <a:txBody>
                    <a:bodyPr/>
                    <a:lstStyle/>
                    <a:p>
                      <a:pPr marL="65405">
                        <a:lnSpc>
                          <a:spcPct val="100000"/>
                        </a:lnSpc>
                        <a:spcBef>
                          <a:spcPts val="275"/>
                        </a:spcBef>
                      </a:pPr>
                      <a:r>
                        <a:rPr sz="1500" dirty="0">
                          <a:latin typeface="DM Sans" pitchFamily="2" charset="0"/>
                          <a:cs typeface="DM Sans"/>
                        </a:rPr>
                        <a:t>Genomic</a:t>
                      </a:r>
                      <a:r>
                        <a:rPr sz="1500" spc="-70" dirty="0">
                          <a:latin typeface="DM Sans" pitchFamily="2" charset="0"/>
                          <a:cs typeface="DM Sans"/>
                        </a:rPr>
                        <a:t> </a:t>
                      </a:r>
                      <a:r>
                        <a:rPr sz="1500" dirty="0">
                          <a:latin typeface="DM Sans" pitchFamily="2" charset="0"/>
                          <a:cs typeface="DM Sans"/>
                        </a:rPr>
                        <a:t>Specimen</a:t>
                      </a:r>
                      <a:r>
                        <a:rPr sz="1500" spc="-65" dirty="0">
                          <a:latin typeface="DM Sans" pitchFamily="2" charset="0"/>
                          <a:cs typeface="DM Sans"/>
                        </a:rPr>
                        <a:t> </a:t>
                      </a:r>
                      <a:r>
                        <a:rPr sz="1500" spc="-25" dirty="0">
                          <a:latin typeface="DM Sans" pitchFamily="2" charset="0"/>
                          <a:cs typeface="DM Sans"/>
                        </a:rPr>
                        <a:t>ID</a:t>
                      </a:r>
                      <a:endParaRPr sz="1500" dirty="0">
                        <a:latin typeface="DM Sans" pitchFamily="2" charset="0"/>
                        <a:cs typeface="DM Sans"/>
                      </a:endParaRPr>
                    </a:p>
                  </a:txBody>
                  <a:tcPr marL="0" marR="0" marT="34925" marB="0">
                    <a:lnR w="6350">
                      <a:solidFill>
                        <a:srgbClr val="000000"/>
                      </a:solidFill>
                      <a:prstDash val="solid"/>
                    </a:lnR>
                    <a:lnT w="6350">
                      <a:solidFill>
                        <a:srgbClr val="000000"/>
                      </a:solidFill>
                      <a:prstDash val="solid"/>
                    </a:lnT>
                    <a:lnB w="6350">
                      <a:solidFill>
                        <a:srgbClr val="000000"/>
                      </a:solidFill>
                      <a:prstDash val="solid"/>
                    </a:lnB>
                    <a:solidFill>
                      <a:srgbClr val="D0DDEF"/>
                    </a:solidFill>
                  </a:tcPr>
                </a:tc>
                <a:tc>
                  <a:txBody>
                    <a:bodyPr/>
                    <a:lstStyle/>
                    <a:p>
                      <a:pPr marL="282575">
                        <a:lnSpc>
                          <a:spcPct val="100000"/>
                        </a:lnSpc>
                        <a:spcBef>
                          <a:spcPts val="275"/>
                        </a:spcBef>
                      </a:pPr>
                      <a:r>
                        <a:rPr lang="en-US" sz="1500" spc="-10" dirty="0" err="1">
                          <a:latin typeface="DM Sans" pitchFamily="2" charset="0"/>
                          <a:cs typeface="DM Sans"/>
                        </a:rPr>
                        <a:t>KHDEOMGPCSP11</a:t>
                      </a:r>
                      <a:endParaRPr sz="1500" dirty="0">
                        <a:latin typeface="DM Sans" pitchFamily="2" charset="0"/>
                        <a:cs typeface="DM Sans"/>
                      </a:endParaRPr>
                    </a:p>
                  </a:txBody>
                  <a:tcPr marL="0" marR="0" marT="34925" marB="0">
                    <a:lnL w="6350">
                      <a:solidFill>
                        <a:srgbClr val="000000"/>
                      </a:solidFill>
                      <a:prstDash val="solid"/>
                    </a:lnL>
                    <a:lnT w="6350">
                      <a:solidFill>
                        <a:srgbClr val="000000"/>
                      </a:solidFill>
                      <a:prstDash val="solid"/>
                    </a:lnT>
                    <a:lnB w="6350">
                      <a:solidFill>
                        <a:srgbClr val="000000"/>
                      </a:solidFill>
                      <a:prstDash val="solid"/>
                    </a:lnB>
                    <a:solidFill>
                      <a:srgbClr val="D0DDEF"/>
                    </a:solidFill>
                  </a:tcPr>
                </a:tc>
                <a:extLst>
                  <a:ext uri="{0D108BD9-81ED-4DB2-BD59-A6C34878D82A}">
                    <a16:rowId xmlns:a16="http://schemas.microsoft.com/office/drawing/2014/main" val="10002"/>
                  </a:ext>
                </a:extLst>
              </a:tr>
            </a:tbl>
          </a:graphicData>
        </a:graphic>
      </p:graphicFrame>
      <p:graphicFrame>
        <p:nvGraphicFramePr>
          <p:cNvPr id="14" name="object 14"/>
          <p:cNvGraphicFramePr>
            <a:graphicFrameLocks noGrp="1"/>
          </p:cNvGraphicFramePr>
          <p:nvPr>
            <p:extLst>
              <p:ext uri="{D42A27DB-BD31-4B8C-83A1-F6EECF244321}">
                <p14:modId xmlns:p14="http://schemas.microsoft.com/office/powerpoint/2010/main" val="1550186645"/>
              </p:ext>
            </p:extLst>
          </p:nvPr>
        </p:nvGraphicFramePr>
        <p:xfrm>
          <a:off x="342734" y="5112563"/>
          <a:ext cx="5462270" cy="2496312"/>
        </p:xfrm>
        <a:graphic>
          <a:graphicData uri="http://schemas.openxmlformats.org/drawingml/2006/table">
            <a:tbl>
              <a:tblPr bandRow="1">
                <a:tableStyleId>{5C22544A-7EE6-4342-B048-85BDC9FD1C3A}</a:tableStyleId>
              </a:tblPr>
              <a:tblGrid>
                <a:gridCol w="2562225">
                  <a:extLst>
                    <a:ext uri="{9D8B030D-6E8A-4147-A177-3AD203B41FA5}">
                      <a16:colId xmlns:a16="http://schemas.microsoft.com/office/drawing/2014/main" val="20000"/>
                    </a:ext>
                  </a:extLst>
                </a:gridCol>
                <a:gridCol w="2900045">
                  <a:extLst>
                    <a:ext uri="{9D8B030D-6E8A-4147-A177-3AD203B41FA5}">
                      <a16:colId xmlns:a16="http://schemas.microsoft.com/office/drawing/2014/main" val="20001"/>
                    </a:ext>
                  </a:extLst>
                </a:gridCol>
              </a:tblGrid>
              <a:tr h="356616">
                <a:tc>
                  <a:txBody>
                    <a:bodyPr/>
                    <a:lstStyle/>
                    <a:p>
                      <a:pPr marL="65405">
                        <a:lnSpc>
                          <a:spcPct val="100000"/>
                        </a:lnSpc>
                        <a:spcBef>
                          <a:spcPts val="130"/>
                        </a:spcBef>
                      </a:pPr>
                      <a:r>
                        <a:rPr sz="1500" dirty="0">
                          <a:latin typeface="DM Sans" pitchFamily="2" charset="0"/>
                        </a:rPr>
                        <a:t>Sequencing</a:t>
                      </a:r>
                      <a:r>
                        <a:rPr sz="1500" spc="-85" dirty="0">
                          <a:latin typeface="DM Sans" pitchFamily="2" charset="0"/>
                        </a:rPr>
                        <a:t> </a:t>
                      </a:r>
                      <a:r>
                        <a:rPr sz="1500" spc="-20" dirty="0">
                          <a:latin typeface="DM Sans" pitchFamily="2" charset="0"/>
                        </a:rPr>
                        <a:t>Type</a:t>
                      </a:r>
                      <a:endParaRPr sz="1500" dirty="0">
                        <a:latin typeface="DM Sans" pitchFamily="2" charset="0"/>
                        <a:cs typeface="DM Sans"/>
                      </a:endParaRPr>
                    </a:p>
                  </a:txBody>
                  <a:tcPr marL="0" marR="0" marT="16510" marB="0">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tcPr>
                </a:tc>
                <a:tc>
                  <a:txBody>
                    <a:bodyPr/>
                    <a:lstStyle/>
                    <a:p>
                      <a:pPr marL="282575">
                        <a:lnSpc>
                          <a:spcPct val="100000"/>
                        </a:lnSpc>
                        <a:spcBef>
                          <a:spcPts val="130"/>
                        </a:spcBef>
                      </a:pPr>
                      <a:r>
                        <a:rPr sz="1500" spc="-10" dirty="0">
                          <a:latin typeface="DM Sans" pitchFamily="2" charset="0"/>
                        </a:rPr>
                        <a:t>Germline</a:t>
                      </a:r>
                      <a:endParaRPr sz="1500" dirty="0">
                        <a:latin typeface="DM Sans" pitchFamily="2" charset="0"/>
                        <a:cs typeface="DM Sans"/>
                      </a:endParaRPr>
                    </a:p>
                  </a:txBody>
                  <a:tcPr marL="0" marR="0" marT="16510" marB="0">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616">
                <a:tc>
                  <a:txBody>
                    <a:bodyPr/>
                    <a:lstStyle/>
                    <a:p>
                      <a:pPr marL="65405">
                        <a:lnSpc>
                          <a:spcPct val="100000"/>
                        </a:lnSpc>
                        <a:spcBef>
                          <a:spcPts val="409"/>
                        </a:spcBef>
                      </a:pPr>
                      <a:r>
                        <a:rPr sz="1500" spc="-20" dirty="0">
                          <a:latin typeface="DM Sans" pitchFamily="2" charset="0"/>
                        </a:rPr>
                        <a:t>WGS/WES/Targeted</a:t>
                      </a:r>
                      <a:r>
                        <a:rPr sz="1500" spc="15" dirty="0">
                          <a:latin typeface="DM Sans" pitchFamily="2" charset="0"/>
                        </a:rPr>
                        <a:t> </a:t>
                      </a:r>
                      <a:r>
                        <a:rPr sz="1500" spc="-25" dirty="0">
                          <a:latin typeface="DM Sans" pitchFamily="2" charset="0"/>
                        </a:rPr>
                        <a:t>Seq</a:t>
                      </a:r>
                      <a:endParaRPr sz="1500" dirty="0">
                        <a:latin typeface="DM Sans" pitchFamily="2" charset="0"/>
                        <a:cs typeface="DM Sans"/>
                      </a:endParaRPr>
                    </a:p>
                  </a:txBody>
                  <a:tcPr marL="0" marR="0" marT="52069"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409"/>
                        </a:spcBef>
                      </a:pPr>
                      <a:r>
                        <a:rPr sz="1500" dirty="0">
                          <a:latin typeface="DM Sans" pitchFamily="2" charset="0"/>
                        </a:rPr>
                        <a:t>Whole</a:t>
                      </a:r>
                      <a:r>
                        <a:rPr sz="1500" spc="-30" dirty="0">
                          <a:latin typeface="DM Sans" pitchFamily="2" charset="0"/>
                        </a:rPr>
                        <a:t> </a:t>
                      </a:r>
                      <a:r>
                        <a:rPr sz="1500" dirty="0">
                          <a:latin typeface="DM Sans" pitchFamily="2" charset="0"/>
                        </a:rPr>
                        <a:t>Exome</a:t>
                      </a:r>
                      <a:r>
                        <a:rPr sz="1500" spc="-25" dirty="0">
                          <a:latin typeface="DM Sans" pitchFamily="2" charset="0"/>
                        </a:rPr>
                        <a:t> </a:t>
                      </a:r>
                      <a:r>
                        <a:rPr sz="1500" spc="-10" dirty="0">
                          <a:latin typeface="DM Sans" pitchFamily="2" charset="0"/>
                        </a:rPr>
                        <a:t>Sequencing</a:t>
                      </a:r>
                      <a:endParaRPr sz="1500" dirty="0">
                        <a:latin typeface="DM Sans" pitchFamily="2" charset="0"/>
                        <a:cs typeface="DM Sans"/>
                      </a:endParaRPr>
                    </a:p>
                  </a:txBody>
                  <a:tcPr marL="0" marR="0" marT="52069"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56616">
                <a:tc>
                  <a:txBody>
                    <a:bodyPr/>
                    <a:lstStyle/>
                    <a:p>
                      <a:pPr marL="65405">
                        <a:lnSpc>
                          <a:spcPct val="100000"/>
                        </a:lnSpc>
                        <a:spcBef>
                          <a:spcPts val="400"/>
                        </a:spcBef>
                      </a:pPr>
                      <a:r>
                        <a:rPr sz="1500" spc="-10" dirty="0">
                          <a:latin typeface="DM Sans" pitchFamily="2" charset="0"/>
                        </a:rPr>
                        <a:t>Encoding</a:t>
                      </a:r>
                      <a:endParaRPr sz="1500" dirty="0">
                        <a:latin typeface="DM Sans" pitchFamily="2" charset="0"/>
                        <a:cs typeface="DM Sans"/>
                      </a:endParaRPr>
                    </a:p>
                  </a:txBody>
                  <a:tcPr marL="0" marR="0" marT="5080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400"/>
                        </a:spcBef>
                      </a:pPr>
                      <a:r>
                        <a:rPr sz="1500" dirty="0">
                          <a:latin typeface="DM Sans" pitchFamily="2" charset="0"/>
                        </a:rPr>
                        <a:t>Illumina</a:t>
                      </a:r>
                      <a:r>
                        <a:rPr sz="1500" spc="-55" dirty="0">
                          <a:latin typeface="DM Sans" pitchFamily="2" charset="0"/>
                        </a:rPr>
                        <a:t> </a:t>
                      </a:r>
                      <a:r>
                        <a:rPr sz="1500" spc="-25" dirty="0">
                          <a:latin typeface="DM Sans" pitchFamily="2" charset="0"/>
                        </a:rPr>
                        <a:t>1.9</a:t>
                      </a:r>
                      <a:endParaRPr sz="1500" dirty="0">
                        <a:latin typeface="DM Sans" pitchFamily="2" charset="0"/>
                        <a:cs typeface="DM Sans"/>
                      </a:endParaRPr>
                    </a:p>
                  </a:txBody>
                  <a:tcPr marL="0" marR="0" marT="5080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56616">
                <a:tc>
                  <a:txBody>
                    <a:bodyPr/>
                    <a:lstStyle/>
                    <a:p>
                      <a:pPr marL="65405">
                        <a:lnSpc>
                          <a:spcPct val="100000"/>
                        </a:lnSpc>
                        <a:spcBef>
                          <a:spcPts val="229"/>
                        </a:spcBef>
                      </a:pPr>
                      <a:r>
                        <a:rPr sz="1500" dirty="0">
                          <a:latin typeface="DM Sans" pitchFamily="2" charset="0"/>
                        </a:rPr>
                        <a:t>Sequence</a:t>
                      </a:r>
                      <a:r>
                        <a:rPr sz="1500" spc="-70" dirty="0">
                          <a:latin typeface="DM Sans" pitchFamily="2" charset="0"/>
                        </a:rPr>
                        <a:t> </a:t>
                      </a:r>
                      <a:r>
                        <a:rPr sz="1500" spc="-10" dirty="0">
                          <a:latin typeface="DM Sans" pitchFamily="2" charset="0"/>
                        </a:rPr>
                        <a:t>length</a:t>
                      </a:r>
                      <a:endParaRPr sz="1500" dirty="0">
                        <a:latin typeface="DM Sans" pitchFamily="2" charset="0"/>
                        <a:cs typeface="DM Sans"/>
                      </a:endParaRPr>
                    </a:p>
                  </a:txBody>
                  <a:tcPr marL="0" marR="0" marT="29209"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229"/>
                        </a:spcBef>
                      </a:pPr>
                      <a:r>
                        <a:rPr lang="en-US" sz="1500" b="0" i="0" dirty="0">
                          <a:solidFill>
                            <a:schemeClr val="dk1"/>
                          </a:solidFill>
                          <a:effectLst/>
                          <a:latin typeface="DM Sans" pitchFamily="2" charset="0"/>
                          <a:ea typeface="+mn-ea"/>
                          <a:cs typeface="+mn-cs"/>
                        </a:rPr>
                        <a:t>151bp</a:t>
                      </a:r>
                      <a:endParaRPr sz="1500" b="0" dirty="0">
                        <a:latin typeface="DM Sans" pitchFamily="2" charset="0"/>
                        <a:cs typeface="DM Sans"/>
                      </a:endParaRPr>
                    </a:p>
                  </a:txBody>
                  <a:tcPr marL="0" marR="0" marT="29209"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56616">
                <a:tc>
                  <a:txBody>
                    <a:bodyPr/>
                    <a:lstStyle/>
                    <a:p>
                      <a:pPr marL="65405">
                        <a:lnSpc>
                          <a:spcPct val="100000"/>
                        </a:lnSpc>
                        <a:spcBef>
                          <a:spcPts val="445"/>
                        </a:spcBef>
                      </a:pPr>
                      <a:r>
                        <a:rPr sz="1500" dirty="0">
                          <a:latin typeface="DM Sans" pitchFamily="2" charset="0"/>
                        </a:rPr>
                        <a:t>Overall</a:t>
                      </a:r>
                      <a:r>
                        <a:rPr sz="1500" spc="-60" dirty="0">
                          <a:latin typeface="DM Sans" pitchFamily="2" charset="0"/>
                        </a:rPr>
                        <a:t> </a:t>
                      </a:r>
                      <a:r>
                        <a:rPr sz="1500" dirty="0">
                          <a:latin typeface="DM Sans" pitchFamily="2" charset="0"/>
                        </a:rPr>
                        <a:t>Alignment</a:t>
                      </a:r>
                      <a:r>
                        <a:rPr sz="1500" spc="-55" dirty="0">
                          <a:latin typeface="DM Sans" pitchFamily="2" charset="0"/>
                        </a:rPr>
                        <a:t> </a:t>
                      </a:r>
                      <a:r>
                        <a:rPr sz="1500" spc="-20" dirty="0">
                          <a:latin typeface="DM Sans" pitchFamily="2" charset="0"/>
                        </a:rPr>
                        <a:t>rate</a:t>
                      </a:r>
                      <a:endParaRPr sz="1500" dirty="0">
                        <a:latin typeface="DM Sans" pitchFamily="2" charset="0"/>
                        <a:cs typeface="DM Sans"/>
                      </a:endParaRPr>
                    </a:p>
                  </a:txBody>
                  <a:tcPr marL="0" marR="0" marT="56515"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445"/>
                        </a:spcBef>
                      </a:pPr>
                      <a:r>
                        <a:rPr lang="en-US" sz="1500" b="0" i="0" dirty="0" err="1">
                          <a:solidFill>
                            <a:schemeClr val="dk1"/>
                          </a:solidFill>
                          <a:effectLst/>
                          <a:latin typeface="DM Sans" pitchFamily="2" charset="0"/>
                          <a:ea typeface="+mn-ea"/>
                          <a:cs typeface="+mn-cs"/>
                        </a:rPr>
                        <a:t>99.90%</a:t>
                      </a:r>
                      <a:endParaRPr sz="1500" b="0" dirty="0">
                        <a:solidFill>
                          <a:schemeClr val="tx1"/>
                        </a:solidFill>
                        <a:latin typeface="DM Sans" pitchFamily="2" charset="0"/>
                        <a:cs typeface="DM Sans"/>
                      </a:endParaRPr>
                    </a:p>
                  </a:txBody>
                  <a:tcPr marL="0" marR="0" marT="56515"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56616">
                <a:tc>
                  <a:txBody>
                    <a:bodyPr/>
                    <a:lstStyle/>
                    <a:p>
                      <a:pPr marL="65405">
                        <a:lnSpc>
                          <a:spcPct val="100000"/>
                        </a:lnSpc>
                        <a:spcBef>
                          <a:spcPts val="135"/>
                        </a:spcBef>
                      </a:pPr>
                      <a:r>
                        <a:rPr lang="en-US" sz="1500" dirty="0">
                          <a:latin typeface="DM Sans" pitchFamily="2" charset="0"/>
                        </a:rPr>
                        <a:t>Mean </a:t>
                      </a:r>
                      <a:r>
                        <a:rPr sz="1500" dirty="0">
                          <a:latin typeface="DM Sans" pitchFamily="2" charset="0"/>
                        </a:rPr>
                        <a:t>Sequencing</a:t>
                      </a:r>
                      <a:r>
                        <a:rPr sz="1500" spc="-85" dirty="0">
                          <a:latin typeface="DM Sans" pitchFamily="2" charset="0"/>
                        </a:rPr>
                        <a:t> </a:t>
                      </a:r>
                      <a:r>
                        <a:rPr sz="1500" spc="-10" dirty="0">
                          <a:latin typeface="DM Sans" pitchFamily="2" charset="0"/>
                        </a:rPr>
                        <a:t>depth</a:t>
                      </a:r>
                      <a:endParaRPr sz="1500" dirty="0">
                        <a:latin typeface="DM Sans" pitchFamily="2" charset="0"/>
                        <a:cs typeface="DM Sans"/>
                      </a:endParaRPr>
                    </a:p>
                  </a:txBody>
                  <a:tcPr marL="0" marR="0" marT="17145"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135"/>
                        </a:spcBef>
                      </a:pPr>
                      <a:r>
                        <a:rPr lang="en-US" sz="1500" b="0" i="0" dirty="0" err="1">
                          <a:solidFill>
                            <a:schemeClr val="dk1"/>
                          </a:solidFill>
                          <a:effectLst/>
                          <a:latin typeface="DM Sans" pitchFamily="2" charset="0"/>
                          <a:ea typeface="+mn-ea"/>
                          <a:cs typeface="+mn-cs"/>
                        </a:rPr>
                        <a:t>223.0</a:t>
                      </a:r>
                      <a:endParaRPr sz="1500" b="0" dirty="0">
                        <a:latin typeface="DM Sans" pitchFamily="2" charset="0"/>
                        <a:cs typeface="DM Sans"/>
                      </a:endParaRPr>
                    </a:p>
                  </a:txBody>
                  <a:tcPr marL="0" marR="0" marT="17145"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0198677"/>
                  </a:ext>
                </a:extLst>
              </a:tr>
              <a:tr h="356616">
                <a:tc>
                  <a:txBody>
                    <a:bodyPr/>
                    <a:lstStyle/>
                    <a:p>
                      <a:pPr marL="65405">
                        <a:lnSpc>
                          <a:spcPct val="100000"/>
                        </a:lnSpc>
                        <a:spcBef>
                          <a:spcPts val="275"/>
                        </a:spcBef>
                      </a:pPr>
                      <a:r>
                        <a:rPr sz="1500" dirty="0">
                          <a:latin typeface="DM Sans" pitchFamily="2" charset="0"/>
                        </a:rPr>
                        <a:t>Q30 </a:t>
                      </a:r>
                      <a:r>
                        <a:rPr sz="1500" spc="-10" dirty="0">
                          <a:latin typeface="DM Sans" pitchFamily="2" charset="0"/>
                        </a:rPr>
                        <a:t>score</a:t>
                      </a:r>
                      <a:endParaRPr sz="1500" dirty="0">
                        <a:latin typeface="DM Sans" pitchFamily="2" charset="0"/>
                        <a:cs typeface="DM Sans"/>
                      </a:endParaRPr>
                    </a:p>
                  </a:txBody>
                  <a:tcPr marL="0" marR="0" marT="34925"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marL="282575">
                        <a:lnSpc>
                          <a:spcPct val="100000"/>
                        </a:lnSpc>
                        <a:spcBef>
                          <a:spcPts val="275"/>
                        </a:spcBef>
                      </a:pPr>
                      <a:r>
                        <a:rPr lang="en-US" sz="1500" b="0" i="0" dirty="0">
                          <a:solidFill>
                            <a:schemeClr val="dk1"/>
                          </a:solidFill>
                          <a:effectLst/>
                          <a:latin typeface="DM Sans" pitchFamily="2" charset="0"/>
                          <a:ea typeface="+mn-ea"/>
                          <a:cs typeface="+mn-cs"/>
                        </a:rPr>
                        <a:t>93.59%</a:t>
                      </a:r>
                      <a:endParaRPr sz="1500" b="0" dirty="0">
                        <a:latin typeface="DM Sans" pitchFamily="2" charset="0"/>
                        <a:cs typeface="DM Sans"/>
                      </a:endParaRPr>
                    </a:p>
                  </a:txBody>
                  <a:tcPr marL="0" marR="0" marT="34925"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sp>
        <p:nvSpPr>
          <p:cNvPr id="15" name="object 15"/>
          <p:cNvSpPr txBox="1"/>
          <p:nvPr/>
        </p:nvSpPr>
        <p:spPr>
          <a:xfrm>
            <a:off x="395573" y="4677992"/>
            <a:ext cx="2764155" cy="365760"/>
          </a:xfrm>
          <a:prstGeom prst="rect">
            <a:avLst/>
          </a:prstGeom>
        </p:spPr>
        <p:txBody>
          <a:bodyPr vert="horz" wrap="square" lIns="0" tIns="16510" rIns="0" bIns="0" rtlCol="0">
            <a:spAutoFit/>
          </a:bodyPr>
          <a:lstStyle/>
          <a:p>
            <a:pPr marL="12700">
              <a:lnSpc>
                <a:spcPct val="100000"/>
              </a:lnSpc>
              <a:spcBef>
                <a:spcPts val="130"/>
              </a:spcBef>
            </a:pPr>
            <a:r>
              <a:rPr sz="2200" b="1" dirty="0">
                <a:latin typeface="DM Sans" pitchFamily="2" charset="0"/>
                <a:cs typeface="DM Sans"/>
              </a:rPr>
              <a:t>Sequencing</a:t>
            </a:r>
            <a:r>
              <a:rPr sz="2200" b="1" spc="130" dirty="0">
                <a:latin typeface="DM Sans" pitchFamily="2" charset="0"/>
                <a:cs typeface="DM Sans"/>
              </a:rPr>
              <a:t> </a:t>
            </a:r>
            <a:r>
              <a:rPr sz="2200" b="1" spc="-10" dirty="0">
                <a:latin typeface="DM Sans" pitchFamily="2" charset="0"/>
                <a:cs typeface="DM Sans"/>
              </a:rPr>
              <a:t>Details:</a:t>
            </a:r>
            <a:endParaRPr sz="2200" dirty="0">
              <a:latin typeface="DM Sans" pitchFamily="2" charset="0"/>
              <a:cs typeface="DM Sans"/>
            </a:endParaRPr>
          </a:p>
        </p:txBody>
      </p:sp>
      <p:sp>
        <p:nvSpPr>
          <p:cNvPr id="16" name="object 16"/>
          <p:cNvSpPr txBox="1"/>
          <p:nvPr/>
        </p:nvSpPr>
        <p:spPr>
          <a:xfrm>
            <a:off x="395573" y="7785406"/>
            <a:ext cx="5514340" cy="1001394"/>
          </a:xfrm>
          <a:prstGeom prst="rect">
            <a:avLst/>
          </a:prstGeom>
        </p:spPr>
        <p:txBody>
          <a:bodyPr vert="horz" wrap="square" lIns="0" tIns="123189" rIns="0" bIns="0" rtlCol="0">
            <a:spAutoFit/>
          </a:bodyPr>
          <a:lstStyle/>
          <a:p>
            <a:pPr marL="12700">
              <a:lnSpc>
                <a:spcPct val="100000"/>
              </a:lnSpc>
              <a:spcBef>
                <a:spcPts val="969"/>
              </a:spcBef>
            </a:pPr>
            <a:r>
              <a:rPr sz="2200" b="1" dirty="0">
                <a:latin typeface="DM Sans" pitchFamily="2" charset="0"/>
                <a:cs typeface="DM Sans"/>
              </a:rPr>
              <a:t>INDICATION</a:t>
            </a:r>
            <a:r>
              <a:rPr sz="2200" b="1" spc="-5" dirty="0">
                <a:latin typeface="DM Sans" pitchFamily="2" charset="0"/>
                <a:cs typeface="DM Sans"/>
              </a:rPr>
              <a:t> </a:t>
            </a:r>
            <a:r>
              <a:rPr sz="2200" b="1" dirty="0">
                <a:latin typeface="DM Sans" pitchFamily="2" charset="0"/>
                <a:cs typeface="DM Sans"/>
              </a:rPr>
              <a:t>FOR </a:t>
            </a:r>
            <a:r>
              <a:rPr sz="2200" b="1" spc="-10" dirty="0">
                <a:latin typeface="DM Sans" pitchFamily="2" charset="0"/>
                <a:cs typeface="DM Sans"/>
              </a:rPr>
              <a:t>TESTING</a:t>
            </a:r>
            <a:endParaRPr sz="2200" dirty="0">
              <a:latin typeface="DM Sans" pitchFamily="2" charset="0"/>
              <a:cs typeface="DM Sans"/>
            </a:endParaRPr>
          </a:p>
          <a:p>
            <a:pPr marL="12700" marR="5080">
              <a:lnSpc>
                <a:spcPct val="100000"/>
              </a:lnSpc>
              <a:spcBef>
                <a:spcPts val="570"/>
              </a:spcBef>
            </a:pPr>
            <a:r>
              <a:rPr lang="en-IN" sz="1500" dirty="0" err="1">
                <a:latin typeface="DM Sans" pitchFamily="2" charset="0"/>
                <a:cs typeface="DM Sans"/>
              </a:rPr>
              <a:t>Chandra Meruva</a:t>
            </a:r>
            <a:r>
              <a:rPr sz="1500" dirty="0">
                <a:latin typeface="DM Sans" pitchFamily="2" charset="0"/>
                <a:cs typeface="DM Sans"/>
              </a:rPr>
              <a:t>,</a:t>
            </a:r>
            <a:r>
              <a:rPr sz="1500" spc="-45" dirty="0">
                <a:latin typeface="DM Sans" pitchFamily="2" charset="0"/>
                <a:cs typeface="DM Sans"/>
              </a:rPr>
              <a:t> </a:t>
            </a:r>
            <a:r>
              <a:rPr lang="en-IN" sz="1500" b="1" spc="-45" dirty="0" err="1">
                <a:latin typeface="DM Sans" pitchFamily="2" charset="0"/>
                <a:cs typeface="DM Sans"/>
              </a:rPr>
              <a:t>50</a:t>
            </a:r>
            <a:r>
              <a:rPr lang="en-IN" sz="1500" spc="-45" dirty="0">
                <a:latin typeface="DM Sans" pitchFamily="2" charset="0"/>
                <a:cs typeface="DM Sans"/>
              </a:rPr>
              <a:t>, </a:t>
            </a:r>
            <a:r>
              <a:rPr lang="en-US" sz="1500" b="1" spc="-45" dirty="0" err="1">
                <a:latin typeface="DM Sans" pitchFamily="2" charset="0"/>
                <a:cs typeface="DM Sans"/>
              </a:rPr>
              <a:t>Male</a:t>
            </a:r>
            <a:r>
              <a:rPr sz="1500" b="1" spc="5" dirty="0">
                <a:latin typeface="DM Sans" pitchFamily="2" charset="0"/>
                <a:cs typeface="DM Sans"/>
              </a:rPr>
              <a:t> </a:t>
            </a:r>
            <a:r>
              <a:rPr sz="1500" dirty="0">
                <a:latin typeface="DM Sans" pitchFamily="2" charset="0"/>
                <a:cs typeface="DM Sans"/>
              </a:rPr>
              <a:t>was</a:t>
            </a:r>
            <a:r>
              <a:rPr sz="1500" spc="-45" dirty="0">
                <a:latin typeface="DM Sans" pitchFamily="2" charset="0"/>
                <a:cs typeface="DM Sans"/>
              </a:rPr>
              <a:t> </a:t>
            </a:r>
            <a:r>
              <a:rPr sz="1500" spc="-10" dirty="0">
                <a:latin typeface="DM Sans" pitchFamily="2" charset="0"/>
                <a:cs typeface="DM Sans"/>
              </a:rPr>
              <a:t>referred</a:t>
            </a:r>
            <a:r>
              <a:rPr sz="1500" spc="-45" dirty="0">
                <a:latin typeface="DM Sans" pitchFamily="2" charset="0"/>
                <a:cs typeface="DM Sans"/>
              </a:rPr>
              <a:t> </a:t>
            </a:r>
            <a:r>
              <a:rPr sz="1500" dirty="0">
                <a:latin typeface="DM Sans" pitchFamily="2" charset="0"/>
                <a:cs typeface="DM Sans"/>
              </a:rPr>
              <a:t>for</a:t>
            </a:r>
            <a:r>
              <a:rPr sz="1500" spc="-40" dirty="0">
                <a:latin typeface="DM Sans" pitchFamily="2" charset="0"/>
                <a:cs typeface="DM Sans"/>
              </a:rPr>
              <a:t> </a:t>
            </a:r>
            <a:r>
              <a:rPr sz="1500" dirty="0">
                <a:latin typeface="DM Sans" pitchFamily="2" charset="0"/>
                <a:cs typeface="DM Sans"/>
              </a:rPr>
              <a:t>genetic</a:t>
            </a:r>
            <a:r>
              <a:rPr sz="1500" spc="-45" dirty="0">
                <a:latin typeface="DM Sans" pitchFamily="2" charset="0"/>
                <a:cs typeface="DM Sans"/>
              </a:rPr>
              <a:t> </a:t>
            </a:r>
            <a:r>
              <a:rPr sz="1500" dirty="0">
                <a:latin typeface="DM Sans" pitchFamily="2" charset="0"/>
                <a:cs typeface="DM Sans"/>
              </a:rPr>
              <a:t>testing</a:t>
            </a:r>
            <a:r>
              <a:rPr sz="1500" spc="-45" dirty="0">
                <a:latin typeface="DM Sans" pitchFamily="2" charset="0"/>
                <a:cs typeface="DM Sans"/>
              </a:rPr>
              <a:t> </a:t>
            </a:r>
            <a:r>
              <a:rPr sz="1500" spc="-25" dirty="0">
                <a:latin typeface="DM Sans" pitchFamily="2" charset="0"/>
                <a:cs typeface="DM Sans"/>
              </a:rPr>
              <a:t>to </a:t>
            </a:r>
            <a:r>
              <a:rPr sz="1500" dirty="0">
                <a:latin typeface="DM Sans" pitchFamily="2" charset="0"/>
                <a:cs typeface="DM Sans"/>
              </a:rPr>
              <a:t>analyze</a:t>
            </a:r>
            <a:r>
              <a:rPr sz="1500" spc="-15" dirty="0">
                <a:latin typeface="DM Sans" pitchFamily="2" charset="0"/>
                <a:cs typeface="DM Sans"/>
              </a:rPr>
              <a:t> </a:t>
            </a:r>
            <a:r>
              <a:rPr sz="1500" dirty="0">
                <a:latin typeface="DM Sans" pitchFamily="2" charset="0"/>
                <a:cs typeface="DM Sans"/>
              </a:rPr>
              <a:t>risk</a:t>
            </a:r>
            <a:r>
              <a:rPr sz="1500" spc="-10" dirty="0">
                <a:latin typeface="DM Sans" pitchFamily="2" charset="0"/>
                <a:cs typeface="DM Sans"/>
              </a:rPr>
              <a:t> </a:t>
            </a:r>
            <a:r>
              <a:rPr sz="1500" dirty="0">
                <a:latin typeface="DM Sans" pitchFamily="2" charset="0"/>
                <a:cs typeface="DM Sans"/>
              </a:rPr>
              <a:t>for</a:t>
            </a:r>
            <a:r>
              <a:rPr sz="1500" spc="-15" dirty="0">
                <a:latin typeface="DM Sans" pitchFamily="2" charset="0"/>
                <a:cs typeface="DM Sans"/>
              </a:rPr>
              <a:t> </a:t>
            </a:r>
            <a:r>
              <a:rPr sz="1500" spc="-10" dirty="0">
                <a:latin typeface="DM Sans" pitchFamily="2" charset="0"/>
                <a:cs typeface="DM Sans"/>
              </a:rPr>
              <a:t>Diabetes.</a:t>
            </a:r>
            <a:endParaRPr sz="1500" dirty="0">
              <a:latin typeface="DM Sans" pitchFamily="2" charset="0"/>
              <a:cs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848" y="1500698"/>
            <a:ext cx="6708140" cy="7003839"/>
          </a:xfrm>
          <a:prstGeom prst="rect">
            <a:avLst/>
          </a:prstGeom>
        </p:spPr>
        <p:txBody>
          <a:bodyPr vert="horz" wrap="square" lIns="0" tIns="14604" rIns="0" bIns="0" rtlCol="0">
            <a:spAutoFit/>
          </a:bodyPr>
          <a:lstStyle/>
          <a:p>
            <a:pPr marL="12700">
              <a:lnSpc>
                <a:spcPct val="100000"/>
              </a:lnSpc>
              <a:spcBef>
                <a:spcPts val="114"/>
              </a:spcBef>
            </a:pPr>
            <a:r>
              <a:rPr sz="2850" b="1" spc="-10" dirty="0">
                <a:solidFill>
                  <a:srgbClr val="262261"/>
                </a:solidFill>
                <a:latin typeface="Bitter" pitchFamily="2" charset="0"/>
                <a:cs typeface="Book Antiqua"/>
              </a:rPr>
              <a:t>APPENDIX</a:t>
            </a:r>
            <a:endParaRPr sz="2850" dirty="0">
              <a:latin typeface="Bitter" pitchFamily="2" charset="0"/>
              <a:cs typeface="Book Antiqua"/>
            </a:endParaRPr>
          </a:p>
          <a:p>
            <a:pPr marL="12700">
              <a:lnSpc>
                <a:spcPct val="100000"/>
              </a:lnSpc>
              <a:spcBef>
                <a:spcPts val="15"/>
              </a:spcBef>
            </a:pPr>
            <a:r>
              <a:rPr sz="2850" b="1" spc="50" dirty="0">
                <a:solidFill>
                  <a:srgbClr val="262261"/>
                </a:solidFill>
                <a:latin typeface="Bitter" pitchFamily="2" charset="0"/>
                <a:cs typeface="Book Antiqua"/>
              </a:rPr>
              <a:t>Test</a:t>
            </a:r>
            <a:r>
              <a:rPr sz="2850" b="1" spc="-185" dirty="0">
                <a:solidFill>
                  <a:srgbClr val="262261"/>
                </a:solidFill>
                <a:latin typeface="Bitter" pitchFamily="2" charset="0"/>
                <a:cs typeface="Book Antiqua"/>
              </a:rPr>
              <a:t> </a:t>
            </a:r>
            <a:r>
              <a:rPr sz="2850" b="1" spc="75" dirty="0">
                <a:solidFill>
                  <a:srgbClr val="262261"/>
                </a:solidFill>
                <a:latin typeface="Bitter" pitchFamily="2" charset="0"/>
                <a:cs typeface="Book Antiqua"/>
              </a:rPr>
              <a:t>description</a:t>
            </a:r>
            <a:r>
              <a:rPr sz="2850" b="1" spc="-185" dirty="0">
                <a:solidFill>
                  <a:srgbClr val="262261"/>
                </a:solidFill>
                <a:latin typeface="Bitter" pitchFamily="2" charset="0"/>
                <a:cs typeface="Book Antiqua"/>
              </a:rPr>
              <a:t> </a:t>
            </a:r>
            <a:r>
              <a:rPr sz="2850" b="1" spc="-455" dirty="0">
                <a:solidFill>
                  <a:srgbClr val="262261"/>
                </a:solidFill>
                <a:latin typeface="Bitter" pitchFamily="2" charset="0"/>
                <a:cs typeface="Book Antiqua"/>
              </a:rPr>
              <a:t>&amp;</a:t>
            </a:r>
            <a:r>
              <a:rPr sz="2850" b="1" spc="-180" dirty="0">
                <a:solidFill>
                  <a:srgbClr val="262261"/>
                </a:solidFill>
                <a:latin typeface="Bitter" pitchFamily="2" charset="0"/>
                <a:cs typeface="Book Antiqua"/>
              </a:rPr>
              <a:t> </a:t>
            </a:r>
            <a:r>
              <a:rPr sz="2850" b="1" spc="-10" dirty="0">
                <a:solidFill>
                  <a:srgbClr val="262261"/>
                </a:solidFill>
                <a:latin typeface="Bitter" pitchFamily="2" charset="0"/>
                <a:cs typeface="Book Antiqua"/>
              </a:rPr>
              <a:t>Methodology</a:t>
            </a:r>
            <a:endParaRPr lang="en-US" sz="2850" b="1" spc="-10" dirty="0">
              <a:solidFill>
                <a:srgbClr val="262261"/>
              </a:solidFill>
              <a:latin typeface="Bitter" pitchFamily="2" charset="0"/>
              <a:cs typeface="Book Antiqua"/>
            </a:endParaRPr>
          </a:p>
          <a:p>
            <a:pPr marL="12700">
              <a:lnSpc>
                <a:spcPct val="100000"/>
              </a:lnSpc>
              <a:spcBef>
                <a:spcPts val="15"/>
              </a:spcBef>
            </a:pPr>
            <a:endParaRPr sz="2850" dirty="0">
              <a:latin typeface="Bitter" pitchFamily="2" charset="0"/>
              <a:cs typeface="Book Antiqua"/>
            </a:endParaRPr>
          </a:p>
          <a:p>
            <a:pPr marL="96520" marR="5080" algn="just">
              <a:spcBef>
                <a:spcPts val="595"/>
              </a:spcBef>
            </a:pPr>
            <a:r>
              <a:rPr lang="en-US" sz="1100" b="0" spc="-10" dirty="0">
                <a:latin typeface="DM Sans Medium"/>
                <a:cs typeface="DM Sans Medium"/>
              </a:rPr>
              <a:t>Variants</a:t>
            </a:r>
            <a:r>
              <a:rPr lang="en-US" sz="1100" b="0" spc="-35" dirty="0">
                <a:latin typeface="DM Sans Medium"/>
                <a:cs typeface="DM Sans Medium"/>
              </a:rPr>
              <a:t> </a:t>
            </a:r>
            <a:r>
              <a:rPr lang="en-US" sz="1100" b="0" dirty="0">
                <a:latin typeface="DM Sans Medium"/>
                <a:cs typeface="DM Sans Medium"/>
              </a:rPr>
              <a:t>associated</a:t>
            </a:r>
            <a:r>
              <a:rPr lang="en-US" sz="1100" b="0" spc="-35" dirty="0">
                <a:latin typeface="DM Sans Medium"/>
                <a:cs typeface="DM Sans Medium"/>
              </a:rPr>
              <a:t> </a:t>
            </a:r>
            <a:r>
              <a:rPr lang="en-US" sz="1100" b="0" dirty="0">
                <a:latin typeface="DM Sans Medium"/>
                <a:cs typeface="DM Sans Medium"/>
              </a:rPr>
              <a:t>with</a:t>
            </a:r>
            <a:r>
              <a:rPr lang="en-US" sz="1100" b="0" spc="-35" dirty="0">
                <a:latin typeface="DM Sans Medium"/>
                <a:cs typeface="DM Sans Medium"/>
              </a:rPr>
              <a:t> </a:t>
            </a:r>
            <a:r>
              <a:rPr lang="en-US" sz="1100" b="0" dirty="0">
                <a:latin typeface="DM Sans Medium"/>
                <a:cs typeface="DM Sans Medium"/>
              </a:rPr>
              <a:t>the</a:t>
            </a:r>
            <a:r>
              <a:rPr lang="en-US" sz="1100" b="0" spc="-35" dirty="0">
                <a:latin typeface="DM Sans Medium"/>
                <a:cs typeface="DM Sans Medium"/>
              </a:rPr>
              <a:t> </a:t>
            </a:r>
            <a:r>
              <a:rPr lang="en-US" sz="1100" b="0" spc="-10" dirty="0">
                <a:latin typeface="DM Sans Medium"/>
                <a:cs typeface="DM Sans Medium"/>
              </a:rPr>
              <a:t>reported</a:t>
            </a:r>
            <a:r>
              <a:rPr lang="en-US" sz="1100" b="0" spc="-30" dirty="0">
                <a:latin typeface="DM Sans Medium"/>
                <a:cs typeface="DM Sans Medium"/>
              </a:rPr>
              <a:t> </a:t>
            </a:r>
            <a:r>
              <a:rPr lang="en-US" sz="1100" b="0" dirty="0">
                <a:latin typeface="DM Sans Medium"/>
                <a:cs typeface="DM Sans Medium"/>
              </a:rPr>
              <a:t>clinical</a:t>
            </a:r>
            <a:r>
              <a:rPr lang="en-US" sz="1100" b="0" spc="-35" dirty="0">
                <a:latin typeface="DM Sans Medium"/>
                <a:cs typeface="DM Sans Medium"/>
              </a:rPr>
              <a:t> </a:t>
            </a:r>
            <a:r>
              <a:rPr lang="en-US" sz="1100" b="0" dirty="0">
                <a:latin typeface="DM Sans Medium"/>
                <a:cs typeface="DM Sans Medium"/>
              </a:rPr>
              <a:t>condition</a:t>
            </a:r>
            <a:r>
              <a:rPr lang="en-US" sz="1100" b="0" spc="-35" dirty="0">
                <a:latin typeface="DM Sans Medium"/>
                <a:cs typeface="DM Sans Medium"/>
              </a:rPr>
              <a:t> </a:t>
            </a:r>
            <a:r>
              <a:rPr lang="en-US" sz="1100" b="0" dirty="0">
                <a:latin typeface="DM Sans Medium"/>
                <a:cs typeface="DM Sans Medium"/>
              </a:rPr>
              <a:t>are</a:t>
            </a:r>
            <a:r>
              <a:rPr lang="en-US" sz="1100" b="0" spc="-35" dirty="0">
                <a:latin typeface="DM Sans Medium"/>
                <a:cs typeface="DM Sans Medium"/>
              </a:rPr>
              <a:t> </a:t>
            </a:r>
            <a:r>
              <a:rPr lang="en-US" sz="1100" b="0" dirty="0">
                <a:latin typeface="DM Sans Medium"/>
                <a:cs typeface="DM Sans Medium"/>
              </a:rPr>
              <a:t>analyzed</a:t>
            </a:r>
            <a:r>
              <a:rPr lang="en-US" sz="1100" b="0" spc="-35" dirty="0">
                <a:latin typeface="DM Sans Medium"/>
                <a:cs typeface="DM Sans Medium"/>
              </a:rPr>
              <a:t> </a:t>
            </a:r>
            <a:r>
              <a:rPr lang="en-US" sz="1100" b="0" dirty="0">
                <a:latin typeface="DM Sans Medium"/>
                <a:cs typeface="DM Sans Medium"/>
              </a:rPr>
              <a:t>by</a:t>
            </a:r>
            <a:r>
              <a:rPr lang="en-US" sz="1100" b="0" spc="-30" dirty="0">
                <a:latin typeface="DM Sans Medium"/>
                <a:cs typeface="DM Sans Medium"/>
              </a:rPr>
              <a:t> </a:t>
            </a:r>
            <a:r>
              <a:rPr lang="en-US" sz="1100" b="0" dirty="0">
                <a:latin typeface="DM Sans Medium"/>
                <a:cs typeface="DM Sans Medium"/>
              </a:rPr>
              <a:t>Whole</a:t>
            </a:r>
            <a:r>
              <a:rPr lang="en-US" sz="1100" b="0" spc="-35" dirty="0">
                <a:latin typeface="DM Sans Medium"/>
                <a:cs typeface="DM Sans Medium"/>
              </a:rPr>
              <a:t> </a:t>
            </a:r>
            <a:r>
              <a:rPr lang="en-US" sz="1100" b="0" dirty="0">
                <a:latin typeface="DM Sans Medium"/>
                <a:cs typeface="DM Sans Medium"/>
              </a:rPr>
              <a:t>Exome</a:t>
            </a:r>
            <a:r>
              <a:rPr lang="en-US" sz="1100" b="0" spc="-35" dirty="0">
                <a:latin typeface="DM Sans Medium"/>
                <a:cs typeface="DM Sans Medium"/>
              </a:rPr>
              <a:t> </a:t>
            </a:r>
            <a:r>
              <a:rPr lang="en-US" sz="1100" b="0" spc="-10" dirty="0">
                <a:latin typeface="DM Sans Medium"/>
                <a:cs typeface="DM Sans Medium"/>
              </a:rPr>
              <a:t>Sequencing </a:t>
            </a:r>
            <a:r>
              <a:rPr lang="en-US" sz="1100" b="0" dirty="0">
                <a:latin typeface="DM Sans Medium"/>
                <a:cs typeface="DM Sans Medium"/>
              </a:rPr>
              <a:t>(WES)</a:t>
            </a:r>
            <a:r>
              <a:rPr lang="en-US" sz="1100" b="0" spc="-25" dirty="0">
                <a:latin typeface="DM Sans Medium"/>
                <a:cs typeface="DM Sans Medium"/>
              </a:rPr>
              <a:t> </a:t>
            </a:r>
            <a:r>
              <a:rPr lang="en-US" sz="1100" b="0" dirty="0">
                <a:latin typeface="DM Sans Medium"/>
                <a:cs typeface="DM Sans Medium"/>
              </a:rPr>
              <a:t>using</a:t>
            </a:r>
            <a:r>
              <a:rPr lang="en-US" sz="1100" b="0" spc="-25" dirty="0">
                <a:latin typeface="DM Sans Medium"/>
                <a:cs typeface="DM Sans Medium"/>
              </a:rPr>
              <a:t> </a:t>
            </a:r>
            <a:r>
              <a:rPr lang="en-US" sz="1100" b="0" dirty="0">
                <a:latin typeface="DM Sans Medium"/>
                <a:cs typeface="DM Sans Medium"/>
              </a:rPr>
              <a:t>the</a:t>
            </a:r>
            <a:r>
              <a:rPr lang="en-US" sz="1100" b="0" spc="-20" dirty="0">
                <a:latin typeface="DM Sans Medium"/>
                <a:cs typeface="DM Sans Medium"/>
              </a:rPr>
              <a:t> </a:t>
            </a:r>
            <a:r>
              <a:rPr lang="en-US" sz="1100" b="0" dirty="0">
                <a:latin typeface="DM Sans Medium"/>
                <a:cs typeface="DM Sans Medium"/>
              </a:rPr>
              <a:t>Next</a:t>
            </a:r>
            <a:r>
              <a:rPr lang="en-US" sz="1100" b="0" spc="-25" dirty="0">
                <a:latin typeface="DM Sans Medium"/>
                <a:cs typeface="DM Sans Medium"/>
              </a:rPr>
              <a:t> </a:t>
            </a:r>
            <a:r>
              <a:rPr lang="en-US" sz="1100" b="0" spc="-10" dirty="0">
                <a:latin typeface="DM Sans Medium"/>
                <a:cs typeface="DM Sans Medium"/>
              </a:rPr>
              <a:t>Generation</a:t>
            </a:r>
            <a:r>
              <a:rPr lang="en-US" sz="1100" b="0" spc="-25" dirty="0">
                <a:latin typeface="DM Sans Medium"/>
                <a:cs typeface="DM Sans Medium"/>
              </a:rPr>
              <a:t> </a:t>
            </a:r>
            <a:r>
              <a:rPr lang="en-US" sz="1100" b="0" dirty="0">
                <a:latin typeface="DM Sans Medium"/>
                <a:cs typeface="DM Sans Medium"/>
              </a:rPr>
              <a:t>Sequence</a:t>
            </a:r>
            <a:r>
              <a:rPr lang="en-US" sz="1100" b="0" spc="-20" dirty="0">
                <a:latin typeface="DM Sans Medium"/>
                <a:cs typeface="DM Sans Medium"/>
              </a:rPr>
              <a:t> </a:t>
            </a:r>
            <a:r>
              <a:rPr lang="en-US" sz="1100" b="0" dirty="0">
                <a:latin typeface="DM Sans Medium"/>
                <a:cs typeface="DM Sans Medium"/>
              </a:rPr>
              <a:t>(NGS)</a:t>
            </a:r>
            <a:r>
              <a:rPr lang="en-US" sz="1100" b="0" spc="-25" dirty="0">
                <a:latin typeface="DM Sans Medium"/>
                <a:cs typeface="DM Sans Medium"/>
              </a:rPr>
              <a:t> </a:t>
            </a:r>
            <a:r>
              <a:rPr lang="en-US" sz="1100" b="0" dirty="0">
                <a:latin typeface="DM Sans Medium"/>
                <a:cs typeface="DM Sans Medium"/>
              </a:rPr>
              <a:t>analyzer</a:t>
            </a:r>
            <a:r>
              <a:rPr lang="en-US" sz="1100" b="0" spc="-20" dirty="0">
                <a:latin typeface="DM Sans Medium"/>
                <a:cs typeface="DM Sans Medium"/>
              </a:rPr>
              <a:t> </a:t>
            </a:r>
            <a:r>
              <a:rPr lang="en-US" sz="1100" b="0" dirty="0">
                <a:latin typeface="DM Sans Medium"/>
                <a:cs typeface="DM Sans Medium"/>
              </a:rPr>
              <a:t>–</a:t>
            </a:r>
            <a:r>
              <a:rPr lang="en-US" sz="1100" b="0" spc="-25" dirty="0">
                <a:latin typeface="DM Sans Medium"/>
                <a:cs typeface="DM Sans Medium"/>
              </a:rPr>
              <a:t> </a:t>
            </a:r>
            <a:r>
              <a:rPr lang="en-US" sz="1100" b="0" spc="-10" dirty="0">
                <a:latin typeface="DM Sans Medium"/>
                <a:cs typeface="DM Sans Medium"/>
              </a:rPr>
              <a:t>Illumina’s</a:t>
            </a:r>
            <a:r>
              <a:rPr lang="en-US" sz="1100" b="0" spc="-25" dirty="0">
                <a:latin typeface="DM Sans Medium"/>
                <a:cs typeface="DM Sans Medium"/>
              </a:rPr>
              <a:t> </a:t>
            </a:r>
            <a:r>
              <a:rPr lang="en-US" sz="1100" b="0" spc="-10" dirty="0">
                <a:latin typeface="DM Sans Medium"/>
                <a:cs typeface="DM Sans Medium"/>
              </a:rPr>
              <a:t>NovaSeq</a:t>
            </a:r>
            <a:r>
              <a:rPr lang="en-US" sz="1100" b="0" spc="-20" dirty="0">
                <a:latin typeface="DM Sans Medium"/>
                <a:cs typeface="DM Sans Medium"/>
              </a:rPr>
              <a:t> </a:t>
            </a:r>
            <a:r>
              <a:rPr lang="en-US" sz="1100" b="0" spc="-10" dirty="0">
                <a:latin typeface="DM Sans Medium"/>
                <a:cs typeface="DM Sans Medium"/>
              </a:rPr>
              <a:t>6000.</a:t>
            </a:r>
            <a:r>
              <a:rPr lang="en-US" sz="1100" b="0" spc="-25" dirty="0">
                <a:latin typeface="DM Sans Medium"/>
                <a:cs typeface="DM Sans Medium"/>
              </a:rPr>
              <a:t> </a:t>
            </a:r>
            <a:r>
              <a:rPr lang="en-US" sz="1100" b="0" dirty="0">
                <a:latin typeface="DM Sans Medium"/>
                <a:cs typeface="DM Sans Medium"/>
              </a:rPr>
              <a:t>The</a:t>
            </a:r>
            <a:r>
              <a:rPr lang="en-US" sz="1100" b="0" spc="-20" dirty="0">
                <a:latin typeface="DM Sans Medium"/>
                <a:cs typeface="DM Sans Medium"/>
              </a:rPr>
              <a:t> </a:t>
            </a:r>
            <a:r>
              <a:rPr lang="en-US" sz="1100" b="0" spc="-25" dirty="0">
                <a:latin typeface="DM Sans Medium"/>
                <a:cs typeface="DM Sans Medium"/>
              </a:rPr>
              <a:t>DNA </a:t>
            </a:r>
            <a:r>
              <a:rPr lang="en-US" sz="1100" b="0" dirty="0">
                <a:latin typeface="DM Sans Medium"/>
                <a:cs typeface="DM Sans Medium"/>
              </a:rPr>
              <a:t>libraries</a:t>
            </a:r>
            <a:r>
              <a:rPr lang="en-US" sz="1100" b="0" spc="-40" dirty="0">
                <a:latin typeface="DM Sans Medium"/>
                <a:cs typeface="DM Sans Medium"/>
              </a:rPr>
              <a:t> </a:t>
            </a:r>
            <a:r>
              <a:rPr lang="en-US" sz="1100" b="0" dirty="0">
                <a:latin typeface="DM Sans Medium"/>
                <a:cs typeface="DM Sans Medium"/>
              </a:rPr>
              <a:t>were</a:t>
            </a:r>
            <a:r>
              <a:rPr lang="en-US" sz="1100" b="0" spc="-35" dirty="0">
                <a:latin typeface="DM Sans Medium"/>
                <a:cs typeface="DM Sans Medium"/>
              </a:rPr>
              <a:t> </a:t>
            </a:r>
            <a:r>
              <a:rPr lang="en-US" sz="1100" b="0" spc="-10" dirty="0">
                <a:latin typeface="DM Sans Medium"/>
                <a:cs typeface="DM Sans Medium"/>
              </a:rPr>
              <a:t>prepared</a:t>
            </a:r>
            <a:r>
              <a:rPr lang="en-US" sz="1100" b="0" spc="-40" dirty="0">
                <a:latin typeface="DM Sans Medium"/>
                <a:cs typeface="DM Sans Medium"/>
              </a:rPr>
              <a:t> </a:t>
            </a:r>
            <a:r>
              <a:rPr lang="en-US" sz="1100" b="0" dirty="0">
                <a:latin typeface="DM Sans Medium"/>
                <a:cs typeface="DM Sans Medium"/>
              </a:rPr>
              <a:t>using</a:t>
            </a:r>
            <a:r>
              <a:rPr lang="en-US" sz="1100" b="0" spc="-35" dirty="0">
                <a:latin typeface="DM Sans Medium"/>
                <a:cs typeface="DM Sans Medium"/>
              </a:rPr>
              <a:t> </a:t>
            </a:r>
            <a:r>
              <a:rPr lang="en-US" sz="1100" b="0" dirty="0">
                <a:latin typeface="DM Sans Medium"/>
                <a:cs typeface="DM Sans Medium"/>
              </a:rPr>
              <a:t>Roche</a:t>
            </a:r>
            <a:r>
              <a:rPr lang="en-US" sz="1100" b="0" spc="-35" dirty="0">
                <a:latin typeface="DM Sans Medium"/>
                <a:cs typeface="DM Sans Medium"/>
              </a:rPr>
              <a:t> </a:t>
            </a:r>
            <a:r>
              <a:rPr lang="en-US" sz="1100" b="0" spc="-20" dirty="0">
                <a:latin typeface="DM Sans Medium"/>
                <a:cs typeface="DM Sans Medium"/>
              </a:rPr>
              <a:t>KAPA</a:t>
            </a:r>
            <a:r>
              <a:rPr lang="en-US" sz="1100" b="0" spc="-40" dirty="0">
                <a:latin typeface="DM Sans Medium"/>
                <a:cs typeface="DM Sans Medium"/>
              </a:rPr>
              <a:t> </a:t>
            </a:r>
            <a:r>
              <a:rPr lang="en-US" sz="1100" b="0" dirty="0">
                <a:latin typeface="DM Sans Medium"/>
                <a:cs typeface="DM Sans Medium"/>
              </a:rPr>
              <a:t>hyper</a:t>
            </a:r>
            <a:r>
              <a:rPr lang="en-US" sz="1100" b="0" spc="-35" dirty="0">
                <a:latin typeface="DM Sans Medium"/>
                <a:cs typeface="DM Sans Medium"/>
              </a:rPr>
              <a:t> </a:t>
            </a:r>
            <a:r>
              <a:rPr lang="en-US" sz="1100" b="0" dirty="0">
                <a:latin typeface="DM Sans Medium"/>
                <a:cs typeface="DM Sans Medium"/>
              </a:rPr>
              <a:t>Exome</a:t>
            </a:r>
            <a:r>
              <a:rPr lang="en-US" sz="1100" b="0" spc="-35" dirty="0">
                <a:latin typeface="DM Sans Medium"/>
                <a:cs typeface="DM Sans Medium"/>
              </a:rPr>
              <a:t> </a:t>
            </a:r>
            <a:r>
              <a:rPr lang="en-US" sz="1100" b="0" dirty="0">
                <a:latin typeface="DM Sans Medium"/>
                <a:cs typeface="DM Sans Medium"/>
              </a:rPr>
              <a:t>panel</a:t>
            </a:r>
            <a:r>
              <a:rPr lang="en-US" sz="1100" b="0" spc="-40" dirty="0">
                <a:latin typeface="DM Sans Medium"/>
                <a:cs typeface="DM Sans Medium"/>
              </a:rPr>
              <a:t> </a:t>
            </a:r>
            <a:r>
              <a:rPr lang="en-US" sz="1100" b="0" dirty="0">
                <a:latin typeface="DM Sans Medium"/>
                <a:cs typeface="DM Sans Medium"/>
              </a:rPr>
              <a:t>and</a:t>
            </a:r>
            <a:r>
              <a:rPr lang="en-US" sz="1100" b="0" spc="-35" dirty="0">
                <a:latin typeface="DM Sans Medium"/>
                <a:cs typeface="DM Sans Medium"/>
              </a:rPr>
              <a:t> </a:t>
            </a:r>
            <a:r>
              <a:rPr lang="en-US" sz="1100" b="0" dirty="0">
                <a:latin typeface="DM Sans Medium"/>
                <a:cs typeface="DM Sans Medium"/>
              </a:rPr>
              <a:t>sequenced</a:t>
            </a:r>
            <a:r>
              <a:rPr lang="en-US" sz="1100" b="0" spc="-40" dirty="0">
                <a:latin typeface="DM Sans Medium"/>
                <a:cs typeface="DM Sans Medium"/>
              </a:rPr>
              <a:t> </a:t>
            </a:r>
            <a:r>
              <a:rPr lang="en-US" sz="1100" b="0" dirty="0">
                <a:latin typeface="DM Sans Medium"/>
                <a:cs typeface="DM Sans Medium"/>
              </a:rPr>
              <a:t>to</a:t>
            </a:r>
            <a:r>
              <a:rPr lang="en-US" sz="1100" b="0" spc="-35" dirty="0">
                <a:latin typeface="DM Sans Medium"/>
                <a:cs typeface="DM Sans Medium"/>
              </a:rPr>
              <a:t> </a:t>
            </a:r>
            <a:r>
              <a:rPr lang="en-US" sz="1100" b="0" dirty="0">
                <a:latin typeface="DM Sans Medium"/>
                <a:cs typeface="DM Sans Medium"/>
              </a:rPr>
              <a:t>a</a:t>
            </a:r>
            <a:r>
              <a:rPr lang="en-US" sz="1100" b="0" spc="-35" dirty="0">
                <a:latin typeface="DM Sans Medium"/>
                <a:cs typeface="DM Sans Medium"/>
              </a:rPr>
              <a:t> </a:t>
            </a:r>
            <a:r>
              <a:rPr lang="en-US" sz="1100" b="0" dirty="0">
                <a:latin typeface="DM Sans Medium"/>
                <a:cs typeface="DM Sans Medium"/>
              </a:rPr>
              <a:t>mean</a:t>
            </a:r>
            <a:r>
              <a:rPr lang="en-US" sz="1100" b="0" spc="-40" dirty="0">
                <a:latin typeface="DM Sans Medium"/>
                <a:cs typeface="DM Sans Medium"/>
              </a:rPr>
              <a:t> </a:t>
            </a:r>
            <a:r>
              <a:rPr lang="en-US" sz="1100" b="0" dirty="0">
                <a:latin typeface="DM Sans Medium"/>
                <a:cs typeface="DM Sans Medium"/>
              </a:rPr>
              <a:t>depth</a:t>
            </a:r>
            <a:r>
              <a:rPr lang="en-US" sz="1100" b="0" spc="-35" dirty="0">
                <a:latin typeface="DM Sans Medium"/>
                <a:cs typeface="DM Sans Medium"/>
              </a:rPr>
              <a:t> </a:t>
            </a:r>
            <a:r>
              <a:rPr lang="en-US" sz="1100" b="0" spc="-25" dirty="0">
                <a:latin typeface="DM Sans Medium"/>
                <a:cs typeface="DM Sans Medium"/>
              </a:rPr>
              <a:t>of </a:t>
            </a:r>
            <a:r>
              <a:rPr lang="en-US" sz="1100" b="0" spc="-10" dirty="0">
                <a:latin typeface="DM Sans Medium"/>
                <a:cs typeface="DM Sans Medium"/>
              </a:rPr>
              <a:t>&gt;80-</a:t>
            </a:r>
            <a:r>
              <a:rPr lang="en-US" sz="1100" b="0" dirty="0">
                <a:latin typeface="DM Sans Medium"/>
                <a:cs typeface="DM Sans Medium"/>
              </a:rPr>
              <a:t>100x</a:t>
            </a:r>
            <a:r>
              <a:rPr lang="en-US" sz="1100" b="0" spc="-25" dirty="0">
                <a:latin typeface="DM Sans Medium"/>
                <a:cs typeface="DM Sans Medium"/>
              </a:rPr>
              <a:t> </a:t>
            </a:r>
            <a:r>
              <a:rPr lang="en-US" sz="1100" b="0" spc="-10" dirty="0">
                <a:latin typeface="DM Sans Medium"/>
                <a:cs typeface="DM Sans Medium"/>
              </a:rPr>
              <a:t>coverage.</a:t>
            </a:r>
            <a:r>
              <a:rPr lang="en-US" sz="1100" b="0" spc="-20" dirty="0">
                <a:latin typeface="DM Sans Medium"/>
                <a:cs typeface="DM Sans Medium"/>
              </a:rPr>
              <a:t> </a:t>
            </a:r>
            <a:r>
              <a:rPr lang="en-US" sz="1100" b="0" dirty="0">
                <a:latin typeface="DM Sans Medium"/>
                <a:cs typeface="DM Sans Medium"/>
              </a:rPr>
              <a:t>The</a:t>
            </a:r>
            <a:r>
              <a:rPr lang="en-US" sz="1100" b="0" spc="-20" dirty="0">
                <a:latin typeface="DM Sans Medium"/>
                <a:cs typeface="DM Sans Medium"/>
              </a:rPr>
              <a:t> </a:t>
            </a:r>
            <a:r>
              <a:rPr lang="en-US" sz="1100" b="0" dirty="0">
                <a:latin typeface="DM Sans Medium"/>
                <a:cs typeface="DM Sans Medium"/>
              </a:rPr>
              <a:t>panel</a:t>
            </a:r>
            <a:r>
              <a:rPr lang="en-US" sz="1100" b="0" spc="-25" dirty="0">
                <a:latin typeface="DM Sans Medium"/>
                <a:cs typeface="DM Sans Medium"/>
              </a:rPr>
              <a:t> </a:t>
            </a:r>
            <a:r>
              <a:rPr lang="en-US" sz="1100" b="0" spc="-10" dirty="0">
                <a:latin typeface="DM Sans Medium"/>
                <a:cs typeface="DM Sans Medium"/>
              </a:rPr>
              <a:t>works</a:t>
            </a:r>
            <a:r>
              <a:rPr lang="en-US" sz="1100" b="0" spc="-20" dirty="0">
                <a:latin typeface="DM Sans Medium"/>
                <a:cs typeface="DM Sans Medium"/>
              </a:rPr>
              <a:t> </a:t>
            </a:r>
            <a:r>
              <a:rPr lang="en-US" sz="1100" b="0" dirty="0">
                <a:latin typeface="DM Sans Medium"/>
                <a:cs typeface="DM Sans Medium"/>
              </a:rPr>
              <a:t>on</a:t>
            </a:r>
            <a:r>
              <a:rPr lang="en-US" sz="1100" b="0" spc="-20" dirty="0">
                <a:latin typeface="DM Sans Medium"/>
                <a:cs typeface="DM Sans Medium"/>
              </a:rPr>
              <a:t> </a:t>
            </a:r>
            <a:r>
              <a:rPr lang="en-US" sz="1100" b="0" dirty="0">
                <a:latin typeface="DM Sans Medium"/>
                <a:cs typeface="DM Sans Medium"/>
              </a:rPr>
              <a:t>a</a:t>
            </a:r>
            <a:r>
              <a:rPr lang="en-US" sz="1100" b="0" spc="-20" dirty="0">
                <a:latin typeface="DM Sans Medium"/>
                <a:cs typeface="DM Sans Medium"/>
              </a:rPr>
              <a:t> </a:t>
            </a:r>
            <a:r>
              <a:rPr lang="en-US" sz="1100" b="0" dirty="0">
                <a:latin typeface="DM Sans Medium"/>
                <a:cs typeface="DM Sans Medium"/>
              </a:rPr>
              <a:t>principle</a:t>
            </a:r>
            <a:r>
              <a:rPr lang="en-US" sz="1100" b="0" spc="-25" dirty="0">
                <a:latin typeface="DM Sans Medium"/>
                <a:cs typeface="DM Sans Medium"/>
              </a:rPr>
              <a:t> </a:t>
            </a:r>
            <a:r>
              <a:rPr lang="en-US" sz="1100" b="0" dirty="0">
                <a:latin typeface="DM Sans Medium"/>
                <a:cs typeface="DM Sans Medium"/>
              </a:rPr>
              <a:t>of</a:t>
            </a:r>
            <a:r>
              <a:rPr lang="en-US" sz="1100" b="0" spc="-20" dirty="0">
                <a:latin typeface="DM Sans Medium"/>
                <a:cs typeface="DM Sans Medium"/>
              </a:rPr>
              <a:t> </a:t>
            </a:r>
            <a:r>
              <a:rPr lang="en-US" sz="1100" b="0" dirty="0">
                <a:latin typeface="DM Sans Medium"/>
                <a:cs typeface="DM Sans Medium"/>
              </a:rPr>
              <a:t>probe</a:t>
            </a:r>
            <a:r>
              <a:rPr lang="en-US" sz="1100" b="0" spc="-20" dirty="0">
                <a:latin typeface="DM Sans Medium"/>
                <a:cs typeface="DM Sans Medium"/>
              </a:rPr>
              <a:t> </a:t>
            </a:r>
            <a:r>
              <a:rPr lang="en-US" sz="1100" b="0" spc="-10" dirty="0">
                <a:latin typeface="DM Sans Medium"/>
                <a:cs typeface="DM Sans Medium"/>
              </a:rPr>
              <a:t>hybridization</a:t>
            </a:r>
            <a:r>
              <a:rPr lang="en-US" sz="1100" b="0" spc="-20" dirty="0">
                <a:latin typeface="DM Sans Medium"/>
                <a:cs typeface="DM Sans Medium"/>
              </a:rPr>
              <a:t> </a:t>
            </a:r>
            <a:r>
              <a:rPr lang="en-US" sz="1100" b="0" dirty="0">
                <a:latin typeface="DM Sans Medium"/>
                <a:cs typeface="DM Sans Medium"/>
              </a:rPr>
              <a:t>using</a:t>
            </a:r>
            <a:r>
              <a:rPr lang="en-US" sz="1100" b="0" spc="-25" dirty="0">
                <a:latin typeface="DM Sans Medium"/>
                <a:cs typeface="DM Sans Medium"/>
              </a:rPr>
              <a:t> </a:t>
            </a:r>
            <a:r>
              <a:rPr lang="en-US" sz="1100" b="0" dirty="0">
                <a:latin typeface="DM Sans Medium"/>
                <a:cs typeface="DM Sans Medium"/>
              </a:rPr>
              <a:t>DNA</a:t>
            </a:r>
            <a:r>
              <a:rPr lang="en-US" sz="1100" b="0" spc="-20" dirty="0">
                <a:latin typeface="DM Sans Medium"/>
                <a:cs typeface="DM Sans Medium"/>
              </a:rPr>
              <a:t> </a:t>
            </a:r>
            <a:r>
              <a:rPr lang="en-US" sz="1100" b="0" dirty="0">
                <a:latin typeface="DM Sans Medium"/>
                <a:cs typeface="DM Sans Medium"/>
              </a:rPr>
              <a:t>probes</a:t>
            </a:r>
            <a:r>
              <a:rPr lang="en-US" sz="1100" b="0" spc="-20" dirty="0">
                <a:latin typeface="DM Sans Medium"/>
                <a:cs typeface="DM Sans Medium"/>
              </a:rPr>
              <a:t> </a:t>
            </a:r>
            <a:r>
              <a:rPr lang="en-US" sz="1100" b="0" spc="-25" dirty="0">
                <a:latin typeface="DM Sans Medium"/>
                <a:cs typeface="DM Sans Medium"/>
              </a:rPr>
              <a:t>of </a:t>
            </a:r>
            <a:r>
              <a:rPr lang="en-US" sz="1100" b="0" dirty="0">
                <a:latin typeface="DM Sans Medium"/>
                <a:cs typeface="DM Sans Medium"/>
              </a:rPr>
              <a:t>around</a:t>
            </a:r>
            <a:r>
              <a:rPr lang="en-US" sz="1100" b="0" spc="-30" dirty="0">
                <a:latin typeface="DM Sans Medium"/>
                <a:cs typeface="DM Sans Medium"/>
              </a:rPr>
              <a:t> </a:t>
            </a:r>
            <a:r>
              <a:rPr lang="en-US" sz="1100" b="0" dirty="0">
                <a:latin typeface="DM Sans Medium"/>
                <a:cs typeface="DM Sans Medium"/>
              </a:rPr>
              <a:t>120mer</a:t>
            </a:r>
            <a:r>
              <a:rPr lang="en-US" sz="1100" b="0" spc="-30" dirty="0">
                <a:latin typeface="DM Sans Medium"/>
                <a:cs typeface="DM Sans Medium"/>
              </a:rPr>
              <a:t> </a:t>
            </a:r>
            <a:r>
              <a:rPr lang="en-US" sz="1100" b="0" dirty="0">
                <a:latin typeface="DM Sans Medium"/>
                <a:cs typeface="DM Sans Medium"/>
              </a:rPr>
              <a:t>length</a:t>
            </a:r>
            <a:r>
              <a:rPr lang="en-US" sz="1100" b="0" spc="-30" dirty="0">
                <a:latin typeface="DM Sans Medium"/>
                <a:cs typeface="DM Sans Medium"/>
              </a:rPr>
              <a:t> </a:t>
            </a:r>
            <a:r>
              <a:rPr lang="en-US" sz="1100" b="0" dirty="0">
                <a:latin typeface="DM Sans Medium"/>
                <a:cs typeface="DM Sans Medium"/>
              </a:rPr>
              <a:t>providing</a:t>
            </a:r>
            <a:r>
              <a:rPr lang="en-US" sz="1100" b="0" spc="-30" dirty="0">
                <a:latin typeface="DM Sans Medium"/>
                <a:cs typeface="DM Sans Medium"/>
              </a:rPr>
              <a:t> </a:t>
            </a:r>
            <a:r>
              <a:rPr lang="en-US" sz="1100" b="0" dirty="0">
                <a:latin typeface="DM Sans Medium"/>
                <a:cs typeface="DM Sans Medium"/>
              </a:rPr>
              <a:t>high</a:t>
            </a:r>
            <a:r>
              <a:rPr lang="en-US" sz="1100" b="0" spc="-30" dirty="0">
                <a:latin typeface="DM Sans Medium"/>
                <a:cs typeface="DM Sans Medium"/>
              </a:rPr>
              <a:t> </a:t>
            </a:r>
            <a:r>
              <a:rPr lang="en-US" sz="1100" b="0" dirty="0">
                <a:latin typeface="DM Sans Medium"/>
                <a:cs typeface="DM Sans Medium"/>
              </a:rPr>
              <a:t>and</a:t>
            </a:r>
            <a:r>
              <a:rPr lang="en-US" sz="1100" b="0" spc="-25" dirty="0">
                <a:latin typeface="DM Sans Medium"/>
                <a:cs typeface="DM Sans Medium"/>
              </a:rPr>
              <a:t> </a:t>
            </a:r>
            <a:r>
              <a:rPr lang="en-US" sz="1100" b="0" dirty="0">
                <a:latin typeface="DM Sans Medium"/>
                <a:cs typeface="DM Sans Medium"/>
              </a:rPr>
              <a:t>speciﬁc</a:t>
            </a:r>
            <a:r>
              <a:rPr lang="en-US" sz="1100" b="0" spc="-30" dirty="0">
                <a:latin typeface="DM Sans Medium"/>
                <a:cs typeface="DM Sans Medium"/>
              </a:rPr>
              <a:t> </a:t>
            </a:r>
            <a:r>
              <a:rPr lang="en-US" sz="1100" b="0" spc="-10" dirty="0">
                <a:latin typeface="DM Sans Medium"/>
                <a:cs typeface="DM Sans Medium"/>
              </a:rPr>
              <a:t>interactions</a:t>
            </a:r>
            <a:r>
              <a:rPr lang="en-US" sz="1100" b="0" spc="-30" dirty="0">
                <a:latin typeface="DM Sans Medium"/>
                <a:cs typeface="DM Sans Medium"/>
              </a:rPr>
              <a:t> </a:t>
            </a:r>
            <a:r>
              <a:rPr lang="en-US" sz="1100" b="0" dirty="0">
                <a:latin typeface="DM Sans Medium"/>
                <a:cs typeface="DM Sans Medium"/>
              </a:rPr>
              <a:t>with</a:t>
            </a:r>
            <a:r>
              <a:rPr lang="en-US" sz="1100" b="0" spc="-30" dirty="0">
                <a:latin typeface="DM Sans Medium"/>
                <a:cs typeface="DM Sans Medium"/>
              </a:rPr>
              <a:t> </a:t>
            </a:r>
            <a:r>
              <a:rPr lang="en-US" sz="1100" b="0" spc="-10" dirty="0">
                <a:latin typeface="DM Sans Medium"/>
                <a:cs typeface="DM Sans Medium"/>
              </a:rPr>
              <a:t>target</a:t>
            </a:r>
            <a:r>
              <a:rPr lang="en-US" sz="1100" b="0" spc="-30" dirty="0">
                <a:latin typeface="DM Sans Medium"/>
                <a:cs typeface="DM Sans Medium"/>
              </a:rPr>
              <a:t> </a:t>
            </a:r>
            <a:r>
              <a:rPr lang="en-US" sz="1100" b="0" dirty="0">
                <a:latin typeface="DM Sans Medium"/>
                <a:cs typeface="DM Sans Medium"/>
              </a:rPr>
              <a:t>DNA</a:t>
            </a:r>
            <a:r>
              <a:rPr lang="en-US" sz="1100" b="0" spc="-25" dirty="0">
                <a:latin typeface="DM Sans Medium"/>
                <a:cs typeface="DM Sans Medium"/>
              </a:rPr>
              <a:t> </a:t>
            </a:r>
            <a:r>
              <a:rPr lang="en-US" sz="1100" b="0" dirty="0">
                <a:latin typeface="DM Sans Medium"/>
                <a:cs typeface="DM Sans Medium"/>
              </a:rPr>
              <a:t>molecules</a:t>
            </a:r>
            <a:r>
              <a:rPr lang="en-US" sz="1100" b="0" spc="-30" dirty="0">
                <a:latin typeface="DM Sans Medium"/>
                <a:cs typeface="DM Sans Medium"/>
              </a:rPr>
              <a:t> </a:t>
            </a:r>
            <a:r>
              <a:rPr lang="en-US" sz="1100" b="0" dirty="0">
                <a:latin typeface="DM Sans Medium"/>
                <a:cs typeface="DM Sans Medium"/>
              </a:rPr>
              <a:t>along</a:t>
            </a:r>
            <a:r>
              <a:rPr lang="en-US" sz="1100" b="0" spc="-30" dirty="0">
                <a:latin typeface="DM Sans Medium"/>
                <a:cs typeface="DM Sans Medium"/>
              </a:rPr>
              <a:t> </a:t>
            </a:r>
            <a:r>
              <a:rPr lang="en-US" sz="1100" b="0" spc="-20" dirty="0">
                <a:latin typeface="DM Sans Medium"/>
                <a:cs typeface="DM Sans Medium"/>
              </a:rPr>
              <a:t>with</a:t>
            </a:r>
            <a:r>
              <a:rPr lang="en-US" sz="1100" b="0" dirty="0">
                <a:latin typeface="DM Sans Medium"/>
                <a:cs typeface="DM Sans Medium"/>
              </a:rPr>
              <a:t>-</a:t>
            </a:r>
            <a:r>
              <a:rPr lang="en-US" sz="1100" b="0" spc="-25" dirty="0">
                <a:latin typeface="DM Sans Medium"/>
                <a:cs typeface="DM Sans Medium"/>
              </a:rPr>
              <a:t> </a:t>
            </a:r>
            <a:r>
              <a:rPr lang="en-US" sz="1100" b="0" dirty="0">
                <a:latin typeface="DM Sans Medium"/>
                <a:cs typeface="DM Sans Medium"/>
              </a:rPr>
              <a:t>dual</a:t>
            </a:r>
            <a:r>
              <a:rPr lang="en-US" sz="1100" b="0" spc="-25" dirty="0">
                <a:latin typeface="DM Sans Medium"/>
                <a:cs typeface="DM Sans Medium"/>
              </a:rPr>
              <a:t> </a:t>
            </a:r>
            <a:r>
              <a:rPr lang="en-US" sz="1100" b="0" dirty="0">
                <a:latin typeface="DM Sans Medium"/>
                <a:cs typeface="DM Sans Medium"/>
              </a:rPr>
              <a:t>molecular</a:t>
            </a:r>
            <a:r>
              <a:rPr lang="en-US" sz="1100" b="0" spc="-25" dirty="0">
                <a:latin typeface="DM Sans Medium"/>
                <a:cs typeface="DM Sans Medium"/>
              </a:rPr>
              <a:t> </a:t>
            </a:r>
            <a:r>
              <a:rPr lang="en-US" sz="1100" b="0" dirty="0">
                <a:latin typeface="DM Sans Medium"/>
                <a:cs typeface="DM Sans Medium"/>
              </a:rPr>
              <a:t>barcodes</a:t>
            </a:r>
            <a:r>
              <a:rPr lang="en-US" sz="1100" b="0" spc="-25" dirty="0">
                <a:latin typeface="DM Sans Medium"/>
                <a:cs typeface="DM Sans Medium"/>
              </a:rPr>
              <a:t> </a:t>
            </a:r>
            <a:r>
              <a:rPr lang="en-US" sz="1100" b="0" dirty="0">
                <a:latin typeface="DM Sans Medium"/>
                <a:cs typeface="DM Sans Medium"/>
              </a:rPr>
              <a:t>with</a:t>
            </a:r>
            <a:r>
              <a:rPr lang="en-US" sz="1100" b="0" spc="-25" dirty="0">
                <a:latin typeface="DM Sans Medium"/>
                <a:cs typeface="DM Sans Medium"/>
              </a:rPr>
              <a:t> </a:t>
            </a:r>
            <a:r>
              <a:rPr lang="en-US" sz="1100" b="0" dirty="0">
                <a:latin typeface="DM Sans Medium"/>
                <a:cs typeface="DM Sans Medium"/>
              </a:rPr>
              <a:t>dual</a:t>
            </a:r>
            <a:r>
              <a:rPr lang="en-US" sz="1100" b="0" spc="-25" dirty="0">
                <a:latin typeface="DM Sans Medium"/>
                <a:cs typeface="DM Sans Medium"/>
              </a:rPr>
              <a:t> </a:t>
            </a:r>
            <a:r>
              <a:rPr lang="en-US" sz="1100" b="0" dirty="0">
                <a:latin typeface="DM Sans Medium"/>
                <a:cs typeface="DM Sans Medium"/>
              </a:rPr>
              <a:t>sample</a:t>
            </a:r>
            <a:r>
              <a:rPr lang="en-US" sz="1100" b="0" spc="-25" dirty="0">
                <a:latin typeface="DM Sans Medium"/>
                <a:cs typeface="DM Sans Medium"/>
              </a:rPr>
              <a:t> </a:t>
            </a:r>
            <a:r>
              <a:rPr lang="en-US" sz="1100" b="0" spc="-10" dirty="0">
                <a:latin typeface="DM Sans Medium"/>
                <a:cs typeface="DM Sans Medium"/>
              </a:rPr>
              <a:t>indexing</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dirty="0">
                <a:latin typeface="DM Sans Medium"/>
                <a:cs typeface="DM Sans Medium"/>
              </a:rPr>
              <a:t>library</a:t>
            </a:r>
            <a:r>
              <a:rPr lang="en-US" sz="1100" b="0" spc="-25" dirty="0">
                <a:latin typeface="DM Sans Medium"/>
                <a:cs typeface="DM Sans Medium"/>
              </a:rPr>
              <a:t> </a:t>
            </a:r>
            <a:r>
              <a:rPr lang="en-US" sz="1100" b="0" spc="-10" dirty="0">
                <a:latin typeface="DM Sans Medium"/>
                <a:cs typeface="DM Sans Medium"/>
              </a:rPr>
              <a:t>preparation.</a:t>
            </a:r>
            <a:r>
              <a:rPr lang="en-US" sz="1100" b="0" spc="-25" dirty="0">
                <a:latin typeface="DM Sans Medium"/>
                <a:cs typeface="DM Sans Medium"/>
              </a:rPr>
              <a:t> </a:t>
            </a:r>
            <a:r>
              <a:rPr lang="en-US" sz="1100" b="0" dirty="0">
                <a:latin typeface="DM Sans Medium"/>
                <a:cs typeface="DM Sans Medium"/>
              </a:rPr>
              <a:t>The</a:t>
            </a:r>
            <a:r>
              <a:rPr lang="en-US" sz="1100" b="0" spc="-25" dirty="0">
                <a:latin typeface="DM Sans Medium"/>
                <a:cs typeface="DM Sans Medium"/>
              </a:rPr>
              <a:t> </a:t>
            </a:r>
            <a:r>
              <a:rPr lang="en-US" sz="1100" b="0" dirty="0">
                <a:latin typeface="DM Sans Medium"/>
                <a:cs typeface="DM Sans Medium"/>
              </a:rPr>
              <a:t>usage</a:t>
            </a:r>
            <a:r>
              <a:rPr lang="en-US" sz="1100" b="0" spc="-25" dirty="0">
                <a:latin typeface="DM Sans Medium"/>
                <a:cs typeface="DM Sans Medium"/>
              </a:rPr>
              <a:t> </a:t>
            </a:r>
            <a:r>
              <a:rPr lang="en-US" sz="1100" b="0" dirty="0">
                <a:latin typeface="DM Sans Medium"/>
                <a:cs typeface="DM Sans Medium"/>
              </a:rPr>
              <a:t>of</a:t>
            </a:r>
            <a:r>
              <a:rPr lang="en-US" sz="1100" b="0" spc="-25" dirty="0">
                <a:latin typeface="DM Sans Medium"/>
                <a:cs typeface="DM Sans Medium"/>
              </a:rPr>
              <a:t> </a:t>
            </a:r>
            <a:r>
              <a:rPr lang="en-US" sz="1100" b="0" dirty="0">
                <a:latin typeface="DM Sans Medium"/>
                <a:cs typeface="DM Sans Medium"/>
              </a:rPr>
              <a:t>these</a:t>
            </a:r>
            <a:r>
              <a:rPr lang="en-US" sz="1100" b="0" spc="-25" dirty="0">
                <a:latin typeface="DM Sans Medium"/>
                <a:cs typeface="DM Sans Medium"/>
              </a:rPr>
              <a:t> </a:t>
            </a:r>
            <a:r>
              <a:rPr lang="en-US" sz="1100" b="0" spc="-20" dirty="0">
                <a:latin typeface="DM Sans Medium"/>
                <a:cs typeface="DM Sans Medium"/>
              </a:rPr>
              <a:t>dual </a:t>
            </a:r>
            <a:r>
              <a:rPr lang="en-US" sz="1100" b="0" dirty="0">
                <a:latin typeface="DM Sans Medium"/>
                <a:cs typeface="DM Sans Medium"/>
              </a:rPr>
              <a:t>molecular</a:t>
            </a:r>
            <a:r>
              <a:rPr lang="en-US" sz="1100" b="0" spc="-30" dirty="0">
                <a:latin typeface="DM Sans Medium"/>
                <a:cs typeface="DM Sans Medium"/>
              </a:rPr>
              <a:t> </a:t>
            </a:r>
            <a:r>
              <a:rPr lang="en-US" sz="1100" b="0" dirty="0">
                <a:latin typeface="DM Sans Medium"/>
                <a:cs typeface="DM Sans Medium"/>
              </a:rPr>
              <a:t>barcodes</a:t>
            </a:r>
            <a:r>
              <a:rPr lang="en-US" sz="1100" b="0" spc="-30" dirty="0">
                <a:latin typeface="DM Sans Medium"/>
                <a:cs typeface="DM Sans Medium"/>
              </a:rPr>
              <a:t> </a:t>
            </a:r>
            <a:r>
              <a:rPr lang="en-US" sz="1100" b="0" dirty="0">
                <a:latin typeface="DM Sans Medium"/>
                <a:cs typeface="DM Sans Medium"/>
              </a:rPr>
              <a:t>reduces</a:t>
            </a:r>
            <a:r>
              <a:rPr lang="en-US" sz="1100" b="0" spc="-25" dirty="0">
                <a:latin typeface="DM Sans Medium"/>
                <a:cs typeface="DM Sans Medium"/>
              </a:rPr>
              <a:t> </a:t>
            </a:r>
            <a:r>
              <a:rPr lang="en-US" sz="1100" b="0" dirty="0">
                <a:latin typeface="DM Sans Medium"/>
                <a:cs typeface="DM Sans Medium"/>
              </a:rPr>
              <a:t>or</a:t>
            </a:r>
            <a:r>
              <a:rPr lang="en-US" sz="1100" b="0" spc="-30" dirty="0">
                <a:latin typeface="DM Sans Medium"/>
                <a:cs typeface="DM Sans Medium"/>
              </a:rPr>
              <a:t> </a:t>
            </a:r>
            <a:r>
              <a:rPr lang="en-US" sz="1100" b="0" spc="-10" dirty="0">
                <a:latin typeface="DM Sans Medium"/>
                <a:cs typeface="DM Sans Medium"/>
              </a:rPr>
              <a:t>eliminates</a:t>
            </a:r>
            <a:r>
              <a:rPr lang="en-US" sz="1100" b="0" spc="-30" dirty="0">
                <a:latin typeface="DM Sans Medium"/>
                <a:cs typeface="DM Sans Medium"/>
              </a:rPr>
              <a:t> </a:t>
            </a:r>
            <a:r>
              <a:rPr lang="en-US" sz="1100" b="0" dirty="0">
                <a:latin typeface="DM Sans Medium"/>
                <a:cs typeface="DM Sans Medium"/>
              </a:rPr>
              <a:t>the</a:t>
            </a:r>
            <a:r>
              <a:rPr lang="en-US" sz="1100" b="0" spc="-25" dirty="0">
                <a:latin typeface="DM Sans Medium"/>
                <a:cs typeface="DM Sans Medium"/>
              </a:rPr>
              <a:t> </a:t>
            </a:r>
            <a:r>
              <a:rPr lang="en-US" sz="1100" b="0" dirty="0">
                <a:latin typeface="DM Sans Medium"/>
                <a:cs typeface="DM Sans Medium"/>
              </a:rPr>
              <a:t>index</a:t>
            </a:r>
            <a:r>
              <a:rPr lang="en-US" sz="1100" b="0" spc="-30" dirty="0">
                <a:latin typeface="DM Sans Medium"/>
                <a:cs typeface="DM Sans Medium"/>
              </a:rPr>
              <a:t> </a:t>
            </a:r>
            <a:r>
              <a:rPr lang="en-US" sz="1100" b="0" dirty="0">
                <a:latin typeface="DM Sans Medium"/>
                <a:cs typeface="DM Sans Medium"/>
              </a:rPr>
              <a:t>hopping</a:t>
            </a:r>
            <a:r>
              <a:rPr lang="en-US" sz="1100" b="0" spc="-25" dirty="0">
                <a:latin typeface="DM Sans Medium"/>
                <a:cs typeface="DM Sans Medium"/>
              </a:rPr>
              <a:t> </a:t>
            </a:r>
            <a:r>
              <a:rPr lang="en-US" sz="1100" b="0" dirty="0">
                <a:latin typeface="DM Sans Medium"/>
                <a:cs typeface="DM Sans Medium"/>
              </a:rPr>
              <a:t>and</a:t>
            </a:r>
            <a:r>
              <a:rPr lang="en-US" sz="1100" b="0" spc="-30" dirty="0">
                <a:latin typeface="DM Sans Medium"/>
                <a:cs typeface="DM Sans Medium"/>
              </a:rPr>
              <a:t> </a:t>
            </a:r>
            <a:r>
              <a:rPr lang="en-US" sz="1100" b="0" dirty="0">
                <a:latin typeface="DM Sans Medium"/>
                <a:cs typeface="DM Sans Medium"/>
              </a:rPr>
              <a:t>false</a:t>
            </a:r>
            <a:r>
              <a:rPr lang="en-US" sz="1100" b="0" spc="-30" dirty="0">
                <a:latin typeface="DM Sans Medium"/>
                <a:cs typeface="DM Sans Medium"/>
              </a:rPr>
              <a:t> </a:t>
            </a:r>
            <a:r>
              <a:rPr lang="en-US" sz="1100" b="0" spc="-10" dirty="0">
                <a:latin typeface="DM Sans Medium"/>
                <a:cs typeface="DM Sans Medium"/>
              </a:rPr>
              <a:t>positives</a:t>
            </a:r>
            <a:r>
              <a:rPr lang="en-US" sz="1100" b="0" spc="-25" dirty="0">
                <a:latin typeface="DM Sans Medium"/>
                <a:cs typeface="DM Sans Medium"/>
              </a:rPr>
              <a:t> </a:t>
            </a:r>
            <a:r>
              <a:rPr lang="en-US" sz="1100" b="0" dirty="0">
                <a:latin typeface="DM Sans Medium"/>
                <a:cs typeface="DM Sans Medium"/>
              </a:rPr>
              <a:t>thus</a:t>
            </a:r>
            <a:r>
              <a:rPr lang="en-US" sz="1100" b="0" spc="-30" dirty="0">
                <a:latin typeface="DM Sans Medium"/>
                <a:cs typeface="DM Sans Medium"/>
              </a:rPr>
              <a:t> </a:t>
            </a:r>
            <a:r>
              <a:rPr lang="en-US" sz="1100" b="0" dirty="0">
                <a:latin typeface="DM Sans Medium"/>
                <a:cs typeface="DM Sans Medium"/>
              </a:rPr>
              <a:t>making</a:t>
            </a:r>
            <a:r>
              <a:rPr lang="en-US" sz="1100" b="0" spc="-25" dirty="0">
                <a:latin typeface="DM Sans Medium"/>
                <a:cs typeface="DM Sans Medium"/>
              </a:rPr>
              <a:t> </a:t>
            </a:r>
            <a:r>
              <a:rPr lang="en-US" sz="1100" b="0" dirty="0">
                <a:latin typeface="DM Sans Medium"/>
                <a:cs typeface="DM Sans Medium"/>
              </a:rPr>
              <a:t>it</a:t>
            </a:r>
            <a:r>
              <a:rPr lang="en-US" sz="1100" b="0" spc="-30" dirty="0">
                <a:latin typeface="DM Sans Medium"/>
                <a:cs typeface="DM Sans Medium"/>
              </a:rPr>
              <a:t> </a:t>
            </a:r>
            <a:r>
              <a:rPr lang="en-US" sz="1100" b="0" spc="-20" dirty="0">
                <a:latin typeface="DM Sans Medium"/>
                <a:cs typeface="DM Sans Medium"/>
              </a:rPr>
              <a:t>more </a:t>
            </a:r>
            <a:r>
              <a:rPr lang="en-US" sz="1100" b="0" dirty="0">
                <a:latin typeface="DM Sans Medium"/>
                <a:cs typeface="DM Sans Medium"/>
              </a:rPr>
              <a:t>reliable.</a:t>
            </a:r>
            <a:r>
              <a:rPr lang="en-US" sz="1100" b="0" spc="-25" dirty="0">
                <a:latin typeface="DM Sans Medium"/>
                <a:cs typeface="DM Sans Medium"/>
              </a:rPr>
              <a:t> </a:t>
            </a:r>
            <a:r>
              <a:rPr lang="en-US" sz="1100" b="0" dirty="0">
                <a:latin typeface="DM Sans Medium"/>
                <a:cs typeface="DM Sans Medium"/>
              </a:rPr>
              <a:t>The</a:t>
            </a:r>
            <a:r>
              <a:rPr lang="en-US" sz="1100" b="0" spc="-25" dirty="0">
                <a:latin typeface="DM Sans Medium"/>
                <a:cs typeface="DM Sans Medium"/>
              </a:rPr>
              <a:t> </a:t>
            </a:r>
            <a:r>
              <a:rPr lang="en-US" sz="1100" b="0" dirty="0">
                <a:latin typeface="DM Sans Medium"/>
                <a:cs typeface="DM Sans Medium"/>
              </a:rPr>
              <a:t>NGS</a:t>
            </a:r>
            <a:r>
              <a:rPr lang="en-US" sz="1100" b="0" spc="-20" dirty="0">
                <a:latin typeface="DM Sans Medium"/>
                <a:cs typeface="DM Sans Medium"/>
              </a:rPr>
              <a:t> </a:t>
            </a:r>
            <a:r>
              <a:rPr lang="en-US" sz="1100" b="0" dirty="0">
                <a:latin typeface="DM Sans Medium"/>
                <a:cs typeface="DM Sans Medium"/>
              </a:rPr>
              <a:t>test</a:t>
            </a:r>
            <a:r>
              <a:rPr lang="en-US" sz="1100" b="0" spc="-25" dirty="0">
                <a:latin typeface="DM Sans Medium"/>
                <a:cs typeface="DM Sans Medium"/>
              </a:rPr>
              <a:t> </a:t>
            </a:r>
            <a:r>
              <a:rPr lang="en-US" sz="1100" b="0" dirty="0">
                <a:latin typeface="DM Sans Medium"/>
                <a:cs typeface="DM Sans Medium"/>
              </a:rPr>
              <a:t>is</a:t>
            </a:r>
            <a:r>
              <a:rPr lang="en-US" sz="1100" b="0" spc="-20" dirty="0">
                <a:latin typeface="DM Sans Medium"/>
                <a:cs typeface="DM Sans Medium"/>
              </a:rPr>
              <a:t> </a:t>
            </a:r>
            <a:r>
              <a:rPr lang="en-US" sz="1100" b="0" spc="-10" dirty="0">
                <a:latin typeface="DM Sans Medium"/>
                <a:cs typeface="DM Sans Medium"/>
              </a:rPr>
              <a:t>performed</a:t>
            </a:r>
            <a:r>
              <a:rPr lang="en-US" sz="1100" b="0" spc="-25" dirty="0">
                <a:latin typeface="DM Sans Medium"/>
                <a:cs typeface="DM Sans Medium"/>
              </a:rPr>
              <a:t> </a:t>
            </a:r>
            <a:r>
              <a:rPr lang="en-US" sz="1100" b="0" dirty="0">
                <a:latin typeface="DM Sans Medium"/>
                <a:cs typeface="DM Sans Medium"/>
              </a:rPr>
              <a:t>with</a:t>
            </a:r>
            <a:r>
              <a:rPr lang="en-US" sz="1100" b="0" spc="-20" dirty="0">
                <a:latin typeface="DM Sans Medium"/>
                <a:cs typeface="DM Sans Medium"/>
              </a:rPr>
              <a:t> </a:t>
            </a:r>
            <a:r>
              <a:rPr lang="en-US" sz="1100" b="0" dirty="0">
                <a:latin typeface="DM Sans Medium"/>
                <a:cs typeface="DM Sans Medium"/>
              </a:rPr>
              <a:t>&gt;95%</a:t>
            </a:r>
            <a:r>
              <a:rPr lang="en-US" sz="1100" b="0" spc="-25" dirty="0">
                <a:latin typeface="DM Sans Medium"/>
                <a:cs typeface="DM Sans Medium"/>
              </a:rPr>
              <a:t> </a:t>
            </a:r>
            <a:r>
              <a:rPr lang="en-US" sz="1100" b="0" spc="-10" dirty="0">
                <a:latin typeface="DM Sans Medium"/>
                <a:cs typeface="DM Sans Medium"/>
              </a:rPr>
              <a:t>coverage</a:t>
            </a:r>
            <a:r>
              <a:rPr lang="en-US" sz="1100" b="0" spc="-20" dirty="0">
                <a:latin typeface="DM Sans Medium"/>
                <a:cs typeface="DM Sans Medium"/>
              </a:rPr>
              <a:t> </a:t>
            </a:r>
            <a:r>
              <a:rPr lang="en-US" sz="1100" b="0" dirty="0">
                <a:latin typeface="DM Sans Medium"/>
                <a:cs typeface="DM Sans Medium"/>
              </a:rPr>
              <a:t>at</a:t>
            </a:r>
            <a:r>
              <a:rPr lang="en-US" sz="1100" b="0" spc="-25" dirty="0">
                <a:latin typeface="DM Sans Medium"/>
                <a:cs typeface="DM Sans Medium"/>
              </a:rPr>
              <a:t> </a:t>
            </a:r>
            <a:r>
              <a:rPr lang="en-US" sz="1100" b="0" dirty="0">
                <a:latin typeface="DM Sans Medium"/>
                <a:cs typeface="DM Sans Medium"/>
              </a:rPr>
              <a:t>a</a:t>
            </a:r>
            <a:r>
              <a:rPr lang="en-US" sz="1100" b="0" spc="-20" dirty="0">
                <a:latin typeface="DM Sans Medium"/>
                <a:cs typeface="DM Sans Medium"/>
              </a:rPr>
              <a:t> </a:t>
            </a:r>
            <a:r>
              <a:rPr lang="en-US" sz="1100" b="0" dirty="0">
                <a:latin typeface="DM Sans Medium"/>
                <a:cs typeface="DM Sans Medium"/>
              </a:rPr>
              <a:t>higher</a:t>
            </a:r>
            <a:r>
              <a:rPr lang="en-US" sz="1100" b="0" spc="-25" dirty="0">
                <a:latin typeface="DM Sans Medium"/>
                <a:cs typeface="DM Sans Medium"/>
              </a:rPr>
              <a:t> </a:t>
            </a:r>
            <a:r>
              <a:rPr lang="en-US" sz="1100" b="0" dirty="0">
                <a:latin typeface="DM Sans Medium"/>
                <a:cs typeface="DM Sans Medium"/>
              </a:rPr>
              <a:t>depth.</a:t>
            </a:r>
            <a:r>
              <a:rPr lang="en-US" sz="1100" b="0" spc="-25" dirty="0">
                <a:latin typeface="DM Sans Medium"/>
                <a:cs typeface="DM Sans Medium"/>
              </a:rPr>
              <a:t> </a:t>
            </a:r>
            <a:r>
              <a:rPr lang="en-US" sz="1100" b="0" spc="-10" dirty="0">
                <a:latin typeface="DM Sans Medium"/>
                <a:cs typeface="DM Sans Medium"/>
              </a:rPr>
              <a:t>Recommended</a:t>
            </a:r>
            <a:r>
              <a:rPr lang="en-US" sz="1100" b="0" spc="-20" dirty="0">
                <a:latin typeface="DM Sans Medium"/>
                <a:cs typeface="DM Sans Medium"/>
              </a:rPr>
              <a:t> read </a:t>
            </a:r>
            <a:r>
              <a:rPr lang="en-US" sz="1100" b="0" dirty="0">
                <a:latin typeface="DM Sans Medium"/>
                <a:cs typeface="DM Sans Medium"/>
              </a:rPr>
              <a:t>length</a:t>
            </a:r>
            <a:r>
              <a:rPr lang="en-US" sz="1100" b="0" spc="-25" dirty="0">
                <a:latin typeface="DM Sans Medium"/>
                <a:cs typeface="DM Sans Medium"/>
              </a:rPr>
              <a:t> </a:t>
            </a:r>
            <a:r>
              <a:rPr lang="en-US" sz="1100" b="0" dirty="0">
                <a:latin typeface="DM Sans Medium"/>
                <a:cs typeface="DM Sans Medium"/>
              </a:rPr>
              <a:t>of</a:t>
            </a:r>
            <a:r>
              <a:rPr lang="en-US" sz="1100" b="0" spc="-25" dirty="0">
                <a:latin typeface="DM Sans Medium"/>
                <a:cs typeface="DM Sans Medium"/>
              </a:rPr>
              <a:t> </a:t>
            </a:r>
            <a:r>
              <a:rPr lang="en-US" sz="1100" b="0" dirty="0">
                <a:latin typeface="DM Sans Medium"/>
                <a:cs typeface="DM Sans Medium"/>
              </a:rPr>
              <a:t>2</a:t>
            </a:r>
            <a:r>
              <a:rPr lang="en-US" sz="1100" b="0" spc="-25" dirty="0">
                <a:latin typeface="DM Sans Medium"/>
                <a:cs typeface="DM Sans Medium"/>
              </a:rPr>
              <a:t> </a:t>
            </a:r>
            <a:r>
              <a:rPr lang="en-US" sz="1100" b="0" dirty="0">
                <a:latin typeface="DM Sans Medium"/>
                <a:cs typeface="DM Sans Medium"/>
              </a:rPr>
              <a:t>x</a:t>
            </a:r>
            <a:r>
              <a:rPr lang="en-US" sz="1100" b="0" spc="-25" dirty="0">
                <a:latin typeface="DM Sans Medium"/>
                <a:cs typeface="DM Sans Medium"/>
              </a:rPr>
              <a:t> </a:t>
            </a:r>
            <a:r>
              <a:rPr lang="en-US" sz="1100" b="0" dirty="0">
                <a:latin typeface="DM Sans Medium"/>
                <a:cs typeface="DM Sans Medium"/>
              </a:rPr>
              <a:t>150</a:t>
            </a:r>
            <a:r>
              <a:rPr lang="en-US" sz="1100" b="0" spc="-25" dirty="0">
                <a:latin typeface="DM Sans Medium"/>
                <a:cs typeface="DM Sans Medium"/>
              </a:rPr>
              <a:t> </a:t>
            </a:r>
            <a:r>
              <a:rPr lang="en-US" sz="1100" b="0" dirty="0">
                <a:latin typeface="DM Sans Medium"/>
                <a:cs typeface="DM Sans Medium"/>
              </a:rPr>
              <a:t>bps</a:t>
            </a:r>
            <a:r>
              <a:rPr lang="en-US" sz="1100" b="0" spc="-25" dirty="0">
                <a:latin typeface="DM Sans Medium"/>
                <a:cs typeface="DM Sans Medium"/>
              </a:rPr>
              <a:t> </a:t>
            </a:r>
            <a:r>
              <a:rPr lang="en-US" sz="1100" b="0" dirty="0">
                <a:latin typeface="DM Sans Medium"/>
                <a:cs typeface="DM Sans Medium"/>
              </a:rPr>
              <a:t>is</a:t>
            </a:r>
            <a:r>
              <a:rPr lang="en-US" sz="1100" b="0" spc="-25" dirty="0">
                <a:latin typeface="DM Sans Medium"/>
                <a:cs typeface="DM Sans Medium"/>
              </a:rPr>
              <a:t> </a:t>
            </a:r>
            <a:r>
              <a:rPr lang="en-US" sz="1100" b="0" spc="-10" dirty="0">
                <a:latin typeface="DM Sans Medium"/>
                <a:cs typeface="DM Sans Medium"/>
              </a:rPr>
              <a:t>considered</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dirty="0">
                <a:latin typeface="DM Sans Medium"/>
                <a:cs typeface="DM Sans Medium"/>
              </a:rPr>
              <a:t>WES</a:t>
            </a:r>
            <a:r>
              <a:rPr lang="en-US" sz="1100" b="0" spc="-20" dirty="0">
                <a:latin typeface="DM Sans Medium"/>
                <a:cs typeface="DM Sans Medium"/>
              </a:rPr>
              <a:t> </a:t>
            </a:r>
            <a:r>
              <a:rPr lang="en-US" sz="1100" b="0" dirty="0">
                <a:latin typeface="DM Sans Medium"/>
                <a:cs typeface="DM Sans Medium"/>
              </a:rPr>
              <a:t>panel</a:t>
            </a:r>
            <a:r>
              <a:rPr lang="en-US" sz="1100" b="0" spc="-25" dirty="0">
                <a:latin typeface="DM Sans Medium"/>
                <a:cs typeface="DM Sans Medium"/>
              </a:rPr>
              <a:t> </a:t>
            </a:r>
            <a:r>
              <a:rPr lang="en-US" sz="1100" b="0" dirty="0">
                <a:latin typeface="DM Sans Medium"/>
                <a:cs typeface="DM Sans Medium"/>
              </a:rPr>
              <a:t>sequencing</a:t>
            </a:r>
            <a:r>
              <a:rPr lang="en-US" sz="1100" b="0" spc="-25" dirty="0">
                <a:latin typeface="DM Sans Medium"/>
                <a:cs typeface="DM Sans Medium"/>
              </a:rPr>
              <a:t> </a:t>
            </a:r>
            <a:r>
              <a:rPr lang="en-US" sz="1100" b="0" dirty="0">
                <a:latin typeface="DM Sans Medium"/>
                <a:cs typeface="DM Sans Medium"/>
              </a:rPr>
              <a:t>and</a:t>
            </a:r>
            <a:r>
              <a:rPr lang="en-US" sz="1100" b="0" spc="-25" dirty="0">
                <a:latin typeface="DM Sans Medium"/>
                <a:cs typeface="DM Sans Medium"/>
              </a:rPr>
              <a:t> </a:t>
            </a:r>
            <a:r>
              <a:rPr lang="en-US" sz="1100" b="0" dirty="0">
                <a:latin typeface="DM Sans Medium"/>
                <a:cs typeface="DM Sans Medium"/>
              </a:rPr>
              <a:t>paired</a:t>
            </a:r>
            <a:r>
              <a:rPr lang="en-US" sz="1100" b="0" spc="-25" dirty="0">
                <a:latin typeface="DM Sans Medium"/>
                <a:cs typeface="DM Sans Medium"/>
              </a:rPr>
              <a:t> </a:t>
            </a:r>
            <a:r>
              <a:rPr lang="en-US" sz="1100" b="0" dirty="0">
                <a:latin typeface="DM Sans Medium"/>
                <a:cs typeface="DM Sans Medium"/>
              </a:rPr>
              <a:t>end</a:t>
            </a:r>
            <a:r>
              <a:rPr lang="en-US" sz="1100" b="0" spc="-25" dirty="0">
                <a:latin typeface="DM Sans Medium"/>
                <a:cs typeface="DM Sans Medium"/>
              </a:rPr>
              <a:t> </a:t>
            </a:r>
            <a:r>
              <a:rPr lang="en-US" sz="1100" b="0" dirty="0">
                <a:latin typeface="DM Sans Medium"/>
                <a:cs typeface="DM Sans Medium"/>
              </a:rPr>
              <a:t>reads</a:t>
            </a:r>
            <a:r>
              <a:rPr lang="en-US" sz="1100" b="0" spc="-25" dirty="0">
                <a:latin typeface="DM Sans Medium"/>
                <a:cs typeface="DM Sans Medium"/>
              </a:rPr>
              <a:t> </a:t>
            </a:r>
            <a:r>
              <a:rPr lang="en-US" sz="1100" b="0" dirty="0">
                <a:latin typeface="DM Sans Medium"/>
                <a:cs typeface="DM Sans Medium"/>
              </a:rPr>
              <a:t>are</a:t>
            </a:r>
            <a:r>
              <a:rPr lang="en-US" sz="1100" b="0" spc="-25" dirty="0">
                <a:latin typeface="DM Sans Medium"/>
                <a:cs typeface="DM Sans Medium"/>
              </a:rPr>
              <a:t> </a:t>
            </a:r>
            <a:r>
              <a:rPr lang="en-US" sz="1100" b="0" spc="-10" dirty="0">
                <a:latin typeface="DM Sans Medium"/>
                <a:cs typeface="DM Sans Medium"/>
              </a:rPr>
              <a:t>considered </a:t>
            </a:r>
            <a:r>
              <a:rPr lang="en-US" sz="1100" b="0" dirty="0">
                <a:latin typeface="DM Sans Medium"/>
                <a:cs typeface="DM Sans Medium"/>
              </a:rPr>
              <a:t>for</a:t>
            </a:r>
            <a:r>
              <a:rPr lang="en-US" sz="1100" b="0" spc="-30" dirty="0">
                <a:latin typeface="DM Sans Medium"/>
                <a:cs typeface="DM Sans Medium"/>
              </a:rPr>
              <a:t> </a:t>
            </a:r>
            <a:r>
              <a:rPr lang="en-US" sz="1100" b="0" spc="-10" dirty="0">
                <a:latin typeface="DM Sans Medium"/>
                <a:cs typeface="DM Sans Medium"/>
              </a:rPr>
              <a:t>analysis.</a:t>
            </a:r>
            <a:r>
              <a:rPr lang="en-US" sz="1100" b="0" spc="-25" dirty="0">
                <a:latin typeface="DM Sans Medium"/>
                <a:cs typeface="DM Sans Medium"/>
              </a:rPr>
              <a:t> </a:t>
            </a:r>
            <a:r>
              <a:rPr lang="en-US" sz="1100" b="0" dirty="0">
                <a:latin typeface="DM Sans Medium"/>
                <a:cs typeface="DM Sans Medium"/>
              </a:rPr>
              <a:t>Huge</a:t>
            </a:r>
            <a:r>
              <a:rPr lang="en-US" sz="1100" b="0" spc="-25" dirty="0">
                <a:latin typeface="DM Sans Medium"/>
                <a:cs typeface="DM Sans Medium"/>
              </a:rPr>
              <a:t> </a:t>
            </a:r>
            <a:r>
              <a:rPr lang="en-US" sz="1100" b="0" dirty="0">
                <a:latin typeface="DM Sans Medium"/>
                <a:cs typeface="DM Sans Medium"/>
              </a:rPr>
              <a:t>quantities</a:t>
            </a:r>
            <a:r>
              <a:rPr lang="en-US" sz="1100" b="0" spc="-30" dirty="0">
                <a:latin typeface="DM Sans Medium"/>
                <a:cs typeface="DM Sans Medium"/>
              </a:rPr>
              <a:t> </a:t>
            </a:r>
            <a:r>
              <a:rPr lang="en-US" sz="1100" b="0" dirty="0">
                <a:latin typeface="DM Sans Medium"/>
                <a:cs typeface="DM Sans Medium"/>
              </a:rPr>
              <a:t>of</a:t>
            </a:r>
            <a:r>
              <a:rPr lang="en-US" sz="1100" b="0" spc="-25" dirty="0">
                <a:latin typeface="DM Sans Medium"/>
                <a:cs typeface="DM Sans Medium"/>
              </a:rPr>
              <a:t> </a:t>
            </a:r>
            <a:r>
              <a:rPr lang="en-US" sz="1100" b="0" dirty="0">
                <a:latin typeface="DM Sans Medium"/>
                <a:cs typeface="DM Sans Medium"/>
              </a:rPr>
              <a:t>NGS</a:t>
            </a:r>
            <a:r>
              <a:rPr lang="en-US" sz="1100" b="0" spc="-25" dirty="0">
                <a:latin typeface="DM Sans Medium"/>
                <a:cs typeface="DM Sans Medium"/>
              </a:rPr>
              <a:t> </a:t>
            </a:r>
            <a:r>
              <a:rPr lang="en-US" sz="1100" b="0" dirty="0">
                <a:latin typeface="DM Sans Medium"/>
                <a:cs typeface="DM Sans Medium"/>
              </a:rPr>
              <a:t>based</a:t>
            </a:r>
            <a:r>
              <a:rPr lang="en-US" sz="1100" b="0" spc="-25" dirty="0">
                <a:latin typeface="DM Sans Medium"/>
                <a:cs typeface="DM Sans Medium"/>
              </a:rPr>
              <a:t> </a:t>
            </a:r>
            <a:r>
              <a:rPr lang="en-US" sz="1100" b="0" dirty="0">
                <a:latin typeface="DM Sans Medium"/>
                <a:cs typeface="DM Sans Medium"/>
              </a:rPr>
              <a:t>omics</a:t>
            </a:r>
            <a:r>
              <a:rPr lang="en-US" sz="1100" b="0" spc="-30" dirty="0">
                <a:latin typeface="DM Sans Medium"/>
                <a:cs typeface="DM Sans Medium"/>
              </a:rPr>
              <a:t> </a:t>
            </a:r>
            <a:r>
              <a:rPr lang="en-US" sz="1100" b="0" dirty="0">
                <a:latin typeface="DM Sans Medium"/>
                <a:cs typeface="DM Sans Medium"/>
              </a:rPr>
              <a:t>data</a:t>
            </a:r>
            <a:r>
              <a:rPr lang="en-US" sz="1100" b="0" spc="-25" dirty="0">
                <a:latin typeface="DM Sans Medium"/>
                <a:cs typeface="DM Sans Medium"/>
              </a:rPr>
              <a:t> </a:t>
            </a:r>
            <a:r>
              <a:rPr lang="en-US" sz="1100" b="0" dirty="0">
                <a:latin typeface="DM Sans Medium"/>
                <a:cs typeface="DM Sans Medium"/>
              </a:rPr>
              <a:t>is</a:t>
            </a:r>
            <a:r>
              <a:rPr lang="en-US" sz="1100" b="0" spc="-25" dirty="0">
                <a:latin typeface="DM Sans Medium"/>
                <a:cs typeface="DM Sans Medium"/>
              </a:rPr>
              <a:t> </a:t>
            </a:r>
            <a:r>
              <a:rPr lang="en-US" sz="1100" b="0" dirty="0" err="1">
                <a:latin typeface="DM Sans Medium"/>
                <a:cs typeface="DM Sans Medium"/>
              </a:rPr>
              <a:t>concised</a:t>
            </a:r>
            <a:r>
              <a:rPr lang="en-US" sz="1100" b="0" spc="-30"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spc="-10" dirty="0">
                <a:latin typeface="DM Sans Medium"/>
                <a:cs typeface="DM Sans Medium"/>
              </a:rPr>
              <a:t>better</a:t>
            </a:r>
            <a:r>
              <a:rPr lang="en-US" sz="1100" b="0" spc="-25" dirty="0">
                <a:latin typeface="DM Sans Medium"/>
                <a:cs typeface="DM Sans Medium"/>
              </a:rPr>
              <a:t> </a:t>
            </a:r>
            <a:r>
              <a:rPr lang="en-US" sz="1100" b="0" dirty="0">
                <a:latin typeface="DM Sans Medium"/>
                <a:cs typeface="DM Sans Medium"/>
              </a:rPr>
              <a:t>clinical</a:t>
            </a:r>
            <a:r>
              <a:rPr lang="en-US" sz="1100" b="0" spc="-25" dirty="0">
                <a:latin typeface="DM Sans Medium"/>
                <a:cs typeface="DM Sans Medium"/>
              </a:rPr>
              <a:t> </a:t>
            </a:r>
            <a:r>
              <a:rPr lang="en-US" sz="1100" b="0" dirty="0">
                <a:latin typeface="DM Sans Medium"/>
                <a:cs typeface="DM Sans Medium"/>
              </a:rPr>
              <a:t>guidance.</a:t>
            </a:r>
            <a:r>
              <a:rPr lang="en-US" sz="1100" b="0" spc="235" dirty="0">
                <a:latin typeface="DM Sans Medium"/>
                <a:cs typeface="DM Sans Medium"/>
              </a:rPr>
              <a:t> </a:t>
            </a:r>
            <a:r>
              <a:rPr lang="en-US" sz="1100" b="0" spc="-25" dirty="0">
                <a:latin typeface="DM Sans Medium"/>
                <a:cs typeface="DM Sans Medium"/>
              </a:rPr>
              <a:t>The </a:t>
            </a:r>
            <a:r>
              <a:rPr lang="en-US" sz="1100" b="0" dirty="0">
                <a:latin typeface="DM Sans Medium"/>
                <a:cs typeface="DM Sans Medium"/>
              </a:rPr>
              <a:t>raw</a:t>
            </a:r>
            <a:r>
              <a:rPr lang="en-US" sz="1100" b="0" spc="-30" dirty="0">
                <a:latin typeface="DM Sans Medium"/>
                <a:cs typeface="DM Sans Medium"/>
              </a:rPr>
              <a:t> </a:t>
            </a:r>
            <a:r>
              <a:rPr lang="en-US" sz="1100" b="0" dirty="0">
                <a:latin typeface="DM Sans Medium"/>
                <a:cs typeface="DM Sans Medium"/>
              </a:rPr>
              <a:t>data</a:t>
            </a:r>
            <a:r>
              <a:rPr lang="en-US" sz="1100" b="0" spc="-25" dirty="0">
                <a:latin typeface="DM Sans Medium"/>
                <a:cs typeface="DM Sans Medium"/>
              </a:rPr>
              <a:t> </a:t>
            </a:r>
            <a:r>
              <a:rPr lang="en-US" sz="1100" b="0" dirty="0">
                <a:latin typeface="DM Sans Medium"/>
                <a:cs typeface="DM Sans Medium"/>
              </a:rPr>
              <a:t>with</a:t>
            </a:r>
            <a:r>
              <a:rPr lang="en-US" sz="1100" b="0" spc="-25" dirty="0">
                <a:latin typeface="DM Sans Medium"/>
                <a:cs typeface="DM Sans Medium"/>
              </a:rPr>
              <a:t> </a:t>
            </a:r>
            <a:r>
              <a:rPr lang="en-US" sz="1100" b="0" dirty="0">
                <a:latin typeface="DM Sans Medium"/>
                <a:cs typeface="DM Sans Medium"/>
              </a:rPr>
              <a:t>Q30≥80%</a:t>
            </a:r>
            <a:r>
              <a:rPr lang="en-US" sz="1100" b="0" spc="-25" dirty="0">
                <a:latin typeface="DM Sans Medium"/>
                <a:cs typeface="DM Sans Medium"/>
              </a:rPr>
              <a:t> </a:t>
            </a:r>
            <a:r>
              <a:rPr lang="en-US" sz="1100" b="0" dirty="0">
                <a:latin typeface="DM Sans Medium"/>
                <a:cs typeface="DM Sans Medium"/>
              </a:rPr>
              <a:t>is</a:t>
            </a:r>
            <a:r>
              <a:rPr lang="en-US" sz="1100" b="0" spc="-25" dirty="0">
                <a:latin typeface="DM Sans Medium"/>
                <a:cs typeface="DM Sans Medium"/>
              </a:rPr>
              <a:t> </a:t>
            </a:r>
            <a:r>
              <a:rPr lang="en-US" sz="1100" b="0" spc="-10" dirty="0">
                <a:latin typeface="DM Sans Medium"/>
                <a:cs typeface="DM Sans Medium"/>
              </a:rPr>
              <a:t>considered</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spc="-10" dirty="0">
                <a:latin typeface="DM Sans Medium"/>
                <a:cs typeface="DM Sans Medium"/>
              </a:rPr>
              <a:t>analysis,</a:t>
            </a:r>
            <a:r>
              <a:rPr lang="en-US" sz="1100" b="0" spc="-25" dirty="0">
                <a:latin typeface="DM Sans Medium"/>
                <a:cs typeface="DM Sans Medium"/>
              </a:rPr>
              <a:t> </a:t>
            </a:r>
            <a:r>
              <a:rPr lang="en-US" sz="1100" b="0" dirty="0">
                <a:latin typeface="DM Sans Medium"/>
                <a:cs typeface="DM Sans Medium"/>
              </a:rPr>
              <a:t>checked</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dirty="0">
                <a:latin typeface="DM Sans Medium"/>
                <a:cs typeface="DM Sans Medium"/>
              </a:rPr>
              <a:t>quality</a:t>
            </a:r>
            <a:r>
              <a:rPr lang="en-US" sz="1100" b="0" spc="-25" dirty="0">
                <a:latin typeface="DM Sans Medium"/>
                <a:cs typeface="DM Sans Medium"/>
              </a:rPr>
              <a:t> </a:t>
            </a:r>
            <a:r>
              <a:rPr lang="en-US" sz="1100" b="0" dirty="0">
                <a:latin typeface="DM Sans Medium"/>
                <a:cs typeface="DM Sans Medium"/>
              </a:rPr>
              <a:t>by</a:t>
            </a:r>
            <a:r>
              <a:rPr lang="en-US" sz="1100" b="0" spc="-30" dirty="0">
                <a:latin typeface="DM Sans Medium"/>
                <a:cs typeface="DM Sans Medium"/>
              </a:rPr>
              <a:t> </a:t>
            </a:r>
            <a:r>
              <a:rPr lang="en-US" sz="1100" b="0" spc="-10" dirty="0" err="1">
                <a:latin typeface="DM Sans Medium"/>
                <a:cs typeface="DM Sans Medium"/>
              </a:rPr>
              <a:t>fastQC</a:t>
            </a:r>
            <a:r>
              <a:rPr lang="en-US" sz="1100" b="0" spc="-25" dirty="0">
                <a:latin typeface="DM Sans Medium"/>
                <a:cs typeface="DM Sans Medium"/>
              </a:rPr>
              <a:t> </a:t>
            </a:r>
            <a:r>
              <a:rPr lang="en-US" sz="1100" b="0" dirty="0">
                <a:latin typeface="DM Sans Medium"/>
                <a:cs typeface="DM Sans Medium"/>
              </a:rPr>
              <a:t>and</a:t>
            </a:r>
            <a:r>
              <a:rPr lang="en-US" sz="1100" b="0" spc="-25" dirty="0">
                <a:latin typeface="DM Sans Medium"/>
                <a:cs typeface="DM Sans Medium"/>
              </a:rPr>
              <a:t> </a:t>
            </a:r>
            <a:r>
              <a:rPr lang="en-US" sz="1100" b="0" dirty="0">
                <a:latin typeface="DM Sans Medium"/>
                <a:cs typeface="DM Sans Medium"/>
              </a:rPr>
              <a:t>aligned</a:t>
            </a:r>
            <a:r>
              <a:rPr lang="en-US" sz="1100" b="0" spc="-25" dirty="0">
                <a:latin typeface="DM Sans Medium"/>
                <a:cs typeface="DM Sans Medium"/>
              </a:rPr>
              <a:t> </a:t>
            </a:r>
            <a:r>
              <a:rPr lang="en-US" sz="1100" b="0" dirty="0">
                <a:latin typeface="DM Sans Medium"/>
                <a:cs typeface="DM Sans Medium"/>
              </a:rPr>
              <a:t>to</a:t>
            </a:r>
            <a:r>
              <a:rPr lang="en-US" sz="1100" b="0" spc="-25" dirty="0">
                <a:latin typeface="DM Sans Medium"/>
                <a:cs typeface="DM Sans Medium"/>
              </a:rPr>
              <a:t> the </a:t>
            </a:r>
            <a:r>
              <a:rPr lang="en-US" sz="1100" b="0" dirty="0">
                <a:latin typeface="DM Sans Medium"/>
                <a:cs typeface="DM Sans Medium"/>
              </a:rPr>
              <a:t>human</a:t>
            </a:r>
            <a:r>
              <a:rPr lang="en-US" sz="1100" b="0" spc="-45" dirty="0">
                <a:latin typeface="DM Sans Medium"/>
                <a:cs typeface="DM Sans Medium"/>
              </a:rPr>
              <a:t> </a:t>
            </a:r>
            <a:r>
              <a:rPr lang="en-US" sz="1100" b="0" spc="-10" dirty="0">
                <a:latin typeface="DM Sans Medium"/>
                <a:cs typeface="DM Sans Medium"/>
              </a:rPr>
              <a:t>reference</a:t>
            </a:r>
            <a:r>
              <a:rPr lang="en-US" sz="1100" b="0" spc="-40" dirty="0">
                <a:latin typeface="DM Sans Medium"/>
                <a:cs typeface="DM Sans Medium"/>
              </a:rPr>
              <a:t> </a:t>
            </a:r>
            <a:r>
              <a:rPr lang="en-US" sz="1100" b="0" dirty="0">
                <a:latin typeface="DM Sans Medium"/>
                <a:cs typeface="DM Sans Medium"/>
              </a:rPr>
              <a:t>genome</a:t>
            </a:r>
            <a:r>
              <a:rPr lang="en-US" sz="1100" b="0" spc="-45" dirty="0">
                <a:latin typeface="DM Sans Medium"/>
                <a:cs typeface="DM Sans Medium"/>
              </a:rPr>
              <a:t> </a:t>
            </a:r>
            <a:r>
              <a:rPr lang="en-US" sz="1100" b="0" spc="-10" dirty="0">
                <a:latin typeface="DM Sans Medium"/>
                <a:cs typeface="DM Sans Medium"/>
              </a:rPr>
              <a:t>GRCh38.</a:t>
            </a:r>
            <a:endParaRPr lang="en-US" sz="1100" dirty="0">
              <a:latin typeface="DM Sans Medium"/>
              <a:cs typeface="DM Sans Medium"/>
            </a:endParaRPr>
          </a:p>
          <a:p>
            <a:pPr marL="96520" marR="5080" algn="just">
              <a:lnSpc>
                <a:spcPct val="100000"/>
              </a:lnSpc>
              <a:spcBef>
                <a:spcPts val="595"/>
              </a:spcBef>
            </a:pPr>
            <a:r>
              <a:rPr sz="1100" b="0" spc="-10" dirty="0">
                <a:latin typeface="DM Sans Medium"/>
                <a:cs typeface="DM Sans Medium"/>
              </a:rPr>
              <a:t>Variant</a:t>
            </a:r>
            <a:r>
              <a:rPr sz="1100" b="0" spc="-20" dirty="0">
                <a:latin typeface="DM Sans Medium"/>
                <a:cs typeface="DM Sans Medium"/>
              </a:rPr>
              <a:t> </a:t>
            </a:r>
            <a:r>
              <a:rPr sz="1100" b="0" spc="-10" dirty="0">
                <a:latin typeface="DM Sans Medium"/>
                <a:cs typeface="DM Sans Medium"/>
              </a:rPr>
              <a:t>identiﬁcation</a:t>
            </a:r>
            <a:r>
              <a:rPr sz="1100" b="0" spc="-15" dirty="0">
                <a:latin typeface="DM Sans Medium"/>
                <a:cs typeface="DM Sans Medium"/>
              </a:rPr>
              <a:t> </a:t>
            </a:r>
            <a:r>
              <a:rPr sz="1100" b="0" dirty="0">
                <a:latin typeface="DM Sans Medium"/>
                <a:cs typeface="DM Sans Medium"/>
              </a:rPr>
              <a:t>and</a:t>
            </a:r>
            <a:r>
              <a:rPr sz="1100" b="0" spc="-15" dirty="0">
                <a:latin typeface="DM Sans Medium"/>
                <a:cs typeface="DM Sans Medium"/>
              </a:rPr>
              <a:t> </a:t>
            </a:r>
            <a:r>
              <a:rPr sz="1100" b="0" spc="-10" dirty="0">
                <a:latin typeface="DM Sans Medium"/>
                <a:cs typeface="DM Sans Medium"/>
              </a:rPr>
              <a:t>interpretation</a:t>
            </a:r>
            <a:r>
              <a:rPr sz="1100" b="0" spc="-15" dirty="0">
                <a:latin typeface="DM Sans Medium"/>
                <a:cs typeface="DM Sans Medium"/>
              </a:rPr>
              <a:t> </a:t>
            </a:r>
            <a:r>
              <a:rPr sz="1100" b="0" dirty="0">
                <a:latin typeface="DM Sans Medium"/>
                <a:cs typeface="DM Sans Medium"/>
              </a:rPr>
              <a:t>are</a:t>
            </a:r>
            <a:r>
              <a:rPr sz="1100" b="0" spc="-20" dirty="0">
                <a:latin typeface="DM Sans Medium"/>
                <a:cs typeface="DM Sans Medium"/>
              </a:rPr>
              <a:t> </a:t>
            </a:r>
            <a:r>
              <a:rPr sz="1100" b="0" dirty="0">
                <a:latin typeface="DM Sans Medium"/>
                <a:cs typeface="DM Sans Medium"/>
              </a:rPr>
              <a:t>critical</a:t>
            </a:r>
            <a:r>
              <a:rPr sz="1100" b="0" spc="-15" dirty="0">
                <a:latin typeface="DM Sans Medium"/>
                <a:cs typeface="DM Sans Medium"/>
              </a:rPr>
              <a:t> </a:t>
            </a:r>
            <a:r>
              <a:rPr sz="1100" b="0" spc="-10" dirty="0">
                <a:latin typeface="DM Sans Medium"/>
                <a:cs typeface="DM Sans Medium"/>
              </a:rPr>
              <a:t>steps</a:t>
            </a:r>
            <a:r>
              <a:rPr sz="1100" b="0" spc="-15" dirty="0">
                <a:latin typeface="DM Sans Medium"/>
                <a:cs typeface="DM Sans Medium"/>
              </a:rPr>
              <a:t> </a:t>
            </a:r>
            <a:r>
              <a:rPr sz="1100" b="0" dirty="0">
                <a:latin typeface="DM Sans Medium"/>
                <a:cs typeface="DM Sans Medium"/>
              </a:rPr>
              <a:t>in</a:t>
            </a:r>
            <a:r>
              <a:rPr sz="1100" b="0" spc="-15" dirty="0">
                <a:latin typeface="DM Sans Medium"/>
                <a:cs typeface="DM Sans Medium"/>
              </a:rPr>
              <a:t> </a:t>
            </a:r>
            <a:r>
              <a:rPr sz="1100" b="0" dirty="0">
                <a:latin typeface="DM Sans Medium"/>
                <a:cs typeface="DM Sans Medium"/>
              </a:rPr>
              <a:t>making</a:t>
            </a:r>
            <a:r>
              <a:rPr sz="1100" b="0" spc="-20" dirty="0">
                <a:latin typeface="DM Sans Medium"/>
                <a:cs typeface="DM Sans Medium"/>
              </a:rPr>
              <a:t> </a:t>
            </a:r>
            <a:r>
              <a:rPr sz="1100" b="0" spc="-10" dirty="0">
                <a:latin typeface="DM Sans Medium"/>
                <a:cs typeface="DM Sans Medium"/>
              </a:rPr>
              <a:t>genetic</a:t>
            </a:r>
            <a:r>
              <a:rPr sz="1100" b="0" spc="-15" dirty="0">
                <a:latin typeface="DM Sans Medium"/>
                <a:cs typeface="DM Sans Medium"/>
              </a:rPr>
              <a:t> </a:t>
            </a:r>
            <a:r>
              <a:rPr sz="1100" b="0" dirty="0">
                <a:latin typeface="DM Sans Medium"/>
                <a:cs typeface="DM Sans Medium"/>
              </a:rPr>
              <a:t>diagnosis</a:t>
            </a:r>
            <a:r>
              <a:rPr sz="1100" b="0" spc="-15" dirty="0">
                <a:latin typeface="DM Sans Medium"/>
                <a:cs typeface="DM Sans Medium"/>
              </a:rPr>
              <a:t> </a:t>
            </a:r>
            <a:r>
              <a:rPr sz="1100" b="0" spc="-25" dirty="0">
                <a:latin typeface="DM Sans Medium"/>
                <a:cs typeface="DM Sans Medium"/>
              </a:rPr>
              <a:t>and </a:t>
            </a:r>
            <a:r>
              <a:rPr sz="1100" b="0" dirty="0">
                <a:latin typeface="DM Sans Medium"/>
                <a:cs typeface="DM Sans Medium"/>
              </a:rPr>
              <a:t>personalized</a:t>
            </a:r>
            <a:r>
              <a:rPr sz="1100" b="0" spc="-30" dirty="0">
                <a:latin typeface="DM Sans Medium"/>
                <a:cs typeface="DM Sans Medium"/>
              </a:rPr>
              <a:t> </a:t>
            </a:r>
            <a:r>
              <a:rPr sz="1100" b="0" dirty="0">
                <a:latin typeface="DM Sans Medium"/>
                <a:cs typeface="DM Sans Medium"/>
              </a:rPr>
              <a:t>medicine</a:t>
            </a:r>
            <a:r>
              <a:rPr sz="1100" b="0" spc="-25" dirty="0">
                <a:latin typeface="DM Sans Medium"/>
                <a:cs typeface="DM Sans Medium"/>
              </a:rPr>
              <a:t> </a:t>
            </a:r>
            <a:r>
              <a:rPr sz="1100" b="0" dirty="0">
                <a:latin typeface="DM Sans Medium"/>
                <a:cs typeface="DM Sans Medium"/>
              </a:rPr>
              <a:t>a</a:t>
            </a:r>
            <a:r>
              <a:rPr sz="1100" b="0" spc="-30" dirty="0">
                <a:latin typeface="DM Sans Medium"/>
                <a:cs typeface="DM Sans Medium"/>
              </a:rPr>
              <a:t> </a:t>
            </a:r>
            <a:r>
              <a:rPr sz="1100" b="0" spc="-20" dirty="0">
                <a:latin typeface="DM Sans Medium"/>
                <a:cs typeface="DM Sans Medium"/>
              </a:rPr>
              <a:t>reality.</a:t>
            </a:r>
            <a:r>
              <a:rPr sz="1100" b="0" spc="-25" dirty="0">
                <a:latin typeface="DM Sans Medium"/>
                <a:cs typeface="DM Sans Medium"/>
              </a:rPr>
              <a:t> </a:t>
            </a:r>
            <a:r>
              <a:rPr sz="1100" b="0" spc="-10" dirty="0">
                <a:latin typeface="DM Sans Medium"/>
                <a:cs typeface="DM Sans Medium"/>
              </a:rPr>
              <a:t>GATK</a:t>
            </a:r>
            <a:r>
              <a:rPr sz="1100" b="0" spc="-30" dirty="0">
                <a:latin typeface="DM Sans Medium"/>
                <a:cs typeface="DM Sans Medium"/>
              </a:rPr>
              <a:t> </a:t>
            </a:r>
            <a:r>
              <a:rPr sz="1100" b="0" dirty="0">
                <a:latin typeface="DM Sans Medium"/>
                <a:cs typeface="DM Sans Medium"/>
              </a:rPr>
              <a:t>guidelines</a:t>
            </a:r>
            <a:r>
              <a:rPr sz="1100" b="0" spc="-25" dirty="0">
                <a:latin typeface="DM Sans Medium"/>
                <a:cs typeface="DM Sans Medium"/>
              </a:rPr>
              <a:t> </a:t>
            </a:r>
            <a:r>
              <a:rPr sz="1100" b="0" dirty="0">
                <a:latin typeface="DM Sans Medium"/>
                <a:cs typeface="DM Sans Medium"/>
              </a:rPr>
              <a:t>are</a:t>
            </a:r>
            <a:r>
              <a:rPr sz="1100" b="0" spc="-25" dirty="0">
                <a:latin typeface="DM Sans Medium"/>
                <a:cs typeface="DM Sans Medium"/>
              </a:rPr>
              <a:t> </a:t>
            </a:r>
            <a:r>
              <a:rPr sz="1100" b="0" spc="-10" dirty="0">
                <a:latin typeface="DM Sans Medium"/>
                <a:cs typeface="DM Sans Medium"/>
              </a:rPr>
              <a:t>followed</a:t>
            </a:r>
            <a:r>
              <a:rPr sz="1100" b="0" spc="-30" dirty="0">
                <a:latin typeface="DM Sans Medium"/>
                <a:cs typeface="DM Sans Medium"/>
              </a:rPr>
              <a:t> </a:t>
            </a:r>
            <a:r>
              <a:rPr sz="1100" b="0" dirty="0">
                <a:latin typeface="DM Sans Medium"/>
                <a:cs typeface="DM Sans Medium"/>
              </a:rPr>
              <a:t>for</a:t>
            </a:r>
            <a:r>
              <a:rPr sz="1100" b="0" spc="-25" dirty="0">
                <a:latin typeface="DM Sans Medium"/>
                <a:cs typeface="DM Sans Medium"/>
              </a:rPr>
              <a:t> </a:t>
            </a:r>
            <a:r>
              <a:rPr sz="1100" b="0" dirty="0">
                <a:latin typeface="DM Sans Medium"/>
                <a:cs typeface="DM Sans Medium"/>
              </a:rPr>
              <a:t>variant</a:t>
            </a:r>
            <a:r>
              <a:rPr sz="1100" b="0" spc="-30" dirty="0">
                <a:latin typeface="DM Sans Medium"/>
                <a:cs typeface="DM Sans Medium"/>
              </a:rPr>
              <a:t> </a:t>
            </a:r>
            <a:r>
              <a:rPr sz="1100" b="0" spc="-10" dirty="0">
                <a:latin typeface="DM Sans Medium"/>
                <a:cs typeface="DM Sans Medium"/>
              </a:rPr>
              <a:t>identiﬁcation.</a:t>
            </a:r>
            <a:r>
              <a:rPr sz="1100" b="0" spc="-25" dirty="0">
                <a:latin typeface="DM Sans Medium"/>
                <a:cs typeface="DM Sans Medium"/>
              </a:rPr>
              <a:t> </a:t>
            </a:r>
            <a:r>
              <a:rPr sz="1100" b="0" dirty="0">
                <a:latin typeface="DM Sans Medium"/>
                <a:cs typeface="DM Sans Medium"/>
              </a:rPr>
              <a:t>The</a:t>
            </a:r>
            <a:r>
              <a:rPr sz="1100" b="0" spc="-30" dirty="0">
                <a:latin typeface="DM Sans Medium"/>
                <a:cs typeface="DM Sans Medium"/>
              </a:rPr>
              <a:t> </a:t>
            </a:r>
            <a:r>
              <a:rPr sz="1100" b="0" spc="-10" dirty="0">
                <a:latin typeface="DM Sans Medium"/>
                <a:cs typeface="DM Sans Medium"/>
              </a:rPr>
              <a:t>variants </a:t>
            </a:r>
            <a:r>
              <a:rPr sz="1100" b="0" dirty="0">
                <a:latin typeface="DM Sans Medium"/>
                <a:cs typeface="DM Sans Medium"/>
              </a:rPr>
              <a:t>were</a:t>
            </a:r>
            <a:r>
              <a:rPr sz="1100" b="0" spc="-40" dirty="0">
                <a:latin typeface="DM Sans Medium"/>
                <a:cs typeface="DM Sans Medium"/>
              </a:rPr>
              <a:t> </a:t>
            </a:r>
            <a:r>
              <a:rPr sz="1100" b="0" spc="-10" dirty="0">
                <a:latin typeface="DM Sans Medium"/>
                <a:cs typeface="DM Sans Medium"/>
              </a:rPr>
              <a:t>annotated</a:t>
            </a:r>
            <a:r>
              <a:rPr sz="1100" b="0" spc="-35" dirty="0">
                <a:latin typeface="DM Sans Medium"/>
                <a:cs typeface="DM Sans Medium"/>
              </a:rPr>
              <a:t> </a:t>
            </a:r>
            <a:r>
              <a:rPr sz="1100" b="0" dirty="0">
                <a:latin typeface="DM Sans Medium"/>
                <a:cs typeface="DM Sans Medium"/>
              </a:rPr>
              <a:t>and</a:t>
            </a:r>
            <a:r>
              <a:rPr sz="1100" b="0" spc="-35" dirty="0">
                <a:latin typeface="DM Sans Medium"/>
                <a:cs typeface="DM Sans Medium"/>
              </a:rPr>
              <a:t> </a:t>
            </a:r>
            <a:r>
              <a:rPr sz="1100" b="0" spc="-10" dirty="0">
                <a:latin typeface="DM Sans Medium"/>
                <a:cs typeface="DM Sans Medium"/>
              </a:rPr>
              <a:t>ﬁltered</a:t>
            </a:r>
            <a:r>
              <a:rPr sz="1100" b="0" spc="-35" dirty="0">
                <a:latin typeface="DM Sans Medium"/>
                <a:cs typeface="DM Sans Medium"/>
              </a:rPr>
              <a:t> </a:t>
            </a:r>
            <a:r>
              <a:rPr sz="1100" b="0" dirty="0">
                <a:latin typeface="DM Sans Medium"/>
                <a:cs typeface="DM Sans Medium"/>
              </a:rPr>
              <a:t>using</a:t>
            </a:r>
            <a:r>
              <a:rPr sz="1100" b="0" spc="-35"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spc="-10" dirty="0">
                <a:latin typeface="DM Sans Medium"/>
                <a:cs typeface="DM Sans Medium"/>
              </a:rPr>
              <a:t>in-</a:t>
            </a:r>
            <a:r>
              <a:rPr sz="1100" b="0" dirty="0">
                <a:latin typeface="DM Sans Medium"/>
                <a:cs typeface="DM Sans Medium"/>
              </a:rPr>
              <a:t>house</a:t>
            </a:r>
            <a:r>
              <a:rPr sz="1100" b="0" spc="-40" dirty="0">
                <a:latin typeface="DM Sans Medium"/>
                <a:cs typeface="DM Sans Medium"/>
              </a:rPr>
              <a:t> </a:t>
            </a:r>
            <a:r>
              <a:rPr sz="1100" b="0" dirty="0">
                <a:latin typeface="DM Sans Medium"/>
                <a:cs typeface="DM Sans Medium"/>
              </a:rPr>
              <a:t>and</a:t>
            </a:r>
            <a:r>
              <a:rPr sz="1100" b="0" spc="-35" dirty="0">
                <a:latin typeface="DM Sans Medium"/>
                <a:cs typeface="DM Sans Medium"/>
              </a:rPr>
              <a:t> </a:t>
            </a:r>
            <a:r>
              <a:rPr sz="1100" b="0" dirty="0">
                <a:latin typeface="DM Sans Medium"/>
                <a:cs typeface="DM Sans Medium"/>
              </a:rPr>
              <a:t>commercial</a:t>
            </a:r>
            <a:r>
              <a:rPr sz="1100" b="0" spc="-35" dirty="0">
                <a:latin typeface="DM Sans Medium"/>
                <a:cs typeface="DM Sans Medium"/>
              </a:rPr>
              <a:t> </a:t>
            </a:r>
            <a:r>
              <a:rPr sz="1100" b="0" dirty="0">
                <a:latin typeface="DM Sans Medium"/>
                <a:cs typeface="DM Sans Medium"/>
              </a:rPr>
              <a:t>analysis</a:t>
            </a:r>
            <a:r>
              <a:rPr sz="1100" b="0" spc="-35" dirty="0">
                <a:latin typeface="DM Sans Medium"/>
                <a:cs typeface="DM Sans Medium"/>
              </a:rPr>
              <a:t> </a:t>
            </a:r>
            <a:r>
              <a:rPr sz="1100" b="0" dirty="0">
                <a:latin typeface="DM Sans Medium"/>
                <a:cs typeface="DM Sans Medium"/>
              </a:rPr>
              <a:t>workﬂows.</a:t>
            </a:r>
            <a:r>
              <a:rPr sz="1100" b="0" spc="215" dirty="0">
                <a:latin typeface="DM Sans Medium"/>
                <a:cs typeface="DM Sans Medium"/>
              </a:rPr>
              <a:t> </a:t>
            </a:r>
            <a:r>
              <a:rPr sz="1100" b="0" spc="-10" dirty="0">
                <a:latin typeface="DM Sans Medium"/>
                <a:cs typeface="DM Sans Medium"/>
              </a:rPr>
              <a:t>Interpretation</a:t>
            </a:r>
            <a:r>
              <a:rPr sz="1100" b="0" spc="500"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dirty="0">
                <a:latin typeface="DM Sans Medium"/>
                <a:cs typeface="DM Sans Medium"/>
              </a:rPr>
              <a:t>sequence</a:t>
            </a:r>
            <a:r>
              <a:rPr sz="1100" b="0" spc="-35" dirty="0">
                <a:latin typeface="DM Sans Medium"/>
                <a:cs typeface="DM Sans Medium"/>
              </a:rPr>
              <a:t> </a:t>
            </a:r>
            <a:r>
              <a:rPr sz="1100" b="0" dirty="0">
                <a:latin typeface="DM Sans Medium"/>
                <a:cs typeface="DM Sans Medium"/>
              </a:rPr>
              <a:t>variants</a:t>
            </a:r>
            <a:r>
              <a:rPr sz="1100" b="0" spc="-35" dirty="0">
                <a:latin typeface="DM Sans Medium"/>
                <a:cs typeface="DM Sans Medium"/>
              </a:rPr>
              <a:t> </a:t>
            </a:r>
            <a:r>
              <a:rPr sz="1100" b="0" spc="-10" dirty="0">
                <a:latin typeface="DM Sans Medium"/>
                <a:cs typeface="DM Sans Medium"/>
              </a:rPr>
              <a:t>strictly</a:t>
            </a:r>
            <a:r>
              <a:rPr sz="1100" b="0" spc="-30" dirty="0">
                <a:latin typeface="DM Sans Medium"/>
                <a:cs typeface="DM Sans Medium"/>
              </a:rPr>
              <a:t> </a:t>
            </a:r>
            <a:r>
              <a:rPr sz="1100" b="0" dirty="0">
                <a:latin typeface="DM Sans Medium"/>
                <a:cs typeface="DM Sans Medium"/>
              </a:rPr>
              <a:t>adheres</a:t>
            </a:r>
            <a:r>
              <a:rPr sz="1100" b="0" spc="-35" dirty="0">
                <a:latin typeface="DM Sans Medium"/>
                <a:cs typeface="DM Sans Medium"/>
              </a:rPr>
              <a:t> </a:t>
            </a:r>
            <a:r>
              <a:rPr sz="1100" b="0" dirty="0">
                <a:latin typeface="DM Sans Medium"/>
                <a:cs typeface="DM Sans Medium"/>
              </a:rPr>
              <a:t>to</a:t>
            </a:r>
            <a:r>
              <a:rPr sz="1100" b="0" spc="-35"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spc="-10" dirty="0">
                <a:latin typeface="DM Sans Medium"/>
                <a:cs typeface="DM Sans Medium"/>
              </a:rPr>
              <a:t>latest</a:t>
            </a:r>
            <a:r>
              <a:rPr sz="1100" b="0" spc="-30" dirty="0">
                <a:latin typeface="DM Sans Medium"/>
                <a:cs typeface="DM Sans Medium"/>
              </a:rPr>
              <a:t> </a:t>
            </a:r>
            <a:r>
              <a:rPr sz="1100" b="0" dirty="0">
                <a:latin typeface="DM Sans Medium"/>
                <a:cs typeface="DM Sans Medium"/>
              </a:rPr>
              <a:t>ACMG</a:t>
            </a:r>
            <a:r>
              <a:rPr sz="1100" b="0" spc="-35" dirty="0">
                <a:latin typeface="DM Sans Medium"/>
                <a:cs typeface="DM Sans Medium"/>
              </a:rPr>
              <a:t> </a:t>
            </a:r>
            <a:r>
              <a:rPr sz="1100" b="0" dirty="0">
                <a:latin typeface="DM Sans Medium"/>
                <a:cs typeface="DM Sans Medium"/>
              </a:rPr>
              <a:t>guidelines.</a:t>
            </a:r>
            <a:r>
              <a:rPr sz="1100" b="0" spc="-35" dirty="0">
                <a:latin typeface="DM Sans Medium"/>
                <a:cs typeface="DM Sans Medium"/>
              </a:rPr>
              <a:t> </a:t>
            </a:r>
            <a:r>
              <a:rPr sz="1100" b="0" dirty="0">
                <a:latin typeface="DM Sans Medium"/>
                <a:cs typeface="DM Sans Medium"/>
              </a:rPr>
              <a:t>In</a:t>
            </a:r>
            <a:r>
              <a:rPr sz="1100" b="0" spc="-35" dirty="0">
                <a:latin typeface="DM Sans Medium"/>
                <a:cs typeface="DM Sans Medium"/>
              </a:rPr>
              <a:t> </a:t>
            </a:r>
            <a:r>
              <a:rPr sz="1100" b="0" dirty="0">
                <a:latin typeface="DM Sans Medium"/>
                <a:cs typeface="DM Sans Medium"/>
              </a:rPr>
              <a:t>the</a:t>
            </a:r>
            <a:r>
              <a:rPr sz="1100" b="0" spc="-30" dirty="0">
                <a:latin typeface="DM Sans Medium"/>
                <a:cs typeface="DM Sans Medium"/>
              </a:rPr>
              <a:t> </a:t>
            </a:r>
            <a:r>
              <a:rPr sz="1100" b="0" dirty="0">
                <a:latin typeface="DM Sans Medium"/>
                <a:cs typeface="DM Sans Medium"/>
              </a:rPr>
              <a:t>assessment</a:t>
            </a:r>
            <a:r>
              <a:rPr sz="1100" b="0" spc="-35"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spc="-25" dirty="0">
                <a:latin typeface="DM Sans Medium"/>
                <a:cs typeface="DM Sans Medium"/>
              </a:rPr>
              <a:t>the</a:t>
            </a:r>
            <a:r>
              <a:rPr sz="1100" b="0" spc="500" dirty="0">
                <a:latin typeface="DM Sans Medium"/>
                <a:cs typeface="DM Sans Medium"/>
              </a:rPr>
              <a:t> </a:t>
            </a:r>
            <a:r>
              <a:rPr sz="1100" b="0" dirty="0">
                <a:latin typeface="DM Sans Medium"/>
                <a:cs typeface="DM Sans Medium"/>
              </a:rPr>
              <a:t>variant</a:t>
            </a:r>
            <a:r>
              <a:rPr sz="1100" b="0" spc="-30" dirty="0">
                <a:latin typeface="DM Sans Medium"/>
                <a:cs typeface="DM Sans Medium"/>
              </a:rPr>
              <a:t> </a:t>
            </a:r>
            <a:r>
              <a:rPr sz="1100" b="0" dirty="0">
                <a:latin typeface="DM Sans Medium"/>
                <a:cs typeface="DM Sans Medium"/>
              </a:rPr>
              <a:t>classiﬁcation,</a:t>
            </a:r>
            <a:r>
              <a:rPr sz="1100" b="0" spc="-25" dirty="0">
                <a:latin typeface="DM Sans Medium"/>
                <a:cs typeface="DM Sans Medium"/>
              </a:rPr>
              <a:t> </a:t>
            </a:r>
            <a:r>
              <a:rPr sz="1100" b="0" spc="-10" dirty="0">
                <a:latin typeface="DM Sans Medium"/>
                <a:cs typeface="DM Sans Medium"/>
              </a:rPr>
              <a:t>GenepoweRx</a:t>
            </a:r>
            <a:r>
              <a:rPr sz="1100" b="0" spc="-25" dirty="0">
                <a:latin typeface="DM Sans Medium"/>
                <a:cs typeface="DM Sans Medium"/>
              </a:rPr>
              <a:t> </a:t>
            </a:r>
            <a:r>
              <a:rPr sz="1100" b="0" dirty="0">
                <a:latin typeface="DM Sans Medium"/>
                <a:cs typeface="DM Sans Medium"/>
              </a:rPr>
              <a:t>considers</a:t>
            </a:r>
            <a:r>
              <a:rPr sz="1100" b="0" spc="-30" dirty="0">
                <a:latin typeface="DM Sans Medium"/>
                <a:cs typeface="DM Sans Medium"/>
              </a:rPr>
              <a:t> </a:t>
            </a:r>
            <a:r>
              <a:rPr sz="1100" b="0" spc="-10" dirty="0">
                <a:latin typeface="DM Sans Medium"/>
                <a:cs typeface="DM Sans Medium"/>
              </a:rPr>
              <a:t>information</a:t>
            </a:r>
            <a:r>
              <a:rPr sz="1100" b="0" spc="-25"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dirty="0">
                <a:latin typeface="DM Sans Medium"/>
                <a:cs typeface="DM Sans Medium"/>
              </a:rPr>
              <a:t>evidence</a:t>
            </a:r>
            <a:r>
              <a:rPr sz="1100" b="0" spc="-25" dirty="0">
                <a:latin typeface="DM Sans Medium"/>
                <a:cs typeface="DM Sans Medium"/>
              </a:rPr>
              <a:t> </a:t>
            </a:r>
            <a:r>
              <a:rPr sz="1100" b="0" dirty="0">
                <a:latin typeface="DM Sans Medium"/>
                <a:cs typeface="DM Sans Medium"/>
              </a:rPr>
              <a:t>that</a:t>
            </a:r>
            <a:r>
              <a:rPr sz="1100" b="0" spc="-30" dirty="0">
                <a:latin typeface="DM Sans Medium"/>
                <a:cs typeface="DM Sans Medium"/>
              </a:rPr>
              <a:t> </a:t>
            </a:r>
            <a:r>
              <a:rPr sz="1100" b="0" dirty="0">
                <a:latin typeface="DM Sans Medium"/>
                <a:cs typeface="DM Sans Medium"/>
              </a:rPr>
              <a:t>includes,</a:t>
            </a:r>
            <a:r>
              <a:rPr sz="1100" b="0" spc="-25" dirty="0">
                <a:latin typeface="DM Sans Medium"/>
                <a:cs typeface="DM Sans Medium"/>
              </a:rPr>
              <a:t> </a:t>
            </a:r>
            <a:r>
              <a:rPr sz="1100" b="0" dirty="0">
                <a:latin typeface="DM Sans Medium"/>
                <a:cs typeface="DM Sans Medium"/>
              </a:rPr>
              <a:t>but</a:t>
            </a:r>
            <a:r>
              <a:rPr sz="1100" b="0" spc="-25" dirty="0">
                <a:latin typeface="DM Sans Medium"/>
                <a:cs typeface="DM Sans Medium"/>
              </a:rPr>
              <a:t> </a:t>
            </a:r>
            <a:r>
              <a:rPr sz="1100" b="0" dirty="0">
                <a:latin typeface="DM Sans Medium"/>
                <a:cs typeface="DM Sans Medium"/>
              </a:rPr>
              <a:t>is</a:t>
            </a:r>
            <a:r>
              <a:rPr sz="1100" b="0" spc="-25" dirty="0">
                <a:latin typeface="DM Sans Medium"/>
                <a:cs typeface="DM Sans Medium"/>
              </a:rPr>
              <a:t> not </a:t>
            </a:r>
            <a:r>
              <a:rPr sz="1100" b="0" dirty="0">
                <a:latin typeface="DM Sans Medium"/>
                <a:cs typeface="DM Sans Medium"/>
              </a:rPr>
              <a:t>limited</a:t>
            </a:r>
            <a:r>
              <a:rPr sz="1100" b="0" spc="-25" dirty="0">
                <a:latin typeface="DM Sans Medium"/>
                <a:cs typeface="DM Sans Medium"/>
              </a:rPr>
              <a:t> </a:t>
            </a:r>
            <a:r>
              <a:rPr sz="1100" b="0" dirty="0">
                <a:latin typeface="DM Sans Medium"/>
                <a:cs typeface="DM Sans Medium"/>
              </a:rPr>
              <a:t>to,</a:t>
            </a:r>
            <a:r>
              <a:rPr sz="1100" b="0" spc="-25"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spc="-10" dirty="0">
                <a:latin typeface="DM Sans Medium"/>
                <a:cs typeface="DM Sans Medium"/>
              </a:rPr>
              <a:t>following</a:t>
            </a:r>
            <a:r>
              <a:rPr sz="1100" b="0" spc="-25" dirty="0">
                <a:latin typeface="DM Sans Medium"/>
                <a:cs typeface="DM Sans Medium"/>
              </a:rPr>
              <a:t> </a:t>
            </a:r>
            <a:r>
              <a:rPr sz="1100" b="0" dirty="0">
                <a:latin typeface="DM Sans Medium"/>
                <a:cs typeface="DM Sans Medium"/>
              </a:rPr>
              <a:t>5</a:t>
            </a:r>
            <a:r>
              <a:rPr sz="1100" b="0" spc="-25" dirty="0">
                <a:latin typeface="DM Sans Medium"/>
                <a:cs typeface="DM Sans Medium"/>
              </a:rPr>
              <a:t> </a:t>
            </a:r>
            <a:r>
              <a:rPr sz="1100" b="0" dirty="0">
                <a:latin typeface="DM Sans Medium"/>
                <a:cs typeface="DM Sans Medium"/>
              </a:rPr>
              <a:t>signiﬁcant</a:t>
            </a:r>
            <a:r>
              <a:rPr sz="1100" b="0" spc="-25" dirty="0">
                <a:latin typeface="DM Sans Medium"/>
                <a:cs typeface="DM Sans Medium"/>
              </a:rPr>
              <a:t> </a:t>
            </a:r>
            <a:r>
              <a:rPr sz="1100" b="0" spc="-10" dirty="0">
                <a:latin typeface="DM Sans Medium"/>
                <a:cs typeface="DM Sans Medium"/>
              </a:rPr>
              <a:t>parameters.</a:t>
            </a:r>
            <a:r>
              <a:rPr sz="1100" b="0" spc="-20"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functional</a:t>
            </a:r>
            <a:r>
              <a:rPr sz="1100" b="0" spc="-25" dirty="0">
                <a:latin typeface="DM Sans Medium"/>
                <a:cs typeface="DM Sans Medium"/>
              </a:rPr>
              <a:t> </a:t>
            </a:r>
            <a:r>
              <a:rPr sz="1100" b="0" dirty="0">
                <a:latin typeface="DM Sans Medium"/>
                <a:cs typeface="DM Sans Medium"/>
              </a:rPr>
              <a:t>impact</a:t>
            </a:r>
            <a:r>
              <a:rPr sz="1100" b="0" spc="-25" dirty="0">
                <a:latin typeface="DM Sans Medium"/>
                <a:cs typeface="DM Sans Medium"/>
              </a:rPr>
              <a:t> </a:t>
            </a:r>
            <a:r>
              <a:rPr sz="1100" b="0" dirty="0">
                <a:latin typeface="DM Sans Medium"/>
                <a:cs typeface="DM Sans Medium"/>
              </a:rPr>
              <a:t>of</a:t>
            </a:r>
            <a:r>
              <a:rPr sz="1100" b="0" spc="-25"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gene</a:t>
            </a:r>
            <a:r>
              <a:rPr sz="1100" b="0" spc="-20" dirty="0">
                <a:latin typeface="DM Sans Medium"/>
                <a:cs typeface="DM Sans Medium"/>
              </a:rPr>
              <a:t> </a:t>
            </a:r>
            <a:r>
              <a:rPr sz="1100" b="0" dirty="0">
                <a:latin typeface="DM Sans Medium"/>
                <a:cs typeface="DM Sans Medium"/>
              </a:rPr>
              <a:t>in</a:t>
            </a:r>
            <a:r>
              <a:rPr sz="1100" b="0" spc="-25" dirty="0">
                <a:latin typeface="DM Sans Medium"/>
                <a:cs typeface="DM Sans Medium"/>
              </a:rPr>
              <a:t> </a:t>
            </a:r>
            <a:r>
              <a:rPr sz="1100" b="0" dirty="0">
                <a:latin typeface="DM Sans Medium"/>
                <a:cs typeface="DM Sans Medium"/>
              </a:rPr>
              <a:t>causing</a:t>
            </a:r>
            <a:r>
              <a:rPr sz="1100" b="0" spc="-25" dirty="0">
                <a:latin typeface="DM Sans Medium"/>
                <a:cs typeface="DM Sans Medium"/>
              </a:rPr>
              <a:t> the </a:t>
            </a:r>
            <a:r>
              <a:rPr sz="1100" b="0" dirty="0">
                <a:latin typeface="DM Sans Medium"/>
                <a:cs typeface="DM Sans Medium"/>
              </a:rPr>
              <a:t>disease</a:t>
            </a:r>
            <a:r>
              <a:rPr sz="1100" b="0" spc="-25" dirty="0">
                <a:latin typeface="DM Sans Medium"/>
                <a:cs typeface="DM Sans Medium"/>
              </a:rPr>
              <a:t> </a:t>
            </a:r>
            <a:r>
              <a:rPr sz="1100" b="0" spc="-10" dirty="0">
                <a:latin typeface="DM Sans Medium"/>
                <a:cs typeface="DM Sans Medium"/>
              </a:rPr>
              <a:t>phenotype,</a:t>
            </a:r>
            <a:r>
              <a:rPr sz="1100" b="0" spc="-20" dirty="0">
                <a:latin typeface="DM Sans Medium"/>
                <a:cs typeface="DM Sans Medium"/>
              </a:rPr>
              <a:t> </a:t>
            </a:r>
            <a:r>
              <a:rPr sz="1100" b="0" dirty="0">
                <a:latin typeface="DM Sans Medium"/>
                <a:cs typeface="DM Sans Medium"/>
              </a:rPr>
              <a:t>functional</a:t>
            </a:r>
            <a:r>
              <a:rPr sz="1100" b="0" spc="-20" dirty="0">
                <a:latin typeface="DM Sans Medium"/>
                <a:cs typeface="DM Sans Medium"/>
              </a:rPr>
              <a:t> </a:t>
            </a:r>
            <a:r>
              <a:rPr sz="1100" b="0" dirty="0">
                <a:latin typeface="DM Sans Medium"/>
                <a:cs typeface="DM Sans Medium"/>
              </a:rPr>
              <a:t>impact</a:t>
            </a:r>
            <a:r>
              <a:rPr sz="1100" b="0" spc="-20" dirty="0">
                <a:latin typeface="DM Sans Medium"/>
                <a:cs typeface="DM Sans Medium"/>
              </a:rPr>
              <a:t> </a:t>
            </a:r>
            <a:r>
              <a:rPr sz="1100" b="0" dirty="0">
                <a:latin typeface="DM Sans Medium"/>
                <a:cs typeface="DM Sans Medium"/>
              </a:rPr>
              <a:t>of</a:t>
            </a:r>
            <a:r>
              <a:rPr sz="1100" b="0" spc="-20" dirty="0">
                <a:latin typeface="DM Sans Medium"/>
                <a:cs typeface="DM Sans Medium"/>
              </a:rPr>
              <a:t> </a:t>
            </a:r>
            <a:r>
              <a:rPr sz="1100" b="0" spc="-10" dirty="0">
                <a:latin typeface="DM Sans Medium"/>
                <a:cs typeface="DM Sans Medium"/>
              </a:rPr>
              <a:t>variation</a:t>
            </a:r>
            <a:r>
              <a:rPr sz="1100" b="0" spc="-20" dirty="0">
                <a:latin typeface="DM Sans Medium"/>
                <a:cs typeface="DM Sans Medium"/>
              </a:rPr>
              <a:t> </a:t>
            </a:r>
            <a:r>
              <a:rPr sz="1100" b="0" dirty="0">
                <a:latin typeface="DM Sans Medium"/>
                <a:cs typeface="DM Sans Medium"/>
              </a:rPr>
              <a:t>in</a:t>
            </a:r>
            <a:r>
              <a:rPr sz="1100" b="0" spc="-25" dirty="0">
                <a:latin typeface="DM Sans Medium"/>
                <a:cs typeface="DM Sans Medium"/>
              </a:rPr>
              <a:t> </a:t>
            </a:r>
            <a:r>
              <a:rPr sz="1100" b="0" dirty="0">
                <a:latin typeface="DM Sans Medium"/>
                <a:cs typeface="DM Sans Medium"/>
              </a:rPr>
              <a:t>the</a:t>
            </a:r>
            <a:r>
              <a:rPr sz="1100" b="0" spc="-20" dirty="0">
                <a:latin typeface="DM Sans Medium"/>
                <a:cs typeface="DM Sans Medium"/>
              </a:rPr>
              <a:t> </a:t>
            </a:r>
            <a:r>
              <a:rPr sz="1100" b="0" dirty="0">
                <a:latin typeface="DM Sans Medium"/>
                <a:cs typeface="DM Sans Medium"/>
              </a:rPr>
              <a:t>gene</a:t>
            </a:r>
            <a:r>
              <a:rPr sz="1100" b="0" spc="-20" dirty="0">
                <a:latin typeface="DM Sans Medium"/>
                <a:cs typeface="DM Sans Medium"/>
              </a:rPr>
              <a:t> </a:t>
            </a:r>
            <a:r>
              <a:rPr sz="1100" b="0" spc="-10" dirty="0">
                <a:latin typeface="DM Sans Medium"/>
                <a:cs typeface="DM Sans Medium"/>
              </a:rPr>
              <a:t>product</a:t>
            </a:r>
            <a:r>
              <a:rPr sz="1100" b="0" spc="-20" dirty="0">
                <a:latin typeface="DM Sans Medium"/>
                <a:cs typeface="DM Sans Medium"/>
              </a:rPr>
              <a:t> </a:t>
            </a:r>
            <a:r>
              <a:rPr sz="1100" b="0" dirty="0">
                <a:latin typeface="DM Sans Medium"/>
                <a:cs typeface="DM Sans Medium"/>
              </a:rPr>
              <a:t>based</a:t>
            </a:r>
            <a:r>
              <a:rPr sz="1100" b="0" spc="-20" dirty="0">
                <a:latin typeface="DM Sans Medium"/>
                <a:cs typeface="DM Sans Medium"/>
              </a:rPr>
              <a:t> </a:t>
            </a:r>
            <a:r>
              <a:rPr sz="1100" b="0" dirty="0">
                <a:latin typeface="DM Sans Medium"/>
                <a:cs typeface="DM Sans Medium"/>
              </a:rPr>
              <a:t>on</a:t>
            </a:r>
            <a:r>
              <a:rPr sz="1100" b="0" spc="-20" dirty="0">
                <a:latin typeface="DM Sans Medium"/>
                <a:cs typeface="DM Sans Medium"/>
              </a:rPr>
              <a:t> </a:t>
            </a:r>
            <a:r>
              <a:rPr sz="1100" b="0" dirty="0">
                <a:latin typeface="DM Sans Medium"/>
                <a:cs typeface="DM Sans Medium"/>
              </a:rPr>
              <a:t>in</a:t>
            </a:r>
            <a:r>
              <a:rPr sz="1100" b="0" spc="-25" dirty="0">
                <a:latin typeface="DM Sans Medium"/>
                <a:cs typeface="DM Sans Medium"/>
              </a:rPr>
              <a:t> </a:t>
            </a:r>
            <a:r>
              <a:rPr sz="1100" b="0" dirty="0">
                <a:latin typeface="DM Sans Medium"/>
                <a:cs typeface="DM Sans Medium"/>
              </a:rPr>
              <a:t>silico,</a:t>
            </a:r>
            <a:r>
              <a:rPr sz="1100" b="0" spc="-20" dirty="0">
                <a:latin typeface="DM Sans Medium"/>
                <a:cs typeface="DM Sans Medium"/>
              </a:rPr>
              <a:t> </a:t>
            </a:r>
            <a:r>
              <a:rPr sz="1100" b="0" dirty="0">
                <a:latin typeface="DM Sans Medium"/>
                <a:cs typeface="DM Sans Medium"/>
              </a:rPr>
              <a:t>in</a:t>
            </a:r>
            <a:r>
              <a:rPr sz="1100" b="0" spc="-20" dirty="0">
                <a:latin typeface="DM Sans Medium"/>
                <a:cs typeface="DM Sans Medium"/>
              </a:rPr>
              <a:t> </a:t>
            </a:r>
            <a:r>
              <a:rPr sz="1100" b="0" dirty="0">
                <a:latin typeface="DM Sans Medium"/>
                <a:cs typeface="DM Sans Medium"/>
              </a:rPr>
              <a:t>vitro,</a:t>
            </a:r>
            <a:r>
              <a:rPr sz="1100" b="0" spc="-20" dirty="0">
                <a:latin typeface="DM Sans Medium"/>
                <a:cs typeface="DM Sans Medium"/>
              </a:rPr>
              <a:t> </a:t>
            </a:r>
            <a:r>
              <a:rPr sz="1100" b="0" spc="-25" dirty="0">
                <a:latin typeface="DM Sans Medium"/>
                <a:cs typeface="DM Sans Medium"/>
              </a:rPr>
              <a:t>and </a:t>
            </a:r>
            <a:r>
              <a:rPr sz="1100" b="0" dirty="0">
                <a:latin typeface="DM Sans Medium"/>
                <a:cs typeface="DM Sans Medium"/>
              </a:rPr>
              <a:t>in</a:t>
            </a:r>
            <a:r>
              <a:rPr sz="1100" b="0" spc="-30" dirty="0">
                <a:latin typeface="DM Sans Medium"/>
                <a:cs typeface="DM Sans Medium"/>
              </a:rPr>
              <a:t> </a:t>
            </a:r>
            <a:r>
              <a:rPr sz="1100" b="0" dirty="0">
                <a:latin typeface="DM Sans Medium"/>
                <a:cs typeface="DM Sans Medium"/>
              </a:rPr>
              <a:t>vivo</a:t>
            </a:r>
            <a:r>
              <a:rPr sz="1100" b="0" spc="-30" dirty="0">
                <a:latin typeface="DM Sans Medium"/>
                <a:cs typeface="DM Sans Medium"/>
              </a:rPr>
              <a:t> </a:t>
            </a:r>
            <a:r>
              <a:rPr sz="1100" b="0" dirty="0">
                <a:latin typeface="DM Sans Medium"/>
                <a:cs typeface="DM Sans Medium"/>
              </a:rPr>
              <a:t>studies,</a:t>
            </a:r>
            <a:r>
              <a:rPr sz="1100" b="0" spc="-30" dirty="0">
                <a:latin typeface="DM Sans Medium"/>
                <a:cs typeface="DM Sans Medium"/>
              </a:rPr>
              <a:t> </a:t>
            </a:r>
            <a:r>
              <a:rPr sz="1100" b="0" spc="-10" dirty="0">
                <a:latin typeface="DM Sans Medium"/>
                <a:cs typeface="DM Sans Medium"/>
              </a:rPr>
              <a:t>variant-</a:t>
            </a:r>
            <a:r>
              <a:rPr sz="1100" b="0" dirty="0">
                <a:latin typeface="DM Sans Medium"/>
                <a:cs typeface="DM Sans Medium"/>
              </a:rPr>
              <a:t>disease</a:t>
            </a:r>
            <a:r>
              <a:rPr sz="1100" b="0" spc="-30" dirty="0">
                <a:latin typeface="DM Sans Medium"/>
                <a:cs typeface="DM Sans Medium"/>
              </a:rPr>
              <a:t> </a:t>
            </a:r>
            <a:r>
              <a:rPr sz="1100" b="0" dirty="0">
                <a:latin typeface="DM Sans Medium"/>
                <a:cs typeface="DM Sans Medium"/>
              </a:rPr>
              <a:t>association,</a:t>
            </a:r>
            <a:r>
              <a:rPr sz="1100" b="0" spc="-35" dirty="0">
                <a:latin typeface="DM Sans Medium"/>
                <a:cs typeface="DM Sans Medium"/>
              </a:rPr>
              <a:t> </a:t>
            </a:r>
            <a:r>
              <a:rPr sz="1100" b="0" spc="-10" dirty="0">
                <a:latin typeface="DM Sans Medium"/>
                <a:cs typeface="DM Sans Medium"/>
              </a:rPr>
              <a:t>prevalence</a:t>
            </a:r>
            <a:r>
              <a:rPr sz="1100" b="0" spc="-30" dirty="0">
                <a:latin typeface="DM Sans Medium"/>
                <a:cs typeface="DM Sans Medium"/>
              </a:rPr>
              <a:t> </a:t>
            </a:r>
            <a:r>
              <a:rPr sz="1100" b="0" dirty="0">
                <a:latin typeface="DM Sans Medium"/>
                <a:cs typeface="DM Sans Medium"/>
              </a:rPr>
              <a:t>and</a:t>
            </a:r>
            <a:r>
              <a:rPr sz="1100" b="0" spc="-30" dirty="0">
                <a:latin typeface="DM Sans Medium"/>
                <a:cs typeface="DM Sans Medium"/>
              </a:rPr>
              <a:t> </a:t>
            </a:r>
            <a:r>
              <a:rPr sz="1100" b="0" dirty="0">
                <a:latin typeface="DM Sans Medium"/>
                <a:cs typeface="DM Sans Medium"/>
              </a:rPr>
              <a:t>signiﬁcance.</a:t>
            </a:r>
            <a:r>
              <a:rPr sz="1100" b="0" spc="229" dirty="0">
                <a:latin typeface="DM Sans Medium"/>
                <a:cs typeface="DM Sans Medium"/>
              </a:rPr>
              <a:t> </a:t>
            </a:r>
            <a:r>
              <a:rPr sz="1100" b="0" dirty="0">
                <a:latin typeface="DM Sans Medium"/>
                <a:cs typeface="DM Sans Medium"/>
              </a:rPr>
              <a:t>This</a:t>
            </a:r>
            <a:r>
              <a:rPr sz="1100" b="0" spc="-30" dirty="0">
                <a:latin typeface="DM Sans Medium"/>
                <a:cs typeface="DM Sans Medium"/>
              </a:rPr>
              <a:t> </a:t>
            </a:r>
            <a:r>
              <a:rPr sz="1100" b="0" dirty="0">
                <a:latin typeface="DM Sans Medium"/>
                <a:cs typeface="DM Sans Medium"/>
              </a:rPr>
              <a:t>includes</a:t>
            </a:r>
            <a:r>
              <a:rPr sz="1100" b="0" spc="-30" dirty="0">
                <a:latin typeface="DM Sans Medium"/>
                <a:cs typeface="DM Sans Medium"/>
              </a:rPr>
              <a:t> </a:t>
            </a:r>
            <a:r>
              <a:rPr sz="1100" b="0" spc="-10" dirty="0">
                <a:latin typeface="DM Sans Medium"/>
                <a:cs typeface="DM Sans Medium"/>
              </a:rPr>
              <a:t>comparison </a:t>
            </a:r>
            <a:r>
              <a:rPr sz="1100" b="0" dirty="0">
                <a:latin typeface="DM Sans Medium"/>
                <a:cs typeface="DM Sans Medium"/>
              </a:rPr>
              <a:t>against</a:t>
            </a:r>
            <a:r>
              <a:rPr sz="1100" b="0" spc="-40"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dirty="0">
                <a:latin typeface="DM Sans Medium"/>
                <a:cs typeface="DM Sans Medium"/>
              </a:rPr>
              <a:t>gnomAD</a:t>
            </a:r>
            <a:r>
              <a:rPr sz="1100" b="0" spc="-35" dirty="0">
                <a:latin typeface="DM Sans Medium"/>
                <a:cs typeface="DM Sans Medium"/>
              </a:rPr>
              <a:t> </a:t>
            </a:r>
            <a:r>
              <a:rPr sz="1100" b="0" dirty="0">
                <a:latin typeface="DM Sans Medium"/>
                <a:cs typeface="DM Sans Medium"/>
              </a:rPr>
              <a:t>population</a:t>
            </a:r>
            <a:r>
              <a:rPr sz="1100" b="0" spc="-40" dirty="0">
                <a:latin typeface="DM Sans Medium"/>
                <a:cs typeface="DM Sans Medium"/>
              </a:rPr>
              <a:t> </a:t>
            </a:r>
            <a:r>
              <a:rPr sz="1100" b="0" dirty="0">
                <a:latin typeface="DM Sans Medium"/>
                <a:cs typeface="DM Sans Medium"/>
              </a:rPr>
              <a:t>catalog</a:t>
            </a:r>
            <a:r>
              <a:rPr sz="1100" b="0" spc="-35"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dirty="0">
                <a:latin typeface="DM Sans Medium"/>
                <a:cs typeface="DM Sans Medium"/>
              </a:rPr>
              <a:t>variants</a:t>
            </a:r>
            <a:r>
              <a:rPr sz="1100" b="0" spc="-35" dirty="0">
                <a:latin typeface="DM Sans Medium"/>
                <a:cs typeface="DM Sans Medium"/>
              </a:rPr>
              <a:t> </a:t>
            </a:r>
            <a:r>
              <a:rPr sz="1100" b="0" dirty="0">
                <a:latin typeface="DM Sans Medium"/>
                <a:cs typeface="DM Sans Medium"/>
              </a:rPr>
              <a:t>in</a:t>
            </a:r>
            <a:r>
              <a:rPr sz="1100" b="0" spc="-40" dirty="0">
                <a:latin typeface="DM Sans Medium"/>
                <a:cs typeface="DM Sans Medium"/>
              </a:rPr>
              <a:t> </a:t>
            </a:r>
            <a:r>
              <a:rPr sz="1100" b="0" dirty="0">
                <a:latin typeface="DM Sans Medium"/>
                <a:cs typeface="DM Sans Medium"/>
              </a:rPr>
              <a:t>123,136</a:t>
            </a:r>
            <a:r>
              <a:rPr sz="1100" b="0" spc="-35" dirty="0">
                <a:latin typeface="DM Sans Medium"/>
                <a:cs typeface="DM Sans Medium"/>
              </a:rPr>
              <a:t> </a:t>
            </a:r>
            <a:r>
              <a:rPr sz="1100" b="0" spc="-10" dirty="0">
                <a:latin typeface="DM Sans Medium"/>
                <a:cs typeface="DM Sans Medium"/>
              </a:rPr>
              <a:t>exomes,</a:t>
            </a:r>
            <a:r>
              <a:rPr sz="1100" b="0" spc="-35" dirty="0">
                <a:latin typeface="DM Sans Medium"/>
                <a:cs typeface="DM Sans Medium"/>
              </a:rPr>
              <a:t> </a:t>
            </a:r>
            <a:r>
              <a:rPr sz="1100" b="0" dirty="0">
                <a:latin typeface="DM Sans Medium"/>
                <a:cs typeface="DM Sans Medium"/>
              </a:rPr>
              <a:t>the</a:t>
            </a:r>
            <a:r>
              <a:rPr sz="1100" b="0" spc="-40" dirty="0">
                <a:latin typeface="DM Sans Medium"/>
                <a:cs typeface="DM Sans Medium"/>
              </a:rPr>
              <a:t> </a:t>
            </a:r>
            <a:r>
              <a:rPr sz="1100" b="0" dirty="0">
                <a:latin typeface="DM Sans Medium"/>
                <a:cs typeface="DM Sans Medium"/>
              </a:rPr>
              <a:t>1000</a:t>
            </a:r>
            <a:r>
              <a:rPr sz="1100" b="0" spc="-35" dirty="0">
                <a:latin typeface="DM Sans Medium"/>
                <a:cs typeface="DM Sans Medium"/>
              </a:rPr>
              <a:t> </a:t>
            </a:r>
            <a:r>
              <a:rPr sz="1100" b="0" dirty="0">
                <a:latin typeface="DM Sans Medium"/>
                <a:cs typeface="DM Sans Medium"/>
              </a:rPr>
              <a:t>Genomes</a:t>
            </a:r>
            <a:r>
              <a:rPr sz="1100" b="0" spc="-35" dirty="0">
                <a:latin typeface="DM Sans Medium"/>
                <a:cs typeface="DM Sans Medium"/>
              </a:rPr>
              <a:t> </a:t>
            </a:r>
            <a:r>
              <a:rPr sz="1100" b="0" spc="-10" dirty="0">
                <a:latin typeface="DM Sans Medium"/>
                <a:cs typeface="DM Sans Medium"/>
              </a:rPr>
              <a:t>Project Consortium’s</a:t>
            </a:r>
            <a:r>
              <a:rPr sz="1100" b="0" spc="-25" dirty="0">
                <a:latin typeface="DM Sans Medium"/>
                <a:cs typeface="DM Sans Medium"/>
              </a:rPr>
              <a:t> </a:t>
            </a:r>
            <a:r>
              <a:rPr sz="1100" b="0" spc="-10" dirty="0">
                <a:latin typeface="DM Sans Medium"/>
                <a:cs typeface="DM Sans Medium"/>
              </a:rPr>
              <a:t>publication</a:t>
            </a:r>
            <a:r>
              <a:rPr sz="1100" b="0" spc="-25" dirty="0">
                <a:latin typeface="DM Sans Medium"/>
                <a:cs typeface="DM Sans Medium"/>
              </a:rPr>
              <a:t> </a:t>
            </a:r>
            <a:r>
              <a:rPr sz="1100" b="0" dirty="0">
                <a:latin typeface="DM Sans Medium"/>
                <a:cs typeface="DM Sans Medium"/>
              </a:rPr>
              <a:t>of</a:t>
            </a:r>
            <a:r>
              <a:rPr sz="1100" b="0" spc="-25" dirty="0">
                <a:latin typeface="DM Sans Medium"/>
                <a:cs typeface="DM Sans Medium"/>
              </a:rPr>
              <a:t> </a:t>
            </a:r>
            <a:r>
              <a:rPr sz="1100" b="0" dirty="0">
                <a:latin typeface="DM Sans Medium"/>
                <a:cs typeface="DM Sans Medium"/>
              </a:rPr>
              <a:t>2,500</a:t>
            </a:r>
            <a:r>
              <a:rPr sz="1100" b="0" spc="-20" dirty="0">
                <a:latin typeface="DM Sans Medium"/>
                <a:cs typeface="DM Sans Medium"/>
              </a:rPr>
              <a:t> </a:t>
            </a:r>
            <a:r>
              <a:rPr sz="1100" b="0" dirty="0">
                <a:latin typeface="DM Sans Medium"/>
                <a:cs typeface="DM Sans Medium"/>
              </a:rPr>
              <a:t>genomes,</a:t>
            </a:r>
            <a:r>
              <a:rPr sz="1100" b="0" spc="-25"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NCBI</a:t>
            </a:r>
            <a:r>
              <a:rPr sz="1100" b="0" spc="-20" dirty="0">
                <a:latin typeface="DM Sans Medium"/>
                <a:cs typeface="DM Sans Medium"/>
              </a:rPr>
              <a:t> </a:t>
            </a:r>
            <a:r>
              <a:rPr sz="1100" b="0" spc="-10" dirty="0">
                <a:latin typeface="DM Sans Medium"/>
                <a:cs typeface="DM Sans Medium"/>
              </a:rPr>
              <a:t>ClinVar</a:t>
            </a:r>
            <a:r>
              <a:rPr sz="1100" b="0" spc="-25" dirty="0">
                <a:latin typeface="DM Sans Medium"/>
                <a:cs typeface="DM Sans Medium"/>
              </a:rPr>
              <a:t> </a:t>
            </a:r>
            <a:r>
              <a:rPr sz="1100" b="0" dirty="0">
                <a:latin typeface="DM Sans Medium"/>
                <a:cs typeface="DM Sans Medium"/>
              </a:rPr>
              <a:t>database</a:t>
            </a:r>
            <a:r>
              <a:rPr sz="1100" b="0" spc="-25" dirty="0">
                <a:latin typeface="DM Sans Medium"/>
                <a:cs typeface="DM Sans Medium"/>
              </a:rPr>
              <a:t> </a:t>
            </a:r>
            <a:r>
              <a:rPr sz="1100" b="0" dirty="0">
                <a:latin typeface="DM Sans Medium"/>
                <a:cs typeface="DM Sans Medium"/>
              </a:rPr>
              <a:t>of</a:t>
            </a:r>
            <a:r>
              <a:rPr sz="1100" b="0" spc="-20" dirty="0">
                <a:latin typeface="DM Sans Medium"/>
                <a:cs typeface="DM Sans Medium"/>
              </a:rPr>
              <a:t> </a:t>
            </a:r>
            <a:r>
              <a:rPr sz="1100" b="0" dirty="0">
                <a:latin typeface="DM Sans Medium"/>
                <a:cs typeface="DM Sans Medium"/>
              </a:rPr>
              <a:t>clinical</a:t>
            </a:r>
            <a:r>
              <a:rPr sz="1100" b="0" spc="-25" dirty="0">
                <a:latin typeface="DM Sans Medium"/>
                <a:cs typeface="DM Sans Medium"/>
              </a:rPr>
              <a:t> </a:t>
            </a:r>
            <a:r>
              <a:rPr sz="1100" b="0" dirty="0">
                <a:latin typeface="DM Sans Medium"/>
                <a:cs typeface="DM Sans Medium"/>
              </a:rPr>
              <a:t>assertions</a:t>
            </a:r>
            <a:r>
              <a:rPr sz="1100" b="0" spc="-25" dirty="0">
                <a:latin typeface="DM Sans Medium"/>
                <a:cs typeface="DM Sans Medium"/>
              </a:rPr>
              <a:t> on </a:t>
            </a:r>
            <a:r>
              <a:rPr sz="1100" b="0" spc="-10" dirty="0">
                <a:latin typeface="DM Sans Medium"/>
                <a:cs typeface="DM Sans Medium"/>
              </a:rPr>
              <a:t>variant’s</a:t>
            </a:r>
            <a:r>
              <a:rPr sz="1100" b="0" spc="-15" dirty="0">
                <a:latin typeface="DM Sans Medium"/>
                <a:cs typeface="DM Sans Medium"/>
              </a:rPr>
              <a:t> </a:t>
            </a:r>
            <a:r>
              <a:rPr sz="1100" b="0" spc="-10" dirty="0">
                <a:latin typeface="DM Sans Medium"/>
                <a:cs typeface="DM Sans Medium"/>
              </a:rPr>
              <a:t>pathogenicity</a:t>
            </a:r>
            <a:r>
              <a:rPr sz="1100" b="0" spc="-15" dirty="0">
                <a:latin typeface="DM Sans Medium"/>
                <a:cs typeface="DM Sans Medium"/>
              </a:rPr>
              <a:t> </a:t>
            </a:r>
            <a:r>
              <a:rPr sz="1100" b="0" dirty="0">
                <a:latin typeface="DM Sans Medium"/>
                <a:cs typeface="DM Sans Medium"/>
              </a:rPr>
              <a:t>and</a:t>
            </a:r>
            <a:r>
              <a:rPr sz="1100" b="0" spc="-15" dirty="0">
                <a:latin typeface="DM Sans Medium"/>
                <a:cs typeface="DM Sans Medium"/>
              </a:rPr>
              <a:t> </a:t>
            </a:r>
            <a:r>
              <a:rPr sz="1100" b="0" dirty="0">
                <a:latin typeface="DM Sans Medium"/>
                <a:cs typeface="DM Sans Medium"/>
              </a:rPr>
              <a:t>multiple</a:t>
            </a:r>
            <a:r>
              <a:rPr sz="1100" b="0" spc="-10" dirty="0">
                <a:latin typeface="DM Sans Medium"/>
                <a:cs typeface="DM Sans Medium"/>
              </a:rPr>
              <a:t> </a:t>
            </a:r>
            <a:r>
              <a:rPr sz="1100" b="0" dirty="0">
                <a:latin typeface="DM Sans Medium"/>
                <a:cs typeface="DM Sans Medium"/>
              </a:rPr>
              <a:t>lines</a:t>
            </a:r>
            <a:r>
              <a:rPr sz="1100" b="0" spc="-15" dirty="0">
                <a:latin typeface="DM Sans Medium"/>
                <a:cs typeface="DM Sans Medium"/>
              </a:rPr>
              <a:t> </a:t>
            </a:r>
            <a:r>
              <a:rPr sz="1100" b="0" dirty="0">
                <a:latin typeface="DM Sans Medium"/>
                <a:cs typeface="DM Sans Medium"/>
              </a:rPr>
              <a:t>of</a:t>
            </a:r>
            <a:r>
              <a:rPr sz="1100" b="0" spc="-15" dirty="0">
                <a:latin typeface="DM Sans Medium"/>
                <a:cs typeface="DM Sans Medium"/>
              </a:rPr>
              <a:t> </a:t>
            </a:r>
            <a:r>
              <a:rPr sz="1100" b="0" spc="-10" dirty="0">
                <a:latin typeface="DM Sans Medium"/>
                <a:cs typeface="DM Sans Medium"/>
              </a:rPr>
              <a:t>computational </a:t>
            </a:r>
            <a:r>
              <a:rPr sz="1100" b="0" dirty="0">
                <a:latin typeface="DM Sans Medium"/>
                <a:cs typeface="DM Sans Medium"/>
              </a:rPr>
              <a:t>evidence</a:t>
            </a:r>
            <a:r>
              <a:rPr sz="1100" b="0" spc="-15" dirty="0">
                <a:latin typeface="DM Sans Medium"/>
                <a:cs typeface="DM Sans Medium"/>
              </a:rPr>
              <a:t> </a:t>
            </a:r>
            <a:r>
              <a:rPr sz="1100" b="0" dirty="0">
                <a:latin typeface="DM Sans Medium"/>
                <a:cs typeface="DM Sans Medium"/>
              </a:rPr>
              <a:t>on</a:t>
            </a:r>
            <a:r>
              <a:rPr sz="1100" b="0" spc="-15" dirty="0">
                <a:latin typeface="DM Sans Medium"/>
                <a:cs typeface="DM Sans Medium"/>
              </a:rPr>
              <a:t> </a:t>
            </a:r>
            <a:r>
              <a:rPr sz="1100" b="0" spc="-10" dirty="0">
                <a:latin typeface="DM Sans Medium"/>
                <a:cs typeface="DM Sans Medium"/>
              </a:rPr>
              <a:t>conservation </a:t>
            </a:r>
            <a:r>
              <a:rPr sz="1100" b="0" dirty="0">
                <a:latin typeface="DM Sans Medium"/>
                <a:cs typeface="DM Sans Medium"/>
              </a:rPr>
              <a:t>and</a:t>
            </a:r>
            <a:r>
              <a:rPr sz="1100" b="0" spc="-15" dirty="0">
                <a:latin typeface="DM Sans Medium"/>
                <a:cs typeface="DM Sans Medium"/>
              </a:rPr>
              <a:t> </a:t>
            </a:r>
            <a:r>
              <a:rPr sz="1100" b="0" spc="-10" dirty="0">
                <a:latin typeface="DM Sans Medium"/>
                <a:cs typeface="DM Sans Medium"/>
              </a:rPr>
              <a:t>functional </a:t>
            </a:r>
            <a:r>
              <a:rPr sz="1100" b="0" dirty="0">
                <a:latin typeface="DM Sans Medium"/>
                <a:cs typeface="DM Sans Medium"/>
              </a:rPr>
              <a:t>impact.</a:t>
            </a:r>
            <a:r>
              <a:rPr sz="1100" b="0" spc="-35"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dirty="0">
                <a:latin typeface="DM Sans Medium"/>
                <a:cs typeface="DM Sans Medium"/>
              </a:rPr>
              <a:t>test</a:t>
            </a:r>
            <a:r>
              <a:rPr sz="1100" b="0" spc="-35" dirty="0">
                <a:latin typeface="DM Sans Medium"/>
                <a:cs typeface="DM Sans Medium"/>
              </a:rPr>
              <a:t> </a:t>
            </a:r>
            <a:r>
              <a:rPr sz="1100" b="0" dirty="0">
                <a:latin typeface="DM Sans Medium"/>
                <a:cs typeface="DM Sans Medium"/>
              </a:rPr>
              <a:t>results</a:t>
            </a:r>
            <a:r>
              <a:rPr sz="1100" b="0" spc="-35" dirty="0">
                <a:latin typeface="DM Sans Medium"/>
                <a:cs typeface="DM Sans Medium"/>
              </a:rPr>
              <a:t> </a:t>
            </a:r>
            <a:r>
              <a:rPr sz="1100" b="0" dirty="0">
                <a:latin typeface="DM Sans Medium"/>
                <a:cs typeface="DM Sans Medium"/>
              </a:rPr>
              <a:t>are</a:t>
            </a:r>
            <a:r>
              <a:rPr sz="1100" b="0" spc="-35" dirty="0">
                <a:latin typeface="DM Sans Medium"/>
                <a:cs typeface="DM Sans Medium"/>
              </a:rPr>
              <a:t> </a:t>
            </a:r>
            <a:r>
              <a:rPr sz="1100" b="0" dirty="0">
                <a:latin typeface="DM Sans Medium"/>
                <a:cs typeface="DM Sans Medium"/>
              </a:rPr>
              <a:t>then</a:t>
            </a:r>
            <a:r>
              <a:rPr sz="1100" b="0" spc="-35" dirty="0">
                <a:latin typeface="DM Sans Medium"/>
                <a:cs typeface="DM Sans Medium"/>
              </a:rPr>
              <a:t> </a:t>
            </a:r>
            <a:r>
              <a:rPr sz="1100" b="0" dirty="0">
                <a:latin typeface="DM Sans Medium"/>
                <a:cs typeface="DM Sans Medium"/>
              </a:rPr>
              <a:t>carefully</a:t>
            </a:r>
            <a:r>
              <a:rPr sz="1100" b="0" spc="-35" dirty="0">
                <a:latin typeface="DM Sans Medium"/>
                <a:cs typeface="DM Sans Medium"/>
              </a:rPr>
              <a:t> </a:t>
            </a:r>
            <a:r>
              <a:rPr sz="1100" b="0" spc="-10" dirty="0">
                <a:latin typeface="DM Sans Medium"/>
                <a:cs typeface="DM Sans Medium"/>
              </a:rPr>
              <a:t>reviewed</a:t>
            </a:r>
            <a:r>
              <a:rPr sz="1100" b="0" spc="-35" dirty="0">
                <a:latin typeface="DM Sans Medium"/>
                <a:cs typeface="DM Sans Medium"/>
              </a:rPr>
              <a:t> </a:t>
            </a:r>
            <a:r>
              <a:rPr sz="1100" b="0" dirty="0">
                <a:latin typeface="DM Sans Medium"/>
                <a:cs typeface="DM Sans Medium"/>
              </a:rPr>
              <a:t>and</a:t>
            </a:r>
            <a:r>
              <a:rPr sz="1100" b="0" spc="-35" dirty="0">
                <a:latin typeface="DM Sans Medium"/>
                <a:cs typeface="DM Sans Medium"/>
              </a:rPr>
              <a:t> </a:t>
            </a:r>
            <a:r>
              <a:rPr sz="1100" b="0" dirty="0">
                <a:latin typeface="DM Sans Medium"/>
                <a:cs typeface="DM Sans Medium"/>
              </a:rPr>
              <a:t>manually</a:t>
            </a:r>
            <a:r>
              <a:rPr sz="1100" b="0" spc="-35" dirty="0">
                <a:latin typeface="DM Sans Medium"/>
                <a:cs typeface="DM Sans Medium"/>
              </a:rPr>
              <a:t> </a:t>
            </a:r>
            <a:r>
              <a:rPr sz="1100" b="0" spc="-10" dirty="0">
                <a:latin typeface="DM Sans Medium"/>
                <a:cs typeface="DM Sans Medium"/>
              </a:rPr>
              <a:t>curated</a:t>
            </a:r>
            <a:r>
              <a:rPr sz="1100" b="0" spc="-35" dirty="0">
                <a:latin typeface="DM Sans Medium"/>
                <a:cs typeface="DM Sans Medium"/>
              </a:rPr>
              <a:t> </a:t>
            </a:r>
            <a:r>
              <a:rPr sz="1100" b="0" dirty="0">
                <a:latin typeface="DM Sans Medium"/>
                <a:cs typeface="DM Sans Medium"/>
              </a:rPr>
              <a:t>by</a:t>
            </a:r>
            <a:r>
              <a:rPr sz="1100" b="0" spc="-35" dirty="0">
                <a:latin typeface="DM Sans Medium"/>
                <a:cs typeface="DM Sans Medium"/>
              </a:rPr>
              <a:t> </a:t>
            </a:r>
            <a:r>
              <a:rPr sz="1100" b="0" dirty="0">
                <a:latin typeface="DM Sans Medium"/>
                <a:cs typeface="DM Sans Medium"/>
              </a:rPr>
              <a:t>our</a:t>
            </a:r>
            <a:r>
              <a:rPr sz="1100" b="0" spc="-35" dirty="0">
                <a:latin typeface="DM Sans Medium"/>
                <a:cs typeface="DM Sans Medium"/>
              </a:rPr>
              <a:t> </a:t>
            </a:r>
            <a:r>
              <a:rPr sz="1100" b="0" dirty="0">
                <a:latin typeface="DM Sans Medium"/>
                <a:cs typeface="DM Sans Medium"/>
              </a:rPr>
              <a:t>team</a:t>
            </a:r>
            <a:r>
              <a:rPr sz="1100" b="0" spc="-35"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spc="-10" dirty="0">
                <a:latin typeface="DM Sans Medium"/>
                <a:cs typeface="DM Sans Medium"/>
              </a:rPr>
              <a:t>highly </a:t>
            </a:r>
            <a:r>
              <a:rPr sz="1100" b="0" dirty="0">
                <a:latin typeface="DM Sans Medium"/>
                <a:cs typeface="DM Sans Medium"/>
              </a:rPr>
              <a:t>trained</a:t>
            </a:r>
            <a:r>
              <a:rPr sz="1100" b="0" spc="-30"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spc="-10" dirty="0">
                <a:latin typeface="DM Sans Medium"/>
                <a:cs typeface="DM Sans Medium"/>
              </a:rPr>
              <a:t>experienced</a:t>
            </a:r>
            <a:r>
              <a:rPr sz="1100" b="0" spc="-25" dirty="0">
                <a:latin typeface="DM Sans Medium"/>
                <a:cs typeface="DM Sans Medium"/>
              </a:rPr>
              <a:t> </a:t>
            </a:r>
            <a:r>
              <a:rPr sz="1100" b="0" dirty="0">
                <a:latin typeface="DM Sans Medium"/>
                <a:cs typeface="DM Sans Medium"/>
              </a:rPr>
              <a:t>genome</a:t>
            </a:r>
            <a:r>
              <a:rPr sz="1100" b="0" spc="-25" dirty="0">
                <a:latin typeface="DM Sans Medium"/>
                <a:cs typeface="DM Sans Medium"/>
              </a:rPr>
              <a:t> </a:t>
            </a:r>
            <a:r>
              <a:rPr sz="1100" b="0" spc="-10" dirty="0">
                <a:latin typeface="DM Sans Medium"/>
                <a:cs typeface="DM Sans Medium"/>
              </a:rPr>
              <a:t>analysts.</a:t>
            </a:r>
            <a:endParaRPr sz="1100" dirty="0">
              <a:latin typeface="DM Sans Medium"/>
              <a:cs typeface="DM Sans Medium"/>
            </a:endParaRPr>
          </a:p>
          <a:p>
            <a:pPr marL="96520" algn="just">
              <a:lnSpc>
                <a:spcPct val="100000"/>
              </a:lnSpc>
              <a:spcBef>
                <a:spcPts val="800"/>
              </a:spcBef>
            </a:pPr>
            <a:r>
              <a:rPr sz="1100" b="1" spc="-10" dirty="0">
                <a:latin typeface="DM Sans SemiBold"/>
                <a:cs typeface="DM Sans SemiBold"/>
              </a:rPr>
              <a:t>Variant</a:t>
            </a:r>
            <a:r>
              <a:rPr sz="1100" b="1" spc="-20" dirty="0">
                <a:latin typeface="DM Sans SemiBold"/>
                <a:cs typeface="DM Sans SemiBold"/>
              </a:rPr>
              <a:t> </a:t>
            </a:r>
            <a:r>
              <a:rPr sz="1100" b="1" dirty="0">
                <a:latin typeface="DM Sans SemiBold"/>
                <a:cs typeface="DM Sans SemiBold"/>
              </a:rPr>
              <a:t>Assessment</a:t>
            </a:r>
            <a:r>
              <a:rPr sz="1100" b="1" spc="-15" dirty="0">
                <a:latin typeface="DM Sans SemiBold"/>
                <a:cs typeface="DM Sans SemiBold"/>
              </a:rPr>
              <a:t> </a:t>
            </a:r>
            <a:r>
              <a:rPr sz="1100" b="1" spc="-10" dirty="0">
                <a:latin typeface="DM Sans SemiBold"/>
                <a:cs typeface="DM Sans SemiBold"/>
              </a:rPr>
              <a:t>Process</a:t>
            </a:r>
            <a:endParaRPr sz="1100" dirty="0">
              <a:latin typeface="DM Sans SemiBold"/>
              <a:cs typeface="DM Sans SemiBold"/>
            </a:endParaRPr>
          </a:p>
          <a:p>
            <a:pPr marL="96520" marR="49530" algn="just">
              <a:lnSpc>
                <a:spcPct val="100000"/>
              </a:lnSpc>
            </a:pPr>
            <a:r>
              <a:rPr sz="1100" b="0" dirty="0">
                <a:latin typeface="DM Sans Medium"/>
                <a:cs typeface="DM Sans Medium"/>
              </a:rPr>
              <a:t>The</a:t>
            </a:r>
            <a:r>
              <a:rPr sz="1100" b="0" spc="-30" dirty="0">
                <a:latin typeface="DM Sans Medium"/>
                <a:cs typeface="DM Sans Medium"/>
              </a:rPr>
              <a:t> </a:t>
            </a:r>
            <a:r>
              <a:rPr sz="1100" b="0" spc="-10" dirty="0">
                <a:latin typeface="DM Sans Medium"/>
                <a:cs typeface="DM Sans Medium"/>
              </a:rPr>
              <a:t>following</a:t>
            </a:r>
            <a:r>
              <a:rPr sz="1100" b="0" spc="-25" dirty="0">
                <a:latin typeface="DM Sans Medium"/>
                <a:cs typeface="DM Sans Medium"/>
              </a:rPr>
              <a:t> </a:t>
            </a:r>
            <a:r>
              <a:rPr sz="1100" b="0" dirty="0">
                <a:latin typeface="DM Sans Medium"/>
                <a:cs typeface="DM Sans Medium"/>
              </a:rPr>
              <a:t>databases</a:t>
            </a:r>
            <a:r>
              <a:rPr sz="1100" b="0" spc="-30"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dirty="0">
                <a:latin typeface="DM Sans Medium"/>
                <a:cs typeface="DM Sans Medium"/>
              </a:rPr>
              <a:t>algorithms</a:t>
            </a:r>
            <a:r>
              <a:rPr sz="1100" b="0" spc="-30" dirty="0">
                <a:latin typeface="DM Sans Medium"/>
                <a:cs typeface="DM Sans Medium"/>
              </a:rPr>
              <a:t> </a:t>
            </a:r>
            <a:r>
              <a:rPr sz="1100" b="0" dirty="0">
                <a:latin typeface="DM Sans Medium"/>
                <a:cs typeface="DM Sans Medium"/>
              </a:rPr>
              <a:t>are</a:t>
            </a:r>
            <a:r>
              <a:rPr sz="1100" b="0" spc="-25" dirty="0">
                <a:latin typeface="DM Sans Medium"/>
                <a:cs typeface="DM Sans Medium"/>
              </a:rPr>
              <a:t> </a:t>
            </a:r>
            <a:r>
              <a:rPr sz="1100" b="0" dirty="0">
                <a:latin typeface="DM Sans Medium"/>
                <a:cs typeface="DM Sans Medium"/>
              </a:rPr>
              <a:t>used</a:t>
            </a:r>
            <a:r>
              <a:rPr sz="1100" b="0" spc="-30" dirty="0">
                <a:latin typeface="DM Sans Medium"/>
                <a:cs typeface="DM Sans Medium"/>
              </a:rPr>
              <a:t> </a:t>
            </a:r>
            <a:r>
              <a:rPr sz="1100" b="0" dirty="0">
                <a:latin typeface="DM Sans Medium"/>
                <a:cs typeface="DM Sans Medium"/>
              </a:rPr>
              <a:t>to</a:t>
            </a:r>
            <a:r>
              <a:rPr sz="1100" b="0" spc="-25" dirty="0">
                <a:latin typeface="DM Sans Medium"/>
                <a:cs typeface="DM Sans Medium"/>
              </a:rPr>
              <a:t> </a:t>
            </a:r>
            <a:r>
              <a:rPr sz="1100" b="0" spc="-10" dirty="0">
                <a:latin typeface="DM Sans Medium"/>
                <a:cs typeface="DM Sans Medium"/>
              </a:rPr>
              <a:t>annotate</a:t>
            </a:r>
            <a:r>
              <a:rPr sz="1100" b="0" spc="-30"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spc="-10" dirty="0">
                <a:latin typeface="DM Sans Medium"/>
                <a:cs typeface="DM Sans Medium"/>
              </a:rPr>
              <a:t>evaluate</a:t>
            </a:r>
            <a:r>
              <a:rPr sz="1100" b="0" spc="-30"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impact</a:t>
            </a:r>
            <a:r>
              <a:rPr sz="1100" b="0" spc="-25" dirty="0">
                <a:latin typeface="DM Sans Medium"/>
                <a:cs typeface="DM Sans Medium"/>
              </a:rPr>
              <a:t> </a:t>
            </a:r>
            <a:r>
              <a:rPr sz="1100" b="0" dirty="0">
                <a:latin typeface="DM Sans Medium"/>
                <a:cs typeface="DM Sans Medium"/>
              </a:rPr>
              <a:t>of</a:t>
            </a:r>
            <a:r>
              <a:rPr sz="1100" b="0" spc="-30"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spc="-10" dirty="0">
                <a:latin typeface="DM Sans Medium"/>
                <a:cs typeface="DM Sans Medium"/>
              </a:rPr>
              <a:t>variant </a:t>
            </a:r>
            <a:r>
              <a:rPr sz="1100" b="0" dirty="0">
                <a:latin typeface="DM Sans Medium"/>
                <a:cs typeface="DM Sans Medium"/>
              </a:rPr>
              <a:t>in</a:t>
            </a:r>
            <a:r>
              <a:rPr sz="1100" b="0" spc="-20" dirty="0">
                <a:latin typeface="DM Sans Medium"/>
                <a:cs typeface="DM Sans Medium"/>
              </a:rPr>
              <a:t> </a:t>
            </a:r>
            <a:r>
              <a:rPr sz="1100" b="0" dirty="0">
                <a:latin typeface="DM Sans Medium"/>
                <a:cs typeface="DM Sans Medium"/>
              </a:rPr>
              <a:t>the</a:t>
            </a:r>
            <a:r>
              <a:rPr sz="1100" b="0" spc="-20" dirty="0">
                <a:latin typeface="DM Sans Medium"/>
                <a:cs typeface="DM Sans Medium"/>
              </a:rPr>
              <a:t> </a:t>
            </a:r>
            <a:r>
              <a:rPr sz="1100" b="0" spc="-10" dirty="0">
                <a:latin typeface="DM Sans Medium"/>
                <a:cs typeface="DM Sans Medium"/>
              </a:rPr>
              <a:t>context</a:t>
            </a:r>
            <a:r>
              <a:rPr sz="1100" b="0" spc="-20" dirty="0">
                <a:latin typeface="DM Sans Medium"/>
                <a:cs typeface="DM Sans Medium"/>
              </a:rPr>
              <a:t> </a:t>
            </a:r>
            <a:r>
              <a:rPr sz="1100" b="0" dirty="0">
                <a:latin typeface="DM Sans Medium"/>
                <a:cs typeface="DM Sans Medium"/>
              </a:rPr>
              <a:t>of</a:t>
            </a:r>
            <a:r>
              <a:rPr sz="1100" b="0" spc="-15" dirty="0">
                <a:latin typeface="DM Sans Medium"/>
                <a:cs typeface="DM Sans Medium"/>
              </a:rPr>
              <a:t> </a:t>
            </a:r>
            <a:r>
              <a:rPr sz="1100" b="0" dirty="0">
                <a:latin typeface="DM Sans Medium"/>
                <a:cs typeface="DM Sans Medium"/>
              </a:rPr>
              <a:t>human</a:t>
            </a:r>
            <a:r>
              <a:rPr sz="1100" b="0" spc="-20" dirty="0">
                <a:latin typeface="DM Sans Medium"/>
                <a:cs typeface="DM Sans Medium"/>
              </a:rPr>
              <a:t> </a:t>
            </a:r>
            <a:r>
              <a:rPr sz="1100" b="0" dirty="0">
                <a:latin typeface="DM Sans Medium"/>
                <a:cs typeface="DM Sans Medium"/>
              </a:rPr>
              <a:t>disease:</a:t>
            </a:r>
            <a:r>
              <a:rPr sz="1100" b="0" spc="-20" dirty="0">
                <a:latin typeface="DM Sans Medium"/>
                <a:cs typeface="DM Sans Medium"/>
              </a:rPr>
              <a:t> </a:t>
            </a:r>
            <a:r>
              <a:rPr sz="1100" b="0" dirty="0">
                <a:latin typeface="DM Sans Medium"/>
                <a:cs typeface="DM Sans Medium"/>
              </a:rPr>
              <a:t>1000</a:t>
            </a:r>
            <a:r>
              <a:rPr sz="1100" b="0" spc="-15" dirty="0">
                <a:latin typeface="DM Sans Medium"/>
                <a:cs typeface="DM Sans Medium"/>
              </a:rPr>
              <a:t> </a:t>
            </a:r>
            <a:r>
              <a:rPr sz="1100" b="0" dirty="0">
                <a:latin typeface="DM Sans Medium"/>
                <a:cs typeface="DM Sans Medium"/>
              </a:rPr>
              <a:t>genomes,</a:t>
            </a:r>
            <a:r>
              <a:rPr sz="1100" b="0" spc="-20" dirty="0">
                <a:latin typeface="DM Sans Medium"/>
                <a:cs typeface="DM Sans Medium"/>
              </a:rPr>
              <a:t> </a:t>
            </a:r>
            <a:r>
              <a:rPr sz="1100" b="0" spc="-10" dirty="0">
                <a:latin typeface="DM Sans Medium"/>
                <a:cs typeface="DM Sans Medium"/>
              </a:rPr>
              <a:t>gnomAD,</a:t>
            </a:r>
            <a:r>
              <a:rPr sz="1100" b="0" spc="-20" dirty="0">
                <a:latin typeface="DM Sans Medium"/>
                <a:cs typeface="DM Sans Medium"/>
              </a:rPr>
              <a:t> ClinVar,</a:t>
            </a:r>
            <a:r>
              <a:rPr sz="1100" b="0" spc="-15" dirty="0">
                <a:latin typeface="DM Sans Medium"/>
                <a:cs typeface="DM Sans Medium"/>
              </a:rPr>
              <a:t> </a:t>
            </a:r>
            <a:r>
              <a:rPr sz="1100" b="0" dirty="0">
                <a:latin typeface="DM Sans Medium"/>
                <a:cs typeface="DM Sans Medium"/>
              </a:rPr>
              <a:t>OMIM,</a:t>
            </a:r>
            <a:r>
              <a:rPr sz="1100" b="0" spc="-20" dirty="0">
                <a:latin typeface="DM Sans Medium"/>
                <a:cs typeface="DM Sans Medium"/>
              </a:rPr>
              <a:t> dbSNP, </a:t>
            </a:r>
            <a:r>
              <a:rPr sz="1100" b="0" dirty="0">
                <a:latin typeface="DM Sans Medium"/>
                <a:cs typeface="DM Sans Medium"/>
              </a:rPr>
              <a:t>NCIB</a:t>
            </a:r>
            <a:r>
              <a:rPr sz="1100" b="0" spc="-15" dirty="0">
                <a:latin typeface="DM Sans Medium"/>
                <a:cs typeface="DM Sans Medium"/>
              </a:rPr>
              <a:t> </a:t>
            </a:r>
            <a:r>
              <a:rPr sz="1100" b="0" spc="-10" dirty="0">
                <a:latin typeface="DM Sans Medium"/>
                <a:cs typeface="DM Sans Medium"/>
              </a:rPr>
              <a:t>RefSeq </a:t>
            </a:r>
            <a:r>
              <a:rPr sz="1100" b="0" dirty="0">
                <a:latin typeface="DM Sans Medium"/>
                <a:cs typeface="DM Sans Medium"/>
              </a:rPr>
              <a:t>Genes,</a:t>
            </a:r>
            <a:r>
              <a:rPr sz="1100" b="0" spc="-10" dirty="0">
                <a:latin typeface="DM Sans Medium"/>
                <a:cs typeface="DM Sans Medium"/>
              </a:rPr>
              <a:t> ExAC</a:t>
            </a:r>
            <a:r>
              <a:rPr sz="1100" b="0" spc="-5" dirty="0">
                <a:latin typeface="DM Sans Medium"/>
                <a:cs typeface="DM Sans Medium"/>
              </a:rPr>
              <a:t> </a:t>
            </a:r>
            <a:r>
              <a:rPr sz="1100" b="0" dirty="0">
                <a:latin typeface="DM Sans Medium"/>
                <a:cs typeface="DM Sans Medium"/>
              </a:rPr>
              <a:t>Gene</a:t>
            </a:r>
            <a:r>
              <a:rPr sz="1100" b="0" spc="-5" dirty="0">
                <a:latin typeface="DM Sans Medium"/>
                <a:cs typeface="DM Sans Medium"/>
              </a:rPr>
              <a:t> </a:t>
            </a:r>
            <a:r>
              <a:rPr sz="1100" b="0" spc="-10" dirty="0">
                <a:latin typeface="DM Sans Medium"/>
                <a:cs typeface="DM Sans Medium"/>
              </a:rPr>
              <a:t>Constraints,</a:t>
            </a:r>
            <a:r>
              <a:rPr sz="1100" b="0" spc="-5" dirty="0">
                <a:latin typeface="DM Sans Medium"/>
                <a:cs typeface="DM Sans Medium"/>
              </a:rPr>
              <a:t> </a:t>
            </a:r>
            <a:r>
              <a:rPr sz="1100" b="0" spc="-25" dirty="0">
                <a:latin typeface="DM Sans Medium"/>
                <a:cs typeface="DM Sans Medium"/>
              </a:rPr>
              <a:t>VS-</a:t>
            </a:r>
            <a:r>
              <a:rPr sz="1100" b="0" spc="-20" dirty="0">
                <a:latin typeface="DM Sans Medium"/>
                <a:cs typeface="DM Sans Medium"/>
              </a:rPr>
              <a:t>SIFT,</a:t>
            </a:r>
            <a:r>
              <a:rPr sz="1100" b="0" spc="-10" dirty="0">
                <a:latin typeface="DM Sans Medium"/>
                <a:cs typeface="DM Sans Medium"/>
              </a:rPr>
              <a:t> </a:t>
            </a:r>
            <a:r>
              <a:rPr sz="1100" b="0" spc="-25" dirty="0">
                <a:latin typeface="DM Sans Medium"/>
                <a:cs typeface="DM Sans Medium"/>
              </a:rPr>
              <a:t>VS-</a:t>
            </a:r>
            <a:r>
              <a:rPr sz="1100" b="0" spc="-10" dirty="0">
                <a:latin typeface="DM Sans Medium"/>
                <a:cs typeface="DM Sans Medium"/>
              </a:rPr>
              <a:t>PolyPhen2,</a:t>
            </a:r>
            <a:r>
              <a:rPr sz="1100" b="0" spc="-5" dirty="0">
                <a:latin typeface="DM Sans Medium"/>
                <a:cs typeface="DM Sans Medium"/>
              </a:rPr>
              <a:t> </a:t>
            </a:r>
            <a:r>
              <a:rPr sz="1100" b="0" spc="-20" dirty="0">
                <a:latin typeface="DM Sans Medium"/>
                <a:cs typeface="DM Sans Medium"/>
              </a:rPr>
              <a:t>PhyloP,</a:t>
            </a:r>
            <a:r>
              <a:rPr sz="1100" b="0" spc="-5" dirty="0">
                <a:latin typeface="DM Sans Medium"/>
                <a:cs typeface="DM Sans Medium"/>
              </a:rPr>
              <a:t> </a:t>
            </a:r>
            <a:r>
              <a:rPr sz="1100" b="0" dirty="0">
                <a:latin typeface="DM Sans Medium"/>
                <a:cs typeface="DM Sans Medium"/>
              </a:rPr>
              <a:t>GERP++,</a:t>
            </a:r>
            <a:r>
              <a:rPr sz="1100" b="0" spc="-5" dirty="0">
                <a:latin typeface="DM Sans Medium"/>
                <a:cs typeface="DM Sans Medium"/>
              </a:rPr>
              <a:t> </a:t>
            </a:r>
            <a:r>
              <a:rPr sz="1100" b="0" spc="-10" dirty="0">
                <a:latin typeface="DM Sans Medium"/>
                <a:cs typeface="DM Sans Medium"/>
              </a:rPr>
              <a:t>GeneSplicer,</a:t>
            </a:r>
            <a:r>
              <a:rPr sz="1100" b="0" spc="-5" dirty="0">
                <a:latin typeface="DM Sans Medium"/>
                <a:cs typeface="DM Sans Medium"/>
              </a:rPr>
              <a:t> </a:t>
            </a:r>
            <a:r>
              <a:rPr sz="1100" b="0" spc="-10" dirty="0">
                <a:latin typeface="DM Sans Medium"/>
                <a:cs typeface="DM Sans Medium"/>
              </a:rPr>
              <a:t>MaxEntScan, </a:t>
            </a:r>
            <a:r>
              <a:rPr sz="1100" b="0" dirty="0">
                <a:latin typeface="DM Sans Medium"/>
                <a:cs typeface="DM Sans Medium"/>
              </a:rPr>
              <a:t>NNSplice,</a:t>
            </a:r>
            <a:r>
              <a:rPr sz="1100" b="0" spc="-35" dirty="0">
                <a:latin typeface="DM Sans Medium"/>
                <a:cs typeface="DM Sans Medium"/>
              </a:rPr>
              <a:t> </a:t>
            </a:r>
            <a:r>
              <a:rPr sz="1100" b="0" dirty="0">
                <a:latin typeface="DM Sans Medium"/>
                <a:cs typeface="DM Sans Medium"/>
              </a:rPr>
              <a:t>PWM</a:t>
            </a:r>
            <a:r>
              <a:rPr sz="1100" b="0" spc="-30" dirty="0">
                <a:latin typeface="DM Sans Medium"/>
                <a:cs typeface="DM Sans Medium"/>
              </a:rPr>
              <a:t> </a:t>
            </a:r>
            <a:r>
              <a:rPr sz="1100" b="0" dirty="0">
                <a:latin typeface="DM Sans Medium"/>
                <a:cs typeface="DM Sans Medium"/>
              </a:rPr>
              <a:t>Splice</a:t>
            </a:r>
            <a:r>
              <a:rPr sz="1100" b="0" spc="-30" dirty="0">
                <a:latin typeface="DM Sans Medium"/>
                <a:cs typeface="DM Sans Medium"/>
              </a:rPr>
              <a:t> </a:t>
            </a:r>
            <a:r>
              <a:rPr sz="1100" b="0" spc="-10" dirty="0">
                <a:latin typeface="DM Sans Medium"/>
                <a:cs typeface="DM Sans Medium"/>
              </a:rPr>
              <a:t>Predictor.</a:t>
            </a:r>
            <a:r>
              <a:rPr sz="1100" b="0" spc="-30" dirty="0">
                <a:latin typeface="DM Sans Medium"/>
                <a:cs typeface="DM Sans Medium"/>
              </a:rPr>
              <a:t> </a:t>
            </a:r>
            <a:r>
              <a:rPr sz="1100" b="0" spc="-10" dirty="0">
                <a:latin typeface="DM Sans Medium"/>
                <a:cs typeface="DM Sans Medium"/>
              </a:rPr>
              <a:t>Analysis</a:t>
            </a:r>
            <a:r>
              <a:rPr sz="1100" b="0" spc="-30" dirty="0">
                <a:latin typeface="DM Sans Medium"/>
                <a:cs typeface="DM Sans Medium"/>
              </a:rPr>
              <a:t> </a:t>
            </a:r>
            <a:r>
              <a:rPr sz="1100" b="0" dirty="0">
                <a:latin typeface="DM Sans Medium"/>
                <a:cs typeface="DM Sans Medium"/>
              </a:rPr>
              <a:t>was</a:t>
            </a:r>
            <a:r>
              <a:rPr sz="1100" b="0" spc="-35" dirty="0">
                <a:latin typeface="DM Sans Medium"/>
                <a:cs typeface="DM Sans Medium"/>
              </a:rPr>
              <a:t> </a:t>
            </a:r>
            <a:r>
              <a:rPr sz="1100" b="0" spc="-10" dirty="0">
                <a:latin typeface="DM Sans Medium"/>
                <a:cs typeface="DM Sans Medium"/>
              </a:rPr>
              <a:t>reported</a:t>
            </a:r>
            <a:r>
              <a:rPr sz="1100" b="0" spc="-30" dirty="0">
                <a:latin typeface="DM Sans Medium"/>
                <a:cs typeface="DM Sans Medium"/>
              </a:rPr>
              <a:t> </a:t>
            </a:r>
            <a:r>
              <a:rPr sz="1100" b="0" dirty="0">
                <a:latin typeface="DM Sans Medium"/>
                <a:cs typeface="DM Sans Medium"/>
              </a:rPr>
              <a:t>using</a:t>
            </a:r>
            <a:r>
              <a:rPr sz="1100" b="0" spc="-30" dirty="0">
                <a:latin typeface="DM Sans Medium"/>
                <a:cs typeface="DM Sans Medium"/>
              </a:rPr>
              <a:t> </a:t>
            </a:r>
            <a:r>
              <a:rPr sz="1100" b="0" dirty="0">
                <a:latin typeface="DM Sans Medium"/>
                <a:cs typeface="DM Sans Medium"/>
              </a:rPr>
              <a:t>HGVS</a:t>
            </a:r>
            <a:r>
              <a:rPr sz="1100" b="0" spc="-30" dirty="0">
                <a:latin typeface="DM Sans Medium"/>
                <a:cs typeface="DM Sans Medium"/>
              </a:rPr>
              <a:t> </a:t>
            </a:r>
            <a:r>
              <a:rPr sz="1100" b="0" spc="-10" dirty="0">
                <a:latin typeface="DM Sans Medium"/>
                <a:cs typeface="DM Sans Medium"/>
              </a:rPr>
              <a:t>nomenclature </a:t>
            </a:r>
            <a:r>
              <a:rPr sz="1100" b="0" spc="-10" dirty="0">
                <a:latin typeface="DM Sans Medium"/>
                <a:cs typeface="DM Sans Medium"/>
                <a:hlinkClick r:id="rId2"/>
              </a:rPr>
              <a:t>(www.hgvs.org/mutnomen)</a:t>
            </a:r>
            <a:r>
              <a:rPr sz="1100" b="0" spc="-15" dirty="0">
                <a:latin typeface="DM Sans Medium"/>
                <a:cs typeface="DM Sans Medium"/>
              </a:rPr>
              <a:t> </a:t>
            </a:r>
            <a:r>
              <a:rPr sz="1100" b="0" dirty="0">
                <a:latin typeface="DM Sans Medium"/>
                <a:cs typeface="DM Sans Medium"/>
              </a:rPr>
              <a:t>as</a:t>
            </a:r>
            <a:r>
              <a:rPr sz="1100" b="0" spc="-15" dirty="0">
                <a:latin typeface="DM Sans Medium"/>
                <a:cs typeface="DM Sans Medium"/>
              </a:rPr>
              <a:t> </a:t>
            </a:r>
            <a:r>
              <a:rPr sz="1100" b="0" spc="-10" dirty="0">
                <a:latin typeface="DM Sans Medium"/>
                <a:cs typeface="DM Sans Medium"/>
              </a:rPr>
              <a:t>implemented</a:t>
            </a:r>
            <a:r>
              <a:rPr sz="1100" b="0" spc="-15" dirty="0">
                <a:latin typeface="DM Sans Medium"/>
                <a:cs typeface="DM Sans Medium"/>
              </a:rPr>
              <a:t> </a:t>
            </a:r>
            <a:r>
              <a:rPr sz="1100" b="0" dirty="0">
                <a:latin typeface="DM Sans Medium"/>
                <a:cs typeface="DM Sans Medium"/>
              </a:rPr>
              <a:t>by</a:t>
            </a:r>
            <a:r>
              <a:rPr sz="1100" b="0" spc="-15" dirty="0">
                <a:latin typeface="DM Sans Medium"/>
                <a:cs typeface="DM Sans Medium"/>
              </a:rPr>
              <a:t> </a:t>
            </a:r>
            <a:r>
              <a:rPr sz="1100" b="0" dirty="0">
                <a:latin typeface="DM Sans Medium"/>
                <a:cs typeface="DM Sans Medium"/>
              </a:rPr>
              <a:t>the</a:t>
            </a:r>
            <a:r>
              <a:rPr sz="1100" b="0" spc="-15" dirty="0">
                <a:latin typeface="DM Sans Medium"/>
                <a:cs typeface="DM Sans Medium"/>
              </a:rPr>
              <a:t> </a:t>
            </a:r>
            <a:r>
              <a:rPr sz="1100" b="0" spc="-10" dirty="0">
                <a:latin typeface="DM Sans Medium"/>
                <a:cs typeface="DM Sans Medium"/>
              </a:rPr>
              <a:t>VarSeq</a:t>
            </a:r>
            <a:r>
              <a:rPr sz="1100" b="0" spc="-15" dirty="0">
                <a:latin typeface="DM Sans Medium"/>
                <a:cs typeface="DM Sans Medium"/>
              </a:rPr>
              <a:t> </a:t>
            </a:r>
            <a:r>
              <a:rPr sz="1100" b="0" spc="-10" dirty="0">
                <a:latin typeface="DM Sans Medium"/>
                <a:cs typeface="DM Sans Medium"/>
              </a:rPr>
              <a:t>transcript</a:t>
            </a:r>
            <a:r>
              <a:rPr sz="1100" b="0" spc="-15" dirty="0">
                <a:latin typeface="DM Sans Medium"/>
                <a:cs typeface="DM Sans Medium"/>
              </a:rPr>
              <a:t> </a:t>
            </a:r>
            <a:r>
              <a:rPr sz="1100" b="0" spc="-10" dirty="0">
                <a:latin typeface="DM Sans Medium"/>
                <a:cs typeface="DM Sans Medium"/>
              </a:rPr>
              <a:t>annotation</a:t>
            </a:r>
            <a:r>
              <a:rPr sz="1100" b="0" spc="-15" dirty="0">
                <a:latin typeface="DM Sans Medium"/>
                <a:cs typeface="DM Sans Medium"/>
              </a:rPr>
              <a:t> </a:t>
            </a:r>
            <a:r>
              <a:rPr sz="1100" b="0" dirty="0">
                <a:latin typeface="DM Sans Medium"/>
                <a:cs typeface="DM Sans Medium"/>
              </a:rPr>
              <a:t>algorithm.</a:t>
            </a:r>
            <a:r>
              <a:rPr sz="1100" b="0" spc="-15" dirty="0">
                <a:latin typeface="DM Sans Medium"/>
                <a:cs typeface="DM Sans Medium"/>
              </a:rPr>
              <a:t> </a:t>
            </a:r>
            <a:r>
              <a:rPr sz="1100" b="0" spc="-25" dirty="0">
                <a:latin typeface="DM Sans Medium"/>
                <a:cs typeface="DM Sans Medium"/>
              </a:rPr>
              <a:t>The </a:t>
            </a:r>
            <a:r>
              <a:rPr sz="1100" b="0" spc="-10" dirty="0">
                <a:latin typeface="DM Sans Medium"/>
                <a:cs typeface="DM Sans Medium"/>
              </a:rPr>
              <a:t>reported</a:t>
            </a:r>
            <a:r>
              <a:rPr sz="1100" b="0" spc="-25" dirty="0">
                <a:latin typeface="DM Sans Medium"/>
                <a:cs typeface="DM Sans Medium"/>
              </a:rPr>
              <a:t> </a:t>
            </a:r>
            <a:r>
              <a:rPr sz="1100" b="0" spc="-10" dirty="0">
                <a:latin typeface="DM Sans Medium"/>
                <a:cs typeface="DM Sans Medium"/>
              </a:rPr>
              <a:t>transcript</a:t>
            </a:r>
            <a:r>
              <a:rPr sz="1100" b="0" spc="-20" dirty="0">
                <a:latin typeface="DM Sans Medium"/>
                <a:cs typeface="DM Sans Medium"/>
              </a:rPr>
              <a:t> </a:t>
            </a:r>
            <a:r>
              <a:rPr sz="1100" b="0" spc="-10" dirty="0">
                <a:latin typeface="DM Sans Medium"/>
                <a:cs typeface="DM Sans Medium"/>
              </a:rPr>
              <a:t>matches</a:t>
            </a:r>
            <a:r>
              <a:rPr sz="1100" b="0" spc="-20" dirty="0">
                <a:latin typeface="DM Sans Medium"/>
                <a:cs typeface="DM Sans Medium"/>
              </a:rPr>
              <a:t> </a:t>
            </a:r>
            <a:r>
              <a:rPr sz="1100" b="0" dirty="0">
                <a:latin typeface="DM Sans Medium"/>
                <a:cs typeface="DM Sans Medium"/>
              </a:rPr>
              <a:t>that</a:t>
            </a:r>
            <a:r>
              <a:rPr sz="1100" b="0" spc="-20" dirty="0">
                <a:latin typeface="DM Sans Medium"/>
                <a:cs typeface="DM Sans Medium"/>
              </a:rPr>
              <a:t> </a:t>
            </a:r>
            <a:r>
              <a:rPr sz="1100" b="0" dirty="0">
                <a:latin typeface="DM Sans Medium"/>
                <a:cs typeface="DM Sans Medium"/>
              </a:rPr>
              <a:t>used</a:t>
            </a:r>
            <a:r>
              <a:rPr sz="1100" b="0" spc="-20" dirty="0">
                <a:latin typeface="DM Sans Medium"/>
                <a:cs typeface="DM Sans Medium"/>
              </a:rPr>
              <a:t> </a:t>
            </a:r>
            <a:r>
              <a:rPr sz="1100" b="0" dirty="0">
                <a:latin typeface="DM Sans Medium"/>
                <a:cs typeface="DM Sans Medium"/>
              </a:rPr>
              <a:t>most</a:t>
            </a:r>
            <a:r>
              <a:rPr sz="1100" b="0" spc="-20" dirty="0">
                <a:latin typeface="DM Sans Medium"/>
                <a:cs typeface="DM Sans Medium"/>
              </a:rPr>
              <a:t> </a:t>
            </a:r>
            <a:r>
              <a:rPr sz="1100" b="0" spc="-10" dirty="0">
                <a:latin typeface="DM Sans Medium"/>
                <a:cs typeface="DM Sans Medium"/>
              </a:rPr>
              <a:t>frequently</a:t>
            </a:r>
            <a:r>
              <a:rPr sz="1100" b="0" spc="-20" dirty="0">
                <a:latin typeface="DM Sans Medium"/>
                <a:cs typeface="DM Sans Medium"/>
              </a:rPr>
              <a:t> </a:t>
            </a:r>
            <a:r>
              <a:rPr sz="1100" b="0" dirty="0">
                <a:latin typeface="DM Sans Medium"/>
                <a:cs typeface="DM Sans Medium"/>
              </a:rPr>
              <a:t>by</a:t>
            </a:r>
            <a:r>
              <a:rPr sz="1100" b="0" spc="-25" dirty="0">
                <a:latin typeface="DM Sans Medium"/>
                <a:cs typeface="DM Sans Medium"/>
              </a:rPr>
              <a:t> </a:t>
            </a:r>
            <a:r>
              <a:rPr sz="1100" b="0" dirty="0">
                <a:latin typeface="DM Sans Medium"/>
                <a:cs typeface="DM Sans Medium"/>
              </a:rPr>
              <a:t>the</a:t>
            </a:r>
            <a:r>
              <a:rPr sz="1100" b="0" spc="-20" dirty="0">
                <a:latin typeface="DM Sans Medium"/>
                <a:cs typeface="DM Sans Medium"/>
              </a:rPr>
              <a:t> </a:t>
            </a:r>
            <a:r>
              <a:rPr sz="1100" b="0" dirty="0">
                <a:latin typeface="DM Sans Medium"/>
                <a:cs typeface="DM Sans Medium"/>
              </a:rPr>
              <a:t>clinical</a:t>
            </a:r>
            <a:r>
              <a:rPr sz="1100" b="0" spc="-20" dirty="0">
                <a:latin typeface="DM Sans Medium"/>
                <a:cs typeface="DM Sans Medium"/>
              </a:rPr>
              <a:t> </a:t>
            </a:r>
            <a:r>
              <a:rPr sz="1100" b="0" dirty="0">
                <a:latin typeface="DM Sans Medium"/>
                <a:cs typeface="DM Sans Medium"/>
              </a:rPr>
              <a:t>labs</a:t>
            </a:r>
            <a:r>
              <a:rPr sz="1100" b="0" spc="-20" dirty="0">
                <a:latin typeface="DM Sans Medium"/>
                <a:cs typeface="DM Sans Medium"/>
              </a:rPr>
              <a:t> </a:t>
            </a:r>
            <a:r>
              <a:rPr sz="1100" b="0" dirty="0">
                <a:latin typeface="DM Sans Medium"/>
                <a:cs typeface="DM Sans Medium"/>
              </a:rPr>
              <a:t>submitting</a:t>
            </a:r>
            <a:r>
              <a:rPr sz="1100" b="0" spc="-20" dirty="0">
                <a:latin typeface="DM Sans Medium"/>
                <a:cs typeface="DM Sans Medium"/>
              </a:rPr>
              <a:t> </a:t>
            </a:r>
            <a:r>
              <a:rPr sz="1100" b="0" dirty="0">
                <a:latin typeface="DM Sans Medium"/>
                <a:cs typeface="DM Sans Medium"/>
              </a:rPr>
              <a:t>to</a:t>
            </a:r>
            <a:r>
              <a:rPr sz="1100" b="0" spc="-20" dirty="0">
                <a:latin typeface="DM Sans Medium"/>
                <a:cs typeface="DM Sans Medium"/>
              </a:rPr>
              <a:t> </a:t>
            </a:r>
            <a:r>
              <a:rPr sz="1100" b="0" spc="-10" dirty="0">
                <a:latin typeface="DM Sans Medium"/>
                <a:cs typeface="DM Sans Medium"/>
              </a:rPr>
              <a:t>ClinVar.</a:t>
            </a:r>
            <a:endParaRPr sz="1100" dirty="0">
              <a:latin typeface="DM Sans Medium"/>
              <a:cs typeface="DM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2314" y="2052108"/>
            <a:ext cx="6617970" cy="4725035"/>
          </a:xfrm>
          <a:prstGeom prst="rect">
            <a:avLst/>
          </a:prstGeom>
        </p:spPr>
        <p:txBody>
          <a:bodyPr vert="horz" wrap="square" lIns="0" tIns="55879" rIns="0" bIns="0" rtlCol="0">
            <a:spAutoFit/>
          </a:bodyPr>
          <a:lstStyle/>
          <a:p>
            <a:pPr marL="240665" indent="-227965">
              <a:lnSpc>
                <a:spcPct val="100000"/>
              </a:lnSpc>
              <a:spcBef>
                <a:spcPts val="439"/>
              </a:spcBef>
              <a:buAutoNum type="arabicPeriod"/>
              <a:tabLst>
                <a:tab pos="240665" algn="l"/>
              </a:tabLst>
            </a:pPr>
            <a:r>
              <a:rPr sz="800" b="0" dirty="0">
                <a:latin typeface="DM Sans Medium"/>
                <a:cs typeface="DM Sans Medium"/>
              </a:rPr>
              <a:t>Genetic</a:t>
            </a:r>
            <a:r>
              <a:rPr sz="800" b="0" spc="-20" dirty="0">
                <a:latin typeface="DM Sans Medium"/>
                <a:cs typeface="DM Sans Medium"/>
              </a:rPr>
              <a:t> </a:t>
            </a:r>
            <a:r>
              <a:rPr sz="800" b="0" spc="-10" dirty="0">
                <a:latin typeface="DM Sans Medium"/>
                <a:cs typeface="DM Sans Medium"/>
              </a:rPr>
              <a:t>testing</a:t>
            </a:r>
            <a:r>
              <a:rPr sz="800" b="0" spc="-15" dirty="0">
                <a:latin typeface="DM Sans Medium"/>
                <a:cs typeface="DM Sans Medium"/>
              </a:rPr>
              <a:t> </a:t>
            </a:r>
            <a:r>
              <a:rPr sz="800" b="0" dirty="0">
                <a:latin typeface="DM Sans Medium"/>
                <a:cs typeface="DM Sans Medium"/>
              </a:rPr>
              <a:t>using</a:t>
            </a:r>
            <a:r>
              <a:rPr sz="800" b="0" spc="-15"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methods</a:t>
            </a:r>
            <a:r>
              <a:rPr sz="800" b="0" spc="-15" dirty="0">
                <a:latin typeface="DM Sans Medium"/>
                <a:cs typeface="DM Sans Medium"/>
              </a:rPr>
              <a:t> </a:t>
            </a:r>
            <a:r>
              <a:rPr sz="800" b="0" dirty="0">
                <a:latin typeface="DM Sans Medium"/>
                <a:cs typeface="DM Sans Medium"/>
              </a:rPr>
              <a:t>applied</a:t>
            </a:r>
            <a:r>
              <a:rPr sz="800" b="0" spc="-15" dirty="0">
                <a:latin typeface="DM Sans Medium"/>
                <a:cs typeface="DM Sans Medium"/>
              </a:rPr>
              <a:t> </a:t>
            </a:r>
            <a:r>
              <a:rPr sz="800" b="0" dirty="0">
                <a:latin typeface="DM Sans Medium"/>
                <a:cs typeface="DM Sans Medium"/>
              </a:rPr>
              <a:t>at</a:t>
            </a:r>
            <a:r>
              <a:rPr sz="800" b="0" spc="-15" dirty="0">
                <a:latin typeface="DM Sans Medium"/>
                <a:cs typeface="DM Sans Medium"/>
              </a:rPr>
              <a:t> </a:t>
            </a:r>
            <a:r>
              <a:rPr sz="800" b="0" dirty="0">
                <a:latin typeface="DM Sans Medium"/>
                <a:cs typeface="DM Sans Medium"/>
              </a:rPr>
              <a:t>K&amp;H</a:t>
            </a:r>
            <a:r>
              <a:rPr sz="800" b="0" spc="-15" dirty="0">
                <a:latin typeface="DM Sans Medium"/>
                <a:cs typeface="DM Sans Medium"/>
              </a:rPr>
              <a:t> </a:t>
            </a:r>
            <a:r>
              <a:rPr sz="800" b="0" dirty="0">
                <a:latin typeface="DM Sans Medium"/>
                <a:cs typeface="DM Sans Medium"/>
              </a:rPr>
              <a:t>is</a:t>
            </a:r>
            <a:r>
              <a:rPr sz="800" b="0" spc="-15" dirty="0">
                <a:latin typeface="DM Sans Medium"/>
                <a:cs typeface="DM Sans Medium"/>
              </a:rPr>
              <a:t> </a:t>
            </a:r>
            <a:r>
              <a:rPr sz="800" b="0" spc="-10" dirty="0">
                <a:latin typeface="DM Sans Medium"/>
                <a:cs typeface="DM Sans Medium"/>
              </a:rPr>
              <a:t>expected</a:t>
            </a:r>
            <a:r>
              <a:rPr sz="800" b="0" spc="-20" dirty="0">
                <a:latin typeface="DM Sans Medium"/>
                <a:cs typeface="DM Sans Medium"/>
              </a:rPr>
              <a:t> </a:t>
            </a:r>
            <a:r>
              <a:rPr sz="800" b="0" dirty="0">
                <a:latin typeface="DM Sans Medium"/>
                <a:cs typeface="DM Sans Medium"/>
              </a:rPr>
              <a:t>to</a:t>
            </a:r>
            <a:r>
              <a:rPr sz="800" b="0" spc="-15" dirty="0">
                <a:latin typeface="DM Sans Medium"/>
                <a:cs typeface="DM Sans Medium"/>
              </a:rPr>
              <a:t> </a:t>
            </a:r>
            <a:r>
              <a:rPr sz="800" b="0" dirty="0">
                <a:latin typeface="DM Sans Medium"/>
                <a:cs typeface="DM Sans Medium"/>
              </a:rPr>
              <a:t>be</a:t>
            </a:r>
            <a:r>
              <a:rPr sz="800" b="0" spc="-15" dirty="0">
                <a:latin typeface="DM Sans Medium"/>
                <a:cs typeface="DM Sans Medium"/>
              </a:rPr>
              <a:t> </a:t>
            </a:r>
            <a:r>
              <a:rPr sz="800" b="0" dirty="0">
                <a:latin typeface="DM Sans Medium"/>
                <a:cs typeface="DM Sans Medium"/>
              </a:rPr>
              <a:t>highly</a:t>
            </a:r>
            <a:r>
              <a:rPr sz="800" b="0" spc="-15" dirty="0">
                <a:latin typeface="DM Sans Medium"/>
                <a:cs typeface="DM Sans Medium"/>
              </a:rPr>
              <a:t> </a:t>
            </a:r>
            <a:r>
              <a:rPr sz="800" b="0" spc="-10" dirty="0">
                <a:latin typeface="DM Sans Medium"/>
                <a:cs typeface="DM Sans Medium"/>
              </a:rPr>
              <a:t>accurate.</a:t>
            </a:r>
            <a:endParaRPr sz="800" dirty="0">
              <a:latin typeface="DM Sans Medium"/>
              <a:cs typeface="DM Sans Medium"/>
            </a:endParaRPr>
          </a:p>
          <a:p>
            <a:pPr marL="241300" marR="83820" indent="-228600">
              <a:lnSpc>
                <a:spcPct val="135400"/>
              </a:lnSpc>
              <a:buAutoNum type="arabicPeriod"/>
              <a:tabLst>
                <a:tab pos="241300" algn="l"/>
              </a:tabLst>
            </a:pPr>
            <a:r>
              <a:rPr sz="800" b="0" dirty="0">
                <a:latin typeface="DM Sans Medium"/>
                <a:cs typeface="DM Sans Medium"/>
              </a:rPr>
              <a:t>Normal</a:t>
            </a:r>
            <a:r>
              <a:rPr sz="800" b="0" spc="-10" dirty="0">
                <a:latin typeface="DM Sans Medium"/>
                <a:cs typeface="DM Sans Medium"/>
              </a:rPr>
              <a:t> </a:t>
            </a:r>
            <a:r>
              <a:rPr sz="800" b="0" dirty="0">
                <a:latin typeface="DM Sans Medium"/>
                <a:cs typeface="DM Sans Medium"/>
              </a:rPr>
              <a:t>ﬁndings</a:t>
            </a:r>
            <a:r>
              <a:rPr sz="800" b="0" spc="-10" dirty="0">
                <a:latin typeface="DM Sans Medium"/>
                <a:cs typeface="DM Sans Medium"/>
              </a:rPr>
              <a:t> </a:t>
            </a:r>
            <a:r>
              <a:rPr sz="800" b="0" dirty="0">
                <a:latin typeface="DM Sans Medium"/>
                <a:cs typeface="DM Sans Medium"/>
              </a:rPr>
              <a:t>do</a:t>
            </a:r>
            <a:r>
              <a:rPr sz="800" b="0" spc="-10" dirty="0">
                <a:latin typeface="DM Sans Medium"/>
                <a:cs typeface="DM Sans Medium"/>
              </a:rPr>
              <a:t> </a:t>
            </a:r>
            <a:r>
              <a:rPr sz="800" b="0" dirty="0">
                <a:latin typeface="DM Sans Medium"/>
                <a:cs typeface="DM Sans Medium"/>
              </a:rPr>
              <a:t>not</a:t>
            </a:r>
            <a:r>
              <a:rPr sz="800" b="0" spc="-10" dirty="0">
                <a:latin typeface="DM Sans Medium"/>
                <a:cs typeface="DM Sans Medium"/>
              </a:rPr>
              <a:t> </a:t>
            </a:r>
            <a:r>
              <a:rPr sz="800" b="0" dirty="0">
                <a:latin typeface="DM Sans Medium"/>
                <a:cs typeface="DM Sans Medium"/>
              </a:rPr>
              <a:t>rule</a:t>
            </a:r>
            <a:r>
              <a:rPr sz="800" b="0" spc="-10" dirty="0">
                <a:latin typeface="DM Sans Medium"/>
                <a:cs typeface="DM Sans Medium"/>
              </a:rPr>
              <a:t> </a:t>
            </a:r>
            <a:r>
              <a:rPr sz="800" b="0" dirty="0">
                <a:latin typeface="DM Sans Medium"/>
                <a:cs typeface="DM Sans Medium"/>
              </a:rPr>
              <a:t>out</a:t>
            </a:r>
            <a:r>
              <a:rPr sz="800" b="0" spc="-10" dirty="0">
                <a:latin typeface="DM Sans Medium"/>
                <a:cs typeface="DM Sans Medium"/>
              </a:rPr>
              <a:t> </a:t>
            </a:r>
            <a:r>
              <a:rPr sz="800" b="0" dirty="0">
                <a:latin typeface="DM Sans Medium"/>
                <a:cs typeface="DM Sans Medium"/>
              </a:rPr>
              <a:t>the</a:t>
            </a:r>
            <a:r>
              <a:rPr sz="800" b="0" spc="-10" dirty="0">
                <a:latin typeface="DM Sans Medium"/>
                <a:cs typeface="DM Sans Medium"/>
              </a:rPr>
              <a:t> </a:t>
            </a:r>
            <a:r>
              <a:rPr sz="800" b="0" dirty="0">
                <a:latin typeface="DM Sans Medium"/>
                <a:cs typeface="DM Sans Medium"/>
              </a:rPr>
              <a:t>diagnosis</a:t>
            </a:r>
            <a:r>
              <a:rPr sz="800" b="0" spc="-10"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a</a:t>
            </a:r>
            <a:r>
              <a:rPr sz="800" b="0" spc="-10" dirty="0">
                <a:latin typeface="DM Sans Medium"/>
                <a:cs typeface="DM Sans Medium"/>
              </a:rPr>
              <a:t> </a:t>
            </a:r>
            <a:r>
              <a:rPr sz="800" b="0" dirty="0">
                <a:latin typeface="DM Sans Medium"/>
                <a:cs typeface="DM Sans Medium"/>
              </a:rPr>
              <a:t>genetic</a:t>
            </a:r>
            <a:r>
              <a:rPr sz="800" b="0" spc="-5" dirty="0">
                <a:latin typeface="DM Sans Medium"/>
                <a:cs typeface="DM Sans Medium"/>
              </a:rPr>
              <a:t> </a:t>
            </a:r>
            <a:r>
              <a:rPr sz="800" b="0" dirty="0">
                <a:latin typeface="DM Sans Medium"/>
                <a:cs typeface="DM Sans Medium"/>
              </a:rPr>
              <a:t>disorder</a:t>
            </a:r>
            <a:r>
              <a:rPr sz="800" b="0" spc="-10" dirty="0">
                <a:latin typeface="DM Sans Medium"/>
                <a:cs typeface="DM Sans Medium"/>
              </a:rPr>
              <a:t> </a:t>
            </a:r>
            <a:r>
              <a:rPr sz="800" b="0" dirty="0">
                <a:latin typeface="DM Sans Medium"/>
                <a:cs typeface="DM Sans Medium"/>
              </a:rPr>
              <a:t>since</a:t>
            </a:r>
            <a:r>
              <a:rPr sz="800" b="0" spc="-10" dirty="0">
                <a:latin typeface="DM Sans Medium"/>
                <a:cs typeface="DM Sans Medium"/>
              </a:rPr>
              <a:t> </a:t>
            </a:r>
            <a:r>
              <a:rPr sz="800" b="0" dirty="0">
                <a:latin typeface="DM Sans Medium"/>
                <a:cs typeface="DM Sans Medium"/>
              </a:rPr>
              <a:t>some</a:t>
            </a:r>
            <a:r>
              <a:rPr sz="800" b="0" spc="-10" dirty="0">
                <a:latin typeface="DM Sans Medium"/>
                <a:cs typeface="DM Sans Medium"/>
              </a:rPr>
              <a:t> </a:t>
            </a:r>
            <a:r>
              <a:rPr sz="800" b="0" dirty="0">
                <a:latin typeface="DM Sans Medium"/>
                <a:cs typeface="DM Sans Medium"/>
              </a:rPr>
              <a:t>genetic</a:t>
            </a:r>
            <a:r>
              <a:rPr sz="800" b="0" spc="-10" dirty="0">
                <a:latin typeface="DM Sans Medium"/>
                <a:cs typeface="DM Sans Medium"/>
              </a:rPr>
              <a:t> abnormalities </a:t>
            </a:r>
            <a:r>
              <a:rPr sz="800" b="0" dirty="0">
                <a:latin typeface="DM Sans Medium"/>
                <a:cs typeface="DM Sans Medium"/>
              </a:rPr>
              <a:t>may</a:t>
            </a:r>
            <a:r>
              <a:rPr sz="800" b="0" spc="-10" dirty="0">
                <a:latin typeface="DM Sans Medium"/>
                <a:cs typeface="DM Sans Medium"/>
              </a:rPr>
              <a:t> </a:t>
            </a:r>
            <a:r>
              <a:rPr sz="800" b="0" dirty="0">
                <a:latin typeface="DM Sans Medium"/>
                <a:cs typeface="DM Sans Medium"/>
              </a:rPr>
              <a:t>be</a:t>
            </a:r>
            <a:r>
              <a:rPr sz="800" b="0" spc="-10" dirty="0">
                <a:latin typeface="DM Sans Medium"/>
                <a:cs typeface="DM Sans Medium"/>
              </a:rPr>
              <a:t> undetectable </a:t>
            </a:r>
            <a:r>
              <a:rPr sz="800" b="0" dirty="0">
                <a:latin typeface="DM Sans Medium"/>
                <a:cs typeface="DM Sans Medium"/>
              </a:rPr>
              <a:t>with</a:t>
            </a:r>
            <a:r>
              <a:rPr sz="800" b="0" spc="-10" dirty="0">
                <a:latin typeface="DM Sans Medium"/>
                <a:cs typeface="DM Sans Medium"/>
              </a:rPr>
              <a:t> </a:t>
            </a:r>
            <a:r>
              <a:rPr sz="800" b="0" spc="-20" dirty="0">
                <a:latin typeface="DM Sans Medium"/>
                <a:cs typeface="DM Sans Medium"/>
              </a:rPr>
              <a:t>this</a:t>
            </a:r>
            <a:r>
              <a:rPr sz="800" b="0" spc="500" dirty="0">
                <a:latin typeface="DM Sans Medium"/>
                <a:cs typeface="DM Sans Medium"/>
              </a:rPr>
              <a:t> </a:t>
            </a:r>
            <a:r>
              <a:rPr sz="800" b="0" spc="-10" dirty="0">
                <a:latin typeface="DM Sans Medium"/>
                <a:cs typeface="DM Sans Medium"/>
              </a:rPr>
              <a:t>test.</a:t>
            </a:r>
            <a:endParaRPr sz="800" dirty="0">
              <a:latin typeface="DM Sans Medium"/>
              <a:cs typeface="DM Sans Medium"/>
            </a:endParaRPr>
          </a:p>
          <a:p>
            <a:pPr marL="241300" marR="5080" indent="-228600">
              <a:lnSpc>
                <a:spcPct val="135400"/>
              </a:lnSpc>
              <a:buAutoNum type="arabicPeriod"/>
              <a:tabLst>
                <a:tab pos="241300" algn="l"/>
              </a:tabLst>
            </a:pPr>
            <a:r>
              <a:rPr sz="800" b="0" dirty="0">
                <a:latin typeface="DM Sans Medium"/>
                <a:cs typeface="DM Sans Medium"/>
              </a:rPr>
              <a:t>This</a:t>
            </a:r>
            <a:r>
              <a:rPr sz="800" b="0" spc="-20" dirty="0">
                <a:latin typeface="DM Sans Medium"/>
                <a:cs typeface="DM Sans Medium"/>
              </a:rPr>
              <a:t> </a:t>
            </a:r>
            <a:r>
              <a:rPr sz="800" b="0" spc="-10" dirty="0">
                <a:latin typeface="DM Sans Medium"/>
                <a:cs typeface="DM Sans Medium"/>
              </a:rPr>
              <a:t>test</a:t>
            </a:r>
            <a:r>
              <a:rPr sz="800" b="0" spc="-20" dirty="0">
                <a:latin typeface="DM Sans Medium"/>
                <a:cs typeface="DM Sans Medium"/>
              </a:rPr>
              <a:t> </a:t>
            </a:r>
            <a:r>
              <a:rPr sz="800" b="0" dirty="0">
                <a:latin typeface="DM Sans Medium"/>
                <a:cs typeface="DM Sans Medium"/>
              </a:rPr>
              <a:t>cannot</a:t>
            </a:r>
            <a:r>
              <a:rPr sz="800" b="0" spc="-20" dirty="0">
                <a:latin typeface="DM Sans Medium"/>
                <a:cs typeface="DM Sans Medium"/>
              </a:rPr>
              <a:t> </a:t>
            </a:r>
            <a:r>
              <a:rPr sz="800" b="0" dirty="0">
                <a:latin typeface="DM Sans Medium"/>
                <a:cs typeface="DM Sans Medium"/>
              </a:rPr>
              <a:t>reliably</a:t>
            </a:r>
            <a:r>
              <a:rPr sz="800" b="0" spc="-20" dirty="0">
                <a:latin typeface="DM Sans Medium"/>
                <a:cs typeface="DM Sans Medium"/>
              </a:rPr>
              <a:t> </a:t>
            </a:r>
            <a:r>
              <a:rPr sz="800" b="0" spc="-10" dirty="0">
                <a:latin typeface="DM Sans Medium"/>
                <a:cs typeface="DM Sans Medium"/>
              </a:rPr>
              <a:t>detect</a:t>
            </a:r>
            <a:r>
              <a:rPr sz="800" b="0" spc="-20" dirty="0">
                <a:latin typeface="DM Sans Medium"/>
                <a:cs typeface="DM Sans Medium"/>
              </a:rPr>
              <a:t> </a:t>
            </a:r>
            <a:r>
              <a:rPr sz="800" b="0" dirty="0">
                <a:latin typeface="DM Sans Medium"/>
                <a:cs typeface="DM Sans Medium"/>
              </a:rPr>
              <a:t>mosaicism.</a:t>
            </a:r>
            <a:r>
              <a:rPr sz="800" b="0" spc="-20" dirty="0">
                <a:latin typeface="DM Sans Medium"/>
                <a:cs typeface="DM Sans Medium"/>
              </a:rPr>
              <a:t> </a:t>
            </a:r>
            <a:r>
              <a:rPr sz="800" b="0" dirty="0">
                <a:latin typeface="DM Sans Medium"/>
                <a:cs typeface="DM Sans Medium"/>
              </a:rPr>
              <a:t>Some</a:t>
            </a:r>
            <a:r>
              <a:rPr sz="800" b="0" spc="-20" dirty="0">
                <a:latin typeface="DM Sans Medium"/>
                <a:cs typeface="DM Sans Medium"/>
              </a:rPr>
              <a:t> </a:t>
            </a:r>
            <a:r>
              <a:rPr sz="800" b="0" dirty="0">
                <a:latin typeface="DM Sans Medium"/>
                <a:cs typeface="DM Sans Medium"/>
              </a:rPr>
              <a:t>genes</a:t>
            </a:r>
            <a:r>
              <a:rPr sz="800" b="0" spc="-20" dirty="0">
                <a:latin typeface="DM Sans Medium"/>
                <a:cs typeface="DM Sans Medium"/>
              </a:rPr>
              <a:t> </a:t>
            </a:r>
            <a:r>
              <a:rPr sz="800" b="0" dirty="0">
                <a:latin typeface="DM Sans Medium"/>
                <a:cs typeface="DM Sans Medium"/>
              </a:rPr>
              <a:t>have</a:t>
            </a:r>
            <a:r>
              <a:rPr sz="800" b="0" spc="-20" dirty="0">
                <a:latin typeface="DM Sans Medium"/>
                <a:cs typeface="DM Sans Medium"/>
              </a:rPr>
              <a:t> </a:t>
            </a:r>
            <a:r>
              <a:rPr sz="800" b="0" dirty="0">
                <a:latin typeface="DM Sans Medium"/>
                <a:cs typeface="DM Sans Medium"/>
              </a:rPr>
              <a:t>inherent</a:t>
            </a:r>
            <a:r>
              <a:rPr sz="800" b="0" spc="-20" dirty="0">
                <a:latin typeface="DM Sans Medium"/>
                <a:cs typeface="DM Sans Medium"/>
              </a:rPr>
              <a:t> </a:t>
            </a:r>
            <a:r>
              <a:rPr sz="800" b="0" dirty="0">
                <a:latin typeface="DM Sans Medium"/>
                <a:cs typeface="DM Sans Medium"/>
              </a:rPr>
              <a:t>sequence</a:t>
            </a:r>
            <a:r>
              <a:rPr sz="800" b="0" spc="-20" dirty="0">
                <a:latin typeface="DM Sans Medium"/>
                <a:cs typeface="DM Sans Medium"/>
              </a:rPr>
              <a:t> </a:t>
            </a:r>
            <a:r>
              <a:rPr sz="800" b="0" dirty="0">
                <a:latin typeface="DM Sans Medium"/>
                <a:cs typeface="DM Sans Medium"/>
              </a:rPr>
              <a:t>properties</a:t>
            </a:r>
            <a:r>
              <a:rPr sz="800" b="0" spc="-20" dirty="0">
                <a:latin typeface="DM Sans Medium"/>
                <a:cs typeface="DM Sans Medium"/>
              </a:rPr>
              <a:t> </a:t>
            </a:r>
            <a:r>
              <a:rPr sz="800" b="0" dirty="0">
                <a:latin typeface="DM Sans Medium"/>
                <a:cs typeface="DM Sans Medium"/>
              </a:rPr>
              <a:t>(for</a:t>
            </a:r>
            <a:r>
              <a:rPr sz="800" b="0" spc="-20" dirty="0">
                <a:latin typeface="DM Sans Medium"/>
                <a:cs typeface="DM Sans Medium"/>
              </a:rPr>
              <a:t> </a:t>
            </a:r>
            <a:r>
              <a:rPr sz="800" b="0" spc="-10" dirty="0">
                <a:latin typeface="DM Sans Medium"/>
                <a:cs typeface="DM Sans Medium"/>
              </a:rPr>
              <a:t>example:</a:t>
            </a:r>
            <a:r>
              <a:rPr sz="800" b="0" spc="-20" dirty="0">
                <a:latin typeface="DM Sans Medium"/>
                <a:cs typeface="DM Sans Medium"/>
              </a:rPr>
              <a:t> </a:t>
            </a:r>
            <a:r>
              <a:rPr sz="800" b="0" dirty="0">
                <a:latin typeface="DM Sans Medium"/>
                <a:cs typeface="DM Sans Medium"/>
              </a:rPr>
              <a:t>repeat,</a:t>
            </a:r>
            <a:r>
              <a:rPr sz="800" b="0" spc="-20" dirty="0">
                <a:latin typeface="DM Sans Medium"/>
                <a:cs typeface="DM Sans Medium"/>
              </a:rPr>
              <a:t> </a:t>
            </a:r>
            <a:r>
              <a:rPr sz="800" b="0" spc="-10" dirty="0">
                <a:latin typeface="DM Sans Medium"/>
                <a:cs typeface="DM Sans Medium"/>
              </a:rPr>
              <a:t>homology,</a:t>
            </a:r>
            <a:r>
              <a:rPr sz="800" b="0" spc="-20" dirty="0">
                <a:latin typeface="DM Sans Medium"/>
                <a:cs typeface="DM Sans Medium"/>
              </a:rPr>
              <a:t> </a:t>
            </a:r>
            <a:r>
              <a:rPr sz="800" b="0" spc="-25" dirty="0">
                <a:latin typeface="DM Sans Medium"/>
                <a:cs typeface="DM Sans Medium"/>
              </a:rPr>
              <a:t>or</a:t>
            </a:r>
            <a:r>
              <a:rPr sz="800" b="0" spc="500" dirty="0">
                <a:latin typeface="DM Sans Medium"/>
                <a:cs typeface="DM Sans Medium"/>
              </a:rPr>
              <a:t> </a:t>
            </a:r>
            <a:r>
              <a:rPr sz="800" b="0" spc="-10" dirty="0">
                <a:latin typeface="DM Sans Medium"/>
                <a:cs typeface="DM Sans Medium"/>
              </a:rPr>
              <a:t>pseudogene </a:t>
            </a:r>
            <a:r>
              <a:rPr sz="800" b="0" dirty="0">
                <a:latin typeface="DM Sans Medium"/>
                <a:cs typeface="DM Sans Medium"/>
              </a:rPr>
              <a:t>regions,</a:t>
            </a:r>
            <a:r>
              <a:rPr sz="800" b="0" spc="-10" dirty="0">
                <a:latin typeface="DM Sans Medium"/>
                <a:cs typeface="DM Sans Medium"/>
              </a:rPr>
              <a:t> </a:t>
            </a:r>
            <a:r>
              <a:rPr sz="800" b="0" dirty="0">
                <a:latin typeface="DM Sans Medium"/>
                <a:cs typeface="DM Sans Medium"/>
              </a:rPr>
              <a:t>high</a:t>
            </a:r>
            <a:r>
              <a:rPr sz="800" b="0" spc="-10" dirty="0">
                <a:latin typeface="DM Sans Medium"/>
                <a:cs typeface="DM Sans Medium"/>
              </a:rPr>
              <a:t> </a:t>
            </a:r>
            <a:r>
              <a:rPr sz="800" b="0" dirty="0">
                <a:latin typeface="DM Sans Medium"/>
                <a:cs typeface="DM Sans Medium"/>
              </a:rPr>
              <a:t>GC</a:t>
            </a:r>
            <a:r>
              <a:rPr sz="800" b="0" spc="-10" dirty="0">
                <a:latin typeface="DM Sans Medium"/>
                <a:cs typeface="DM Sans Medium"/>
              </a:rPr>
              <a:t> </a:t>
            </a:r>
            <a:r>
              <a:rPr sz="800" b="0" dirty="0">
                <a:latin typeface="DM Sans Medium"/>
                <a:cs typeface="DM Sans Medium"/>
              </a:rPr>
              <a:t>content,</a:t>
            </a:r>
            <a:r>
              <a:rPr sz="800" b="0" spc="-10" dirty="0">
                <a:latin typeface="DM Sans Medium"/>
                <a:cs typeface="DM Sans Medium"/>
              </a:rPr>
              <a:t> </a:t>
            </a:r>
            <a:r>
              <a:rPr sz="800" b="0" dirty="0">
                <a:latin typeface="DM Sans Medium"/>
                <a:cs typeface="DM Sans Medium"/>
              </a:rPr>
              <a:t>rare</a:t>
            </a:r>
            <a:r>
              <a:rPr sz="800" b="0" spc="-10" dirty="0">
                <a:latin typeface="DM Sans Medium"/>
                <a:cs typeface="DM Sans Medium"/>
              </a:rPr>
              <a:t> polymorphisms) </a:t>
            </a:r>
            <a:r>
              <a:rPr sz="800" b="0" dirty="0">
                <a:latin typeface="DM Sans Medium"/>
                <a:cs typeface="DM Sans Medium"/>
              </a:rPr>
              <a:t>that</a:t>
            </a:r>
            <a:r>
              <a:rPr sz="800" b="0" spc="-10" dirty="0">
                <a:latin typeface="DM Sans Medium"/>
                <a:cs typeface="DM Sans Medium"/>
              </a:rPr>
              <a:t> </a:t>
            </a:r>
            <a:r>
              <a:rPr sz="800" b="0" dirty="0">
                <a:latin typeface="DM Sans Medium"/>
                <a:cs typeface="DM Sans Medium"/>
              </a:rPr>
              <a:t>may</a:t>
            </a:r>
            <a:r>
              <a:rPr sz="800" b="0" spc="-10" dirty="0">
                <a:latin typeface="DM Sans Medium"/>
                <a:cs typeface="DM Sans Medium"/>
              </a:rPr>
              <a:t> </a:t>
            </a:r>
            <a:r>
              <a:rPr sz="800" b="0" dirty="0">
                <a:latin typeface="DM Sans Medium"/>
                <a:cs typeface="DM Sans Medium"/>
              </a:rPr>
              <a:t>result</a:t>
            </a:r>
            <a:r>
              <a:rPr sz="800" b="0" spc="-10" dirty="0">
                <a:latin typeface="DM Sans Medium"/>
                <a:cs typeface="DM Sans Medium"/>
              </a:rPr>
              <a:t> </a:t>
            </a:r>
            <a:r>
              <a:rPr sz="800" b="0" dirty="0">
                <a:latin typeface="DM Sans Medium"/>
                <a:cs typeface="DM Sans Medium"/>
              </a:rPr>
              <a:t>in</a:t>
            </a:r>
            <a:r>
              <a:rPr sz="800" b="0" spc="-10" dirty="0">
                <a:latin typeface="DM Sans Medium"/>
                <a:cs typeface="DM Sans Medium"/>
              </a:rPr>
              <a:t> suboptimal </a:t>
            </a:r>
            <a:r>
              <a:rPr sz="800" b="0" dirty="0">
                <a:latin typeface="DM Sans Medium"/>
                <a:cs typeface="DM Sans Medium"/>
              </a:rPr>
              <a:t>data,</a:t>
            </a:r>
            <a:r>
              <a:rPr sz="800" b="0" spc="-10" dirty="0">
                <a:latin typeface="DM Sans Medium"/>
                <a:cs typeface="DM Sans Medium"/>
              </a:rPr>
              <a:t> </a:t>
            </a:r>
            <a:r>
              <a:rPr sz="800" b="0" dirty="0">
                <a:latin typeface="DM Sans Medium"/>
                <a:cs typeface="DM Sans Medium"/>
              </a:rPr>
              <a:t>and</a:t>
            </a:r>
            <a:r>
              <a:rPr sz="800" b="0" spc="-10" dirty="0">
                <a:latin typeface="DM Sans Medium"/>
                <a:cs typeface="DM Sans Medium"/>
              </a:rPr>
              <a:t> </a:t>
            </a:r>
            <a:r>
              <a:rPr sz="800" b="0" dirty="0">
                <a:latin typeface="DM Sans Medium"/>
                <a:cs typeface="DM Sans Medium"/>
              </a:rPr>
              <a:t>variants</a:t>
            </a:r>
            <a:r>
              <a:rPr sz="800" b="0" spc="-10" dirty="0">
                <a:latin typeface="DM Sans Medium"/>
                <a:cs typeface="DM Sans Medium"/>
              </a:rPr>
              <a:t> </a:t>
            </a:r>
            <a:r>
              <a:rPr sz="800" b="0" dirty="0">
                <a:latin typeface="DM Sans Medium"/>
                <a:cs typeface="DM Sans Medium"/>
              </a:rPr>
              <a:t>in</a:t>
            </a:r>
            <a:r>
              <a:rPr sz="800" b="0" spc="-10" dirty="0">
                <a:latin typeface="DM Sans Medium"/>
                <a:cs typeface="DM Sans Medium"/>
              </a:rPr>
              <a:t> </a:t>
            </a:r>
            <a:r>
              <a:rPr sz="800" b="0" dirty="0">
                <a:latin typeface="DM Sans Medium"/>
                <a:cs typeface="DM Sans Medium"/>
              </a:rPr>
              <a:t>those</a:t>
            </a:r>
            <a:r>
              <a:rPr sz="800" b="0" spc="-10" dirty="0">
                <a:latin typeface="DM Sans Medium"/>
                <a:cs typeface="DM Sans Medium"/>
              </a:rPr>
              <a:t> </a:t>
            </a:r>
            <a:r>
              <a:rPr sz="800" b="0" dirty="0">
                <a:latin typeface="DM Sans Medium"/>
                <a:cs typeface="DM Sans Medium"/>
              </a:rPr>
              <a:t>regions</a:t>
            </a:r>
            <a:r>
              <a:rPr sz="800" b="0" spc="-10" dirty="0">
                <a:latin typeface="DM Sans Medium"/>
                <a:cs typeface="DM Sans Medium"/>
              </a:rPr>
              <a:t> </a:t>
            </a:r>
            <a:r>
              <a:rPr sz="800" b="0" dirty="0">
                <a:latin typeface="DM Sans Medium"/>
                <a:cs typeface="DM Sans Medium"/>
              </a:rPr>
              <a:t>may</a:t>
            </a:r>
            <a:r>
              <a:rPr sz="800" b="0" spc="-10" dirty="0">
                <a:latin typeface="DM Sans Medium"/>
                <a:cs typeface="DM Sans Medium"/>
              </a:rPr>
              <a:t> </a:t>
            </a:r>
            <a:r>
              <a:rPr sz="800" b="0" spc="-25" dirty="0">
                <a:latin typeface="DM Sans Medium"/>
                <a:cs typeface="DM Sans Medium"/>
              </a:rPr>
              <a:t>not</a:t>
            </a:r>
            <a:r>
              <a:rPr sz="800" b="0" spc="500" dirty="0">
                <a:latin typeface="DM Sans Medium"/>
                <a:cs typeface="DM Sans Medium"/>
              </a:rPr>
              <a:t> </a:t>
            </a:r>
            <a:r>
              <a:rPr sz="800" b="0" dirty="0">
                <a:latin typeface="DM Sans Medium"/>
                <a:cs typeface="DM Sans Medium"/>
              </a:rPr>
              <a:t>be</a:t>
            </a:r>
            <a:r>
              <a:rPr sz="800" b="0" spc="-25" dirty="0">
                <a:latin typeface="DM Sans Medium"/>
                <a:cs typeface="DM Sans Medium"/>
              </a:rPr>
              <a:t> </a:t>
            </a:r>
            <a:r>
              <a:rPr sz="800" b="0" dirty="0">
                <a:latin typeface="DM Sans Medium"/>
                <a:cs typeface="DM Sans Medium"/>
              </a:rPr>
              <a:t>reliably</a:t>
            </a:r>
            <a:r>
              <a:rPr sz="800" b="0" spc="-25" dirty="0">
                <a:latin typeface="DM Sans Medium"/>
                <a:cs typeface="DM Sans Medium"/>
              </a:rPr>
              <a:t> </a:t>
            </a:r>
            <a:r>
              <a:rPr sz="800" b="0" spc="-10" dirty="0">
                <a:latin typeface="DM Sans Medium"/>
                <a:cs typeface="DM Sans Medium"/>
              </a:rPr>
              <a:t>identiﬁed.</a:t>
            </a:r>
            <a:endParaRPr sz="800" dirty="0">
              <a:latin typeface="DM Sans Medium"/>
              <a:cs typeface="DM Sans Medium"/>
            </a:endParaRPr>
          </a:p>
          <a:p>
            <a:pPr marL="236854" marR="178435" indent="-224154" algn="just">
              <a:lnSpc>
                <a:spcPct val="135400"/>
              </a:lnSpc>
              <a:buAutoNum type="arabicPeriod"/>
              <a:tabLst>
                <a:tab pos="241300" algn="l"/>
              </a:tabLst>
            </a:pPr>
            <a:r>
              <a:rPr sz="800" b="0" dirty="0">
                <a:latin typeface="DM Sans Medium"/>
                <a:cs typeface="DM Sans Medium"/>
              </a:rPr>
              <a:t>This</a:t>
            </a:r>
            <a:r>
              <a:rPr sz="800" b="0" spc="-5" dirty="0">
                <a:latin typeface="DM Sans Medium"/>
                <a:cs typeface="DM Sans Medium"/>
              </a:rPr>
              <a:t> </a:t>
            </a:r>
            <a:r>
              <a:rPr sz="800" b="0" dirty="0">
                <a:latin typeface="DM Sans Medium"/>
                <a:cs typeface="DM Sans Medium"/>
              </a:rPr>
              <a:t>report</a:t>
            </a:r>
            <a:r>
              <a:rPr sz="800" b="0" spc="-5" dirty="0">
                <a:latin typeface="DM Sans Medium"/>
                <a:cs typeface="DM Sans Medium"/>
              </a:rPr>
              <a:t> </a:t>
            </a:r>
            <a:r>
              <a:rPr sz="800" b="0" dirty="0">
                <a:latin typeface="DM Sans Medium"/>
                <a:cs typeface="DM Sans Medium"/>
              </a:rPr>
              <a:t>and the</a:t>
            </a:r>
            <a:r>
              <a:rPr sz="800" b="0" spc="-5" dirty="0">
                <a:latin typeface="DM Sans Medium"/>
                <a:cs typeface="DM Sans Medium"/>
              </a:rPr>
              <a:t> </a:t>
            </a:r>
            <a:r>
              <a:rPr sz="800" b="0" dirty="0">
                <a:latin typeface="DM Sans Medium"/>
                <a:cs typeface="DM Sans Medium"/>
              </a:rPr>
              <a:t>usefulness</a:t>
            </a:r>
            <a:r>
              <a:rPr sz="800" b="0" spc="-5" dirty="0">
                <a:latin typeface="DM Sans Medium"/>
                <a:cs typeface="DM Sans Medium"/>
              </a:rPr>
              <a:t> </a:t>
            </a:r>
            <a:r>
              <a:rPr sz="800" b="0" dirty="0">
                <a:latin typeface="DM Sans Medium"/>
                <a:cs typeface="DM Sans Medium"/>
              </a:rPr>
              <a:t>of the</a:t>
            </a:r>
            <a:r>
              <a:rPr sz="800" b="0" spc="-5" dirty="0">
                <a:latin typeface="DM Sans Medium"/>
                <a:cs typeface="DM Sans Medium"/>
              </a:rPr>
              <a:t> </a:t>
            </a:r>
            <a:r>
              <a:rPr sz="800" b="0" spc="-10" dirty="0">
                <a:latin typeface="DM Sans Medium"/>
                <a:cs typeface="DM Sans Medium"/>
              </a:rPr>
              <a:t>information</a:t>
            </a:r>
            <a:r>
              <a:rPr sz="800" b="0" spc="-5" dirty="0">
                <a:latin typeface="DM Sans Medium"/>
                <a:cs typeface="DM Sans Medium"/>
              </a:rPr>
              <a:t> </a:t>
            </a:r>
            <a:r>
              <a:rPr sz="800" b="0" spc="-10" dirty="0">
                <a:latin typeface="DM Sans Medium"/>
                <a:cs typeface="DM Sans Medium"/>
              </a:rPr>
              <a:t>provided</a:t>
            </a:r>
            <a:r>
              <a:rPr sz="800" b="0" dirty="0">
                <a:latin typeface="DM Sans Medium"/>
                <a:cs typeface="DM Sans Medium"/>
              </a:rPr>
              <a:t> in</a:t>
            </a:r>
            <a:r>
              <a:rPr sz="800" b="0" spc="-5"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report shall</a:t>
            </a:r>
            <a:r>
              <a:rPr sz="800" b="0" spc="-5" dirty="0">
                <a:latin typeface="DM Sans Medium"/>
                <a:cs typeface="DM Sans Medium"/>
              </a:rPr>
              <a:t> </a:t>
            </a:r>
            <a:r>
              <a:rPr sz="800" b="0" dirty="0">
                <a:latin typeface="DM Sans Medium"/>
                <a:cs typeface="DM Sans Medium"/>
              </a:rPr>
              <a:t>not </a:t>
            </a:r>
            <a:r>
              <a:rPr sz="800" b="0" spc="-10" dirty="0">
                <a:latin typeface="DM Sans Medium"/>
                <a:cs typeface="DM Sans Medium"/>
              </a:rPr>
              <a:t>warranty</a:t>
            </a:r>
            <a:r>
              <a:rPr sz="800" b="0" spc="-5" dirty="0">
                <a:latin typeface="DM Sans Medium"/>
                <a:cs typeface="DM Sans Medium"/>
              </a:rPr>
              <a:t> </a:t>
            </a:r>
            <a:r>
              <a:rPr sz="800" b="0" dirty="0">
                <a:latin typeface="DM Sans Medium"/>
                <a:cs typeface="DM Sans Medium"/>
              </a:rPr>
              <a:t>or</a:t>
            </a:r>
            <a:r>
              <a:rPr sz="800" b="0" spc="-5" dirty="0">
                <a:latin typeface="DM Sans Medium"/>
                <a:cs typeface="DM Sans Medium"/>
              </a:rPr>
              <a:t> </a:t>
            </a:r>
            <a:r>
              <a:rPr sz="800" b="0" dirty="0">
                <a:latin typeface="DM Sans Medium"/>
                <a:cs typeface="DM Sans Medium"/>
              </a:rPr>
              <a:t>hold any</a:t>
            </a:r>
            <a:r>
              <a:rPr sz="800" b="0" spc="-5" dirty="0">
                <a:latin typeface="DM Sans Medium"/>
                <a:cs typeface="DM Sans Medium"/>
              </a:rPr>
              <a:t> </a:t>
            </a:r>
            <a:r>
              <a:rPr sz="800" b="0" dirty="0">
                <a:latin typeface="DM Sans Medium"/>
                <a:cs typeface="DM Sans Medium"/>
              </a:rPr>
              <a:t>liability</a:t>
            </a:r>
            <a:r>
              <a:rPr sz="800" b="0" spc="-5" dirty="0">
                <a:latin typeface="DM Sans Medium"/>
                <a:cs typeface="DM Sans Medium"/>
              </a:rPr>
              <a:t> </a:t>
            </a:r>
            <a:r>
              <a:rPr sz="800" b="0" dirty="0">
                <a:latin typeface="DM Sans Medium"/>
                <a:cs typeface="DM Sans Medium"/>
              </a:rPr>
              <a:t>or </a:t>
            </a:r>
            <a:r>
              <a:rPr sz="800" b="0" spc="-10" dirty="0">
                <a:latin typeface="DM Sans Medium"/>
                <a:cs typeface="DM Sans Medium"/>
              </a:rPr>
              <a:t>responsibility</a:t>
            </a:r>
            <a:r>
              <a:rPr sz="800" b="0" spc="-5" dirty="0">
                <a:latin typeface="DM Sans Medium"/>
                <a:cs typeface="DM Sans Medium"/>
              </a:rPr>
              <a:t> </a:t>
            </a:r>
            <a:r>
              <a:rPr sz="800" b="0" spc="-25" dirty="0">
                <a:latin typeface="DM Sans Medium"/>
                <a:cs typeface="DM Sans Medium"/>
              </a:rPr>
              <a:t>for</a:t>
            </a:r>
            <a:r>
              <a:rPr sz="800" b="0" spc="500" dirty="0">
                <a:latin typeface="DM Sans Medium"/>
                <a:cs typeface="DM Sans Medium"/>
              </a:rPr>
              <a:t> 	</a:t>
            </a:r>
            <a:r>
              <a:rPr sz="800" b="0" dirty="0">
                <a:latin typeface="DM Sans Medium"/>
                <a:cs typeface="DM Sans Medium"/>
              </a:rPr>
              <a:t>any</a:t>
            </a:r>
            <a:r>
              <a:rPr sz="800" b="0" spc="-10" dirty="0">
                <a:latin typeface="DM Sans Medium"/>
                <a:cs typeface="DM Sans Medium"/>
              </a:rPr>
              <a:t> </a:t>
            </a:r>
            <a:r>
              <a:rPr sz="800" b="0" dirty="0">
                <a:latin typeface="DM Sans Medium"/>
                <a:cs typeface="DM Sans Medium"/>
              </a:rPr>
              <a:t>direct,</a:t>
            </a:r>
            <a:r>
              <a:rPr sz="800" b="0" spc="-5" dirty="0">
                <a:latin typeface="DM Sans Medium"/>
                <a:cs typeface="DM Sans Medium"/>
              </a:rPr>
              <a:t> </a:t>
            </a:r>
            <a:r>
              <a:rPr sz="800" b="0" dirty="0">
                <a:latin typeface="DM Sans Medium"/>
                <a:cs typeface="DM Sans Medium"/>
              </a:rPr>
              <a:t>indirect,</a:t>
            </a:r>
            <a:r>
              <a:rPr sz="800" b="0" spc="-10" dirty="0">
                <a:latin typeface="DM Sans Medium"/>
                <a:cs typeface="DM Sans Medium"/>
              </a:rPr>
              <a:t> </a:t>
            </a:r>
            <a:r>
              <a:rPr sz="800" b="0" dirty="0">
                <a:latin typeface="DM Sans Medium"/>
                <a:cs typeface="DM Sans Medium"/>
              </a:rPr>
              <a:t>incidental,</a:t>
            </a:r>
            <a:r>
              <a:rPr sz="800" b="0" spc="-5" dirty="0">
                <a:latin typeface="DM Sans Medium"/>
                <a:cs typeface="DM Sans Medium"/>
              </a:rPr>
              <a:t> </a:t>
            </a:r>
            <a:r>
              <a:rPr sz="800" b="0" spc="-10" dirty="0">
                <a:latin typeface="DM Sans Medium"/>
                <a:cs typeface="DM Sans Medium"/>
              </a:rPr>
              <a:t>consequential </a:t>
            </a:r>
            <a:r>
              <a:rPr sz="800" b="0" dirty="0">
                <a:latin typeface="DM Sans Medium"/>
                <a:cs typeface="DM Sans Medium"/>
              </a:rPr>
              <a:t>indemnities</a:t>
            </a:r>
            <a:r>
              <a:rPr sz="800" b="0" spc="-5" dirty="0">
                <a:latin typeface="DM Sans Medium"/>
                <a:cs typeface="DM Sans Medium"/>
              </a:rPr>
              <a:t> </a:t>
            </a:r>
            <a:r>
              <a:rPr sz="800" b="0" dirty="0">
                <a:latin typeface="DM Sans Medium"/>
                <a:cs typeface="DM Sans Medium"/>
              </a:rPr>
              <a:t>arising</a:t>
            </a:r>
            <a:r>
              <a:rPr sz="800" b="0" spc="-10" dirty="0">
                <a:latin typeface="DM Sans Medium"/>
                <a:cs typeface="DM Sans Medium"/>
              </a:rPr>
              <a:t> </a:t>
            </a:r>
            <a:r>
              <a:rPr sz="800" b="0" dirty="0">
                <a:latin typeface="DM Sans Medium"/>
                <a:cs typeface="DM Sans Medium"/>
              </a:rPr>
              <a:t>out</a:t>
            </a:r>
            <a:r>
              <a:rPr sz="800" b="0" spc="-5"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use</a:t>
            </a:r>
            <a:r>
              <a:rPr sz="800" b="0" spc="-10" dirty="0">
                <a:latin typeface="DM Sans Medium"/>
                <a:cs typeface="DM Sans Medium"/>
              </a:rPr>
              <a:t> </a:t>
            </a:r>
            <a:r>
              <a:rPr sz="800" b="0" dirty="0">
                <a:latin typeface="DM Sans Medium"/>
                <a:cs typeface="DM Sans Medium"/>
              </a:rPr>
              <a:t>of,</a:t>
            </a:r>
            <a:r>
              <a:rPr sz="800" b="0" spc="-5" dirty="0">
                <a:latin typeface="DM Sans Medium"/>
                <a:cs typeface="DM Sans Medium"/>
              </a:rPr>
              <a:t> </a:t>
            </a:r>
            <a:r>
              <a:rPr sz="800" b="0" dirty="0">
                <a:latin typeface="DM Sans Medium"/>
                <a:cs typeface="DM Sans Medium"/>
              </a:rPr>
              <a:t>or</a:t>
            </a:r>
            <a:r>
              <a:rPr sz="800" b="0" spc="-10" dirty="0">
                <a:latin typeface="DM Sans Medium"/>
                <a:cs typeface="DM Sans Medium"/>
              </a:rPr>
              <a:t> </a:t>
            </a:r>
            <a:r>
              <a:rPr sz="800" b="0" dirty="0">
                <a:latin typeface="DM Sans Medium"/>
                <a:cs typeface="DM Sans Medium"/>
              </a:rPr>
              <a:t>inability</a:t>
            </a:r>
            <a:r>
              <a:rPr sz="800" b="0" spc="-5" dirty="0">
                <a:latin typeface="DM Sans Medium"/>
                <a:cs typeface="DM Sans Medium"/>
              </a:rPr>
              <a:t> </a:t>
            </a:r>
            <a:r>
              <a:rPr sz="800" b="0" dirty="0">
                <a:latin typeface="DM Sans Medium"/>
                <a:cs typeface="DM Sans Medium"/>
              </a:rPr>
              <a:t>to</a:t>
            </a:r>
            <a:r>
              <a:rPr sz="800" b="0" spc="-10" dirty="0">
                <a:latin typeface="DM Sans Medium"/>
                <a:cs typeface="DM Sans Medium"/>
              </a:rPr>
              <a:t> </a:t>
            </a:r>
            <a:r>
              <a:rPr sz="800" b="0" dirty="0">
                <a:latin typeface="DM Sans Medium"/>
                <a:cs typeface="DM Sans Medium"/>
              </a:rPr>
              <a:t>use</a:t>
            </a:r>
            <a:r>
              <a:rPr sz="800" b="0" spc="-5" dirty="0">
                <a:latin typeface="DM Sans Medium"/>
                <a:cs typeface="DM Sans Medium"/>
              </a:rPr>
              <a:t> </a:t>
            </a:r>
            <a:r>
              <a:rPr sz="800" b="0" dirty="0">
                <a:latin typeface="DM Sans Medium"/>
                <a:cs typeface="DM Sans Medium"/>
              </a:rPr>
              <a:t>the</a:t>
            </a:r>
            <a:r>
              <a:rPr sz="800" b="0" spc="-10" dirty="0">
                <a:latin typeface="DM Sans Medium"/>
                <a:cs typeface="DM Sans Medium"/>
              </a:rPr>
              <a:t> information.</a:t>
            </a:r>
            <a:r>
              <a:rPr sz="800" b="0" spc="-5" dirty="0">
                <a:latin typeface="DM Sans Medium"/>
                <a:cs typeface="DM Sans Medium"/>
              </a:rPr>
              <a:t> </a:t>
            </a:r>
            <a:r>
              <a:rPr sz="800" b="0" dirty="0">
                <a:latin typeface="DM Sans Medium"/>
                <a:cs typeface="DM Sans Medium"/>
              </a:rPr>
              <a:t>This</a:t>
            </a:r>
            <a:r>
              <a:rPr sz="800" b="0" spc="-10" dirty="0">
                <a:latin typeface="DM Sans Medium"/>
                <a:cs typeface="DM Sans Medium"/>
              </a:rPr>
              <a:t> doesn’t</a:t>
            </a:r>
            <a:r>
              <a:rPr sz="800" b="0" spc="500" dirty="0">
                <a:latin typeface="DM Sans Medium"/>
                <a:cs typeface="DM Sans Medium"/>
              </a:rPr>
              <a:t> 	</a:t>
            </a:r>
            <a:r>
              <a:rPr sz="800" b="0" dirty="0">
                <a:latin typeface="DM Sans Medium"/>
                <a:cs typeface="DM Sans Medium"/>
              </a:rPr>
              <a:t>hold</a:t>
            </a:r>
            <a:r>
              <a:rPr sz="800" b="0" spc="-25" dirty="0">
                <a:latin typeface="DM Sans Medium"/>
                <a:cs typeface="DM Sans Medium"/>
              </a:rPr>
              <a:t> </a:t>
            </a:r>
            <a:r>
              <a:rPr sz="800" b="0" dirty="0">
                <a:latin typeface="DM Sans Medium"/>
                <a:cs typeface="DM Sans Medium"/>
              </a:rPr>
              <a:t>any</a:t>
            </a:r>
            <a:r>
              <a:rPr sz="800" b="0" spc="-25" dirty="0">
                <a:latin typeface="DM Sans Medium"/>
                <a:cs typeface="DM Sans Medium"/>
              </a:rPr>
              <a:t> </a:t>
            </a:r>
            <a:r>
              <a:rPr sz="800" b="0" dirty="0">
                <a:latin typeface="DM Sans Medium"/>
                <a:cs typeface="DM Sans Medium"/>
              </a:rPr>
              <a:t>claims</a:t>
            </a:r>
            <a:r>
              <a:rPr sz="800" b="0" spc="-20" dirty="0">
                <a:latin typeface="DM Sans Medium"/>
                <a:cs typeface="DM Sans Medium"/>
              </a:rPr>
              <a:t> </a:t>
            </a:r>
            <a:r>
              <a:rPr sz="800" b="0" dirty="0">
                <a:latin typeface="DM Sans Medium"/>
                <a:cs typeface="DM Sans Medium"/>
              </a:rPr>
              <a:t>for</a:t>
            </a:r>
            <a:r>
              <a:rPr sz="800" b="0" spc="-25" dirty="0">
                <a:latin typeface="DM Sans Medium"/>
                <a:cs typeface="DM Sans Medium"/>
              </a:rPr>
              <a:t> </a:t>
            </a:r>
            <a:r>
              <a:rPr sz="800" b="0" dirty="0">
                <a:latin typeface="DM Sans Medium"/>
                <a:cs typeface="DM Sans Medium"/>
              </a:rPr>
              <a:t>medico-legal</a:t>
            </a:r>
            <a:r>
              <a:rPr sz="800" b="0" spc="-20" dirty="0">
                <a:latin typeface="DM Sans Medium"/>
                <a:cs typeface="DM Sans Medium"/>
              </a:rPr>
              <a:t> </a:t>
            </a:r>
            <a:r>
              <a:rPr sz="800" b="0" dirty="0">
                <a:latin typeface="DM Sans Medium"/>
                <a:cs typeface="DM Sans Medium"/>
              </a:rPr>
              <a:t>reasons</a:t>
            </a:r>
            <a:r>
              <a:rPr sz="800" b="0" spc="-25" dirty="0">
                <a:latin typeface="DM Sans Medium"/>
                <a:cs typeface="DM Sans Medium"/>
              </a:rPr>
              <a:t> </a:t>
            </a:r>
            <a:r>
              <a:rPr sz="800" b="0" spc="-10" dirty="0">
                <a:latin typeface="DM Sans Medium"/>
                <a:cs typeface="DM Sans Medium"/>
              </a:rPr>
              <a:t>also.</a:t>
            </a:r>
            <a:endParaRPr sz="800" dirty="0">
              <a:latin typeface="DM Sans Medium"/>
              <a:cs typeface="DM Sans Medium"/>
            </a:endParaRPr>
          </a:p>
          <a:p>
            <a:pPr marL="241300" marR="26034" indent="-228600">
              <a:lnSpc>
                <a:spcPct val="135400"/>
              </a:lnSpc>
              <a:buAutoNum type="arabicPeriod"/>
              <a:tabLst>
                <a:tab pos="241300" algn="l"/>
              </a:tabLst>
            </a:pPr>
            <a:r>
              <a:rPr sz="800" b="0" dirty="0">
                <a:latin typeface="DM Sans Medium"/>
                <a:cs typeface="DM Sans Medium"/>
              </a:rPr>
              <a:t>This</a:t>
            </a:r>
            <a:r>
              <a:rPr sz="800" b="0" spc="-15" dirty="0">
                <a:latin typeface="DM Sans Medium"/>
                <a:cs typeface="DM Sans Medium"/>
              </a:rPr>
              <a:t> </a:t>
            </a:r>
            <a:r>
              <a:rPr sz="800" b="0" dirty="0">
                <a:latin typeface="DM Sans Medium"/>
                <a:cs typeface="DM Sans Medium"/>
              </a:rPr>
              <a:t>report</a:t>
            </a:r>
            <a:r>
              <a:rPr sz="800" b="0" spc="-10" dirty="0">
                <a:latin typeface="DM Sans Medium"/>
                <a:cs typeface="DM Sans Medium"/>
              </a:rPr>
              <a:t> makes</a:t>
            </a:r>
            <a:r>
              <a:rPr sz="800" b="0" spc="-15" dirty="0">
                <a:latin typeface="DM Sans Medium"/>
                <a:cs typeface="DM Sans Medium"/>
              </a:rPr>
              <a:t> </a:t>
            </a:r>
            <a:r>
              <a:rPr sz="800" b="0" dirty="0">
                <a:latin typeface="DM Sans Medium"/>
                <a:cs typeface="DM Sans Medium"/>
              </a:rPr>
              <a:t>no</a:t>
            </a:r>
            <a:r>
              <a:rPr sz="800" b="0" spc="-10" dirty="0">
                <a:latin typeface="DM Sans Medium"/>
                <a:cs typeface="DM Sans Medium"/>
              </a:rPr>
              <a:t> </a:t>
            </a:r>
            <a:r>
              <a:rPr sz="800" b="0" dirty="0">
                <a:latin typeface="DM Sans Medium"/>
                <a:cs typeface="DM Sans Medium"/>
              </a:rPr>
              <a:t>promises</a:t>
            </a:r>
            <a:r>
              <a:rPr sz="800" b="0" spc="-15" dirty="0">
                <a:latin typeface="DM Sans Medium"/>
                <a:cs typeface="DM Sans Medium"/>
              </a:rPr>
              <a:t> </a:t>
            </a:r>
            <a:r>
              <a:rPr sz="800" b="0" dirty="0">
                <a:latin typeface="DM Sans Medium"/>
                <a:cs typeface="DM Sans Medium"/>
              </a:rPr>
              <a:t>or</a:t>
            </a:r>
            <a:r>
              <a:rPr sz="800" b="0" spc="-10" dirty="0">
                <a:latin typeface="DM Sans Medium"/>
                <a:cs typeface="DM Sans Medium"/>
              </a:rPr>
              <a:t> guarantees</a:t>
            </a:r>
            <a:r>
              <a:rPr sz="800" b="0" spc="-15" dirty="0">
                <a:latin typeface="DM Sans Medium"/>
                <a:cs typeface="DM Sans Medium"/>
              </a:rPr>
              <a:t> </a:t>
            </a:r>
            <a:r>
              <a:rPr sz="800" b="0" dirty="0">
                <a:latin typeface="DM Sans Medium"/>
                <a:cs typeface="DM Sans Medium"/>
              </a:rPr>
              <a:t>that</a:t>
            </a:r>
            <a:r>
              <a:rPr sz="800" b="0" spc="-1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reported</a:t>
            </a:r>
            <a:r>
              <a:rPr sz="800" b="0" spc="-10" dirty="0">
                <a:latin typeface="DM Sans Medium"/>
                <a:cs typeface="DM Sans Medium"/>
              </a:rPr>
              <a:t> condition/s</a:t>
            </a:r>
            <a:r>
              <a:rPr sz="800" b="0" spc="-15" dirty="0">
                <a:latin typeface="DM Sans Medium"/>
                <a:cs typeface="DM Sans Medium"/>
              </a:rPr>
              <a:t> </a:t>
            </a:r>
            <a:r>
              <a:rPr sz="800" b="0" dirty="0">
                <a:latin typeface="DM Sans Medium"/>
                <a:cs typeface="DM Sans Medium"/>
              </a:rPr>
              <a:t>would</a:t>
            </a:r>
            <a:r>
              <a:rPr sz="800" b="0" spc="-10" dirty="0">
                <a:latin typeface="DM Sans Medium"/>
                <a:cs typeface="DM Sans Medium"/>
              </a:rPr>
              <a:t> </a:t>
            </a:r>
            <a:r>
              <a:rPr sz="800" b="0" dirty="0">
                <a:latin typeface="DM Sans Medium"/>
                <a:cs typeface="DM Sans Medium"/>
              </a:rPr>
              <a:t>develop</a:t>
            </a:r>
            <a:r>
              <a:rPr sz="800" b="0" spc="-15" dirty="0">
                <a:latin typeface="DM Sans Medium"/>
                <a:cs typeface="DM Sans Medium"/>
              </a:rPr>
              <a:t> </a:t>
            </a:r>
            <a:r>
              <a:rPr sz="800" b="0" spc="-10" dirty="0">
                <a:latin typeface="DM Sans Medium"/>
                <a:cs typeface="DM Sans Medium"/>
              </a:rPr>
              <a:t>anytime. </a:t>
            </a:r>
            <a:r>
              <a:rPr sz="800" b="0" dirty="0">
                <a:latin typeface="DM Sans Medium"/>
                <a:cs typeface="DM Sans Medium"/>
              </a:rPr>
              <a:t>Other</a:t>
            </a:r>
            <a:r>
              <a:rPr sz="800" b="0" spc="-15" dirty="0">
                <a:latin typeface="DM Sans Medium"/>
                <a:cs typeface="DM Sans Medium"/>
              </a:rPr>
              <a:t> </a:t>
            </a:r>
            <a:r>
              <a:rPr sz="800" b="0" dirty="0">
                <a:latin typeface="DM Sans Medium"/>
                <a:cs typeface="DM Sans Medium"/>
              </a:rPr>
              <a:t>genetic,</a:t>
            </a:r>
            <a:r>
              <a:rPr sz="800" b="0" spc="-10" dirty="0">
                <a:latin typeface="DM Sans Medium"/>
                <a:cs typeface="DM Sans Medium"/>
              </a:rPr>
              <a:t> environmental,</a:t>
            </a:r>
            <a:r>
              <a:rPr sz="800" b="0" spc="500" dirty="0">
                <a:latin typeface="DM Sans Medium"/>
                <a:cs typeface="DM Sans Medium"/>
              </a:rPr>
              <a:t> </a:t>
            </a:r>
            <a:r>
              <a:rPr sz="800" b="0" dirty="0">
                <a:latin typeface="DM Sans Medium"/>
                <a:cs typeface="DM Sans Medium"/>
              </a:rPr>
              <a:t>and</a:t>
            </a:r>
            <a:r>
              <a:rPr sz="800" b="0" spc="-15" dirty="0">
                <a:latin typeface="DM Sans Medium"/>
                <a:cs typeface="DM Sans Medium"/>
              </a:rPr>
              <a:t> </a:t>
            </a:r>
            <a:r>
              <a:rPr sz="800" b="0" dirty="0">
                <a:latin typeface="DM Sans Medium"/>
                <a:cs typeface="DM Sans Medium"/>
              </a:rPr>
              <a:t>clinical</a:t>
            </a:r>
            <a:r>
              <a:rPr sz="800" b="0" spc="-15" dirty="0">
                <a:latin typeface="DM Sans Medium"/>
                <a:cs typeface="DM Sans Medium"/>
              </a:rPr>
              <a:t> </a:t>
            </a:r>
            <a:r>
              <a:rPr sz="800" b="0" spc="-10" dirty="0">
                <a:latin typeface="DM Sans Medium"/>
                <a:cs typeface="DM Sans Medium"/>
              </a:rPr>
              <a:t>factors</a:t>
            </a:r>
            <a:r>
              <a:rPr sz="800" b="0" spc="-15" dirty="0">
                <a:latin typeface="DM Sans Medium"/>
                <a:cs typeface="DM Sans Medium"/>
              </a:rPr>
              <a:t> </a:t>
            </a:r>
            <a:r>
              <a:rPr sz="800" b="0" dirty="0">
                <a:latin typeface="DM Sans Medium"/>
                <a:cs typeface="DM Sans Medium"/>
              </a:rPr>
              <a:t>might</a:t>
            </a:r>
            <a:r>
              <a:rPr sz="800" b="0" spc="-10" dirty="0">
                <a:latin typeface="DM Sans Medium"/>
                <a:cs typeface="DM Sans Medium"/>
              </a:rPr>
              <a:t> </a:t>
            </a:r>
            <a:r>
              <a:rPr sz="800" b="0" dirty="0">
                <a:latin typeface="DM Sans Medium"/>
                <a:cs typeface="DM Sans Medium"/>
              </a:rPr>
              <a:t>inﬂuence</a:t>
            </a:r>
            <a:r>
              <a:rPr sz="800" b="0" spc="-15"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patients’</a:t>
            </a:r>
            <a:r>
              <a:rPr sz="800" b="0" spc="-10" dirty="0">
                <a:latin typeface="DM Sans Medium"/>
                <a:cs typeface="DM Sans Medium"/>
              </a:rPr>
              <a:t> phenotypic</a:t>
            </a:r>
            <a:r>
              <a:rPr sz="800" b="0" spc="-15" dirty="0">
                <a:latin typeface="DM Sans Medium"/>
                <a:cs typeface="DM Sans Medium"/>
              </a:rPr>
              <a:t> </a:t>
            </a:r>
            <a:r>
              <a:rPr sz="800" b="0" dirty="0">
                <a:latin typeface="DM Sans Medium"/>
                <a:cs typeface="DM Sans Medium"/>
              </a:rPr>
              <a:t>response</a:t>
            </a:r>
            <a:r>
              <a:rPr sz="800" b="0" spc="-15" dirty="0">
                <a:latin typeface="DM Sans Medium"/>
                <a:cs typeface="DM Sans Medium"/>
              </a:rPr>
              <a:t> </a:t>
            </a:r>
            <a:r>
              <a:rPr sz="800" b="0" dirty="0">
                <a:latin typeface="DM Sans Medium"/>
                <a:cs typeface="DM Sans Medium"/>
              </a:rPr>
              <a:t>to</a:t>
            </a:r>
            <a:r>
              <a:rPr sz="800" b="0" spc="-1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condition.</a:t>
            </a:r>
            <a:r>
              <a:rPr sz="800" b="0" spc="-15" dirty="0">
                <a:latin typeface="DM Sans Medium"/>
                <a:cs typeface="DM Sans Medium"/>
              </a:rPr>
              <a:t> </a:t>
            </a:r>
            <a:r>
              <a:rPr sz="800" b="0" dirty="0">
                <a:latin typeface="DM Sans Medium"/>
                <a:cs typeface="DM Sans Medium"/>
              </a:rPr>
              <a:t>Normal</a:t>
            </a:r>
            <a:r>
              <a:rPr sz="800" b="0" spc="-10" dirty="0">
                <a:latin typeface="DM Sans Medium"/>
                <a:cs typeface="DM Sans Medium"/>
              </a:rPr>
              <a:t> </a:t>
            </a:r>
            <a:r>
              <a:rPr sz="800" b="0" dirty="0">
                <a:latin typeface="DM Sans Medium"/>
                <a:cs typeface="DM Sans Medium"/>
              </a:rPr>
              <a:t>ﬁndings</a:t>
            </a:r>
            <a:r>
              <a:rPr sz="800" b="0" spc="-15" dirty="0">
                <a:latin typeface="DM Sans Medium"/>
                <a:cs typeface="DM Sans Medium"/>
              </a:rPr>
              <a:t> </a:t>
            </a:r>
            <a:r>
              <a:rPr sz="800" b="0" dirty="0">
                <a:latin typeface="DM Sans Medium"/>
                <a:cs typeface="DM Sans Medium"/>
              </a:rPr>
              <a:t>do</a:t>
            </a:r>
            <a:r>
              <a:rPr sz="800" b="0" spc="-15" dirty="0">
                <a:latin typeface="DM Sans Medium"/>
                <a:cs typeface="DM Sans Medium"/>
              </a:rPr>
              <a:t> </a:t>
            </a:r>
            <a:r>
              <a:rPr sz="800" b="0" dirty="0">
                <a:latin typeface="DM Sans Medium"/>
                <a:cs typeface="DM Sans Medium"/>
              </a:rPr>
              <a:t>not</a:t>
            </a:r>
            <a:r>
              <a:rPr sz="800" b="0" spc="-10" dirty="0">
                <a:latin typeface="DM Sans Medium"/>
                <a:cs typeface="DM Sans Medium"/>
              </a:rPr>
              <a:t> </a:t>
            </a:r>
            <a:r>
              <a:rPr sz="800" b="0" dirty="0">
                <a:latin typeface="DM Sans Medium"/>
                <a:cs typeface="DM Sans Medium"/>
              </a:rPr>
              <a:t>rule</a:t>
            </a:r>
            <a:r>
              <a:rPr sz="800" b="0" spc="-15" dirty="0">
                <a:latin typeface="DM Sans Medium"/>
                <a:cs typeface="DM Sans Medium"/>
              </a:rPr>
              <a:t> </a:t>
            </a:r>
            <a:r>
              <a:rPr sz="800" b="0" dirty="0">
                <a:latin typeface="DM Sans Medium"/>
                <a:cs typeface="DM Sans Medium"/>
              </a:rPr>
              <a:t>out</a:t>
            </a:r>
            <a:r>
              <a:rPr sz="800" b="0" spc="-15" dirty="0">
                <a:latin typeface="DM Sans Medium"/>
                <a:cs typeface="DM Sans Medium"/>
              </a:rPr>
              <a:t> </a:t>
            </a:r>
            <a:r>
              <a:rPr sz="800" b="0" dirty="0">
                <a:latin typeface="DM Sans Medium"/>
                <a:cs typeface="DM Sans Medium"/>
              </a:rPr>
              <a:t>the</a:t>
            </a:r>
            <a:r>
              <a:rPr sz="800" b="0" spc="-10" dirty="0">
                <a:latin typeface="DM Sans Medium"/>
                <a:cs typeface="DM Sans Medium"/>
              </a:rPr>
              <a:t> diagnosis</a:t>
            </a:r>
            <a:r>
              <a:rPr sz="800" b="0" spc="500"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a</a:t>
            </a:r>
            <a:r>
              <a:rPr sz="800" b="0" spc="-5" dirty="0">
                <a:latin typeface="DM Sans Medium"/>
                <a:cs typeface="DM Sans Medium"/>
              </a:rPr>
              <a:t> </a:t>
            </a:r>
            <a:r>
              <a:rPr sz="800" b="0" dirty="0">
                <a:latin typeface="DM Sans Medium"/>
                <a:cs typeface="DM Sans Medium"/>
              </a:rPr>
              <a:t>genetic</a:t>
            </a:r>
            <a:r>
              <a:rPr sz="800" b="0" spc="-5" dirty="0">
                <a:latin typeface="DM Sans Medium"/>
                <a:cs typeface="DM Sans Medium"/>
              </a:rPr>
              <a:t> </a:t>
            </a:r>
            <a:r>
              <a:rPr sz="800" b="0" dirty="0">
                <a:latin typeface="DM Sans Medium"/>
                <a:cs typeface="DM Sans Medium"/>
              </a:rPr>
              <a:t>disorder</a:t>
            </a:r>
            <a:r>
              <a:rPr sz="800" b="0" spc="-5" dirty="0">
                <a:latin typeface="DM Sans Medium"/>
                <a:cs typeface="DM Sans Medium"/>
              </a:rPr>
              <a:t> </a:t>
            </a:r>
            <a:r>
              <a:rPr sz="800" b="0" dirty="0">
                <a:latin typeface="DM Sans Medium"/>
                <a:cs typeface="DM Sans Medium"/>
              </a:rPr>
              <a:t>since</a:t>
            </a:r>
            <a:r>
              <a:rPr sz="800" b="0" spc="-10" dirty="0">
                <a:latin typeface="DM Sans Medium"/>
                <a:cs typeface="DM Sans Medium"/>
              </a:rPr>
              <a:t> </a:t>
            </a:r>
            <a:r>
              <a:rPr sz="800" b="0" dirty="0">
                <a:latin typeface="DM Sans Medium"/>
                <a:cs typeface="DM Sans Medium"/>
              </a:rPr>
              <a:t>some</a:t>
            </a:r>
            <a:r>
              <a:rPr sz="800" b="0" spc="-5" dirty="0">
                <a:latin typeface="DM Sans Medium"/>
                <a:cs typeface="DM Sans Medium"/>
              </a:rPr>
              <a:t> </a:t>
            </a:r>
            <a:r>
              <a:rPr sz="800" b="0" dirty="0">
                <a:latin typeface="DM Sans Medium"/>
                <a:cs typeface="DM Sans Medium"/>
              </a:rPr>
              <a:t>genetic</a:t>
            </a:r>
            <a:r>
              <a:rPr sz="800" b="0" spc="-5" dirty="0">
                <a:latin typeface="DM Sans Medium"/>
                <a:cs typeface="DM Sans Medium"/>
              </a:rPr>
              <a:t> </a:t>
            </a:r>
            <a:r>
              <a:rPr sz="800" b="0" spc="-10" dirty="0">
                <a:latin typeface="DM Sans Medium"/>
                <a:cs typeface="DM Sans Medium"/>
              </a:rPr>
              <a:t>abnormalities</a:t>
            </a:r>
            <a:r>
              <a:rPr sz="800" b="0" spc="-5" dirty="0">
                <a:latin typeface="DM Sans Medium"/>
                <a:cs typeface="DM Sans Medium"/>
              </a:rPr>
              <a:t> </a:t>
            </a:r>
            <a:r>
              <a:rPr sz="800" b="0" dirty="0">
                <a:latin typeface="DM Sans Medium"/>
                <a:cs typeface="DM Sans Medium"/>
              </a:rPr>
              <a:t>may</a:t>
            </a:r>
            <a:r>
              <a:rPr sz="800" b="0" spc="-10" dirty="0">
                <a:latin typeface="DM Sans Medium"/>
                <a:cs typeface="DM Sans Medium"/>
              </a:rPr>
              <a:t> </a:t>
            </a:r>
            <a:r>
              <a:rPr sz="800" b="0" dirty="0">
                <a:latin typeface="DM Sans Medium"/>
                <a:cs typeface="DM Sans Medium"/>
              </a:rPr>
              <a:t>be</a:t>
            </a:r>
            <a:r>
              <a:rPr sz="800" b="0" spc="-5" dirty="0">
                <a:latin typeface="DM Sans Medium"/>
                <a:cs typeface="DM Sans Medium"/>
              </a:rPr>
              <a:t> </a:t>
            </a:r>
            <a:r>
              <a:rPr sz="800" b="0" spc="-10" dirty="0">
                <a:latin typeface="DM Sans Medium"/>
                <a:cs typeface="DM Sans Medium"/>
              </a:rPr>
              <a:t>undetectable</a:t>
            </a:r>
            <a:r>
              <a:rPr sz="800" b="0" spc="-5" dirty="0">
                <a:latin typeface="DM Sans Medium"/>
                <a:cs typeface="DM Sans Medium"/>
              </a:rPr>
              <a:t> </a:t>
            </a:r>
            <a:r>
              <a:rPr sz="800" b="0" dirty="0">
                <a:latin typeface="DM Sans Medium"/>
                <a:cs typeface="DM Sans Medium"/>
              </a:rPr>
              <a:t>with</a:t>
            </a:r>
            <a:r>
              <a:rPr sz="800" b="0" spc="-5" dirty="0">
                <a:latin typeface="DM Sans Medium"/>
                <a:cs typeface="DM Sans Medium"/>
              </a:rPr>
              <a:t> </a:t>
            </a:r>
            <a:r>
              <a:rPr sz="800" b="0" dirty="0">
                <a:latin typeface="DM Sans Medium"/>
                <a:cs typeface="DM Sans Medium"/>
              </a:rPr>
              <a:t>this</a:t>
            </a:r>
            <a:r>
              <a:rPr sz="800" b="0" spc="-10" dirty="0">
                <a:latin typeface="DM Sans Medium"/>
                <a:cs typeface="DM Sans Medium"/>
              </a:rPr>
              <a:t> test.</a:t>
            </a:r>
            <a:endParaRPr sz="800" dirty="0">
              <a:latin typeface="DM Sans Medium"/>
              <a:cs typeface="DM Sans Medium"/>
            </a:endParaRPr>
          </a:p>
          <a:p>
            <a:pPr marL="241300" marR="51435" indent="-228600">
              <a:lnSpc>
                <a:spcPct val="135400"/>
              </a:lnSpc>
              <a:buAutoNum type="arabicPeriod"/>
              <a:tabLst>
                <a:tab pos="241300" algn="l"/>
              </a:tabLst>
            </a:pPr>
            <a:r>
              <a:rPr sz="800" b="0" dirty="0">
                <a:latin typeface="DM Sans Medium"/>
                <a:cs typeface="DM Sans Medium"/>
              </a:rPr>
              <a:t>False</a:t>
            </a:r>
            <a:r>
              <a:rPr sz="800" b="0" spc="-20" dirty="0">
                <a:latin typeface="DM Sans Medium"/>
                <a:cs typeface="DM Sans Medium"/>
              </a:rPr>
              <a:t> </a:t>
            </a:r>
            <a:r>
              <a:rPr sz="800" b="0" dirty="0">
                <a:latin typeface="DM Sans Medium"/>
                <a:cs typeface="DM Sans Medium"/>
              </a:rPr>
              <a:t>negative</a:t>
            </a:r>
            <a:r>
              <a:rPr sz="800" b="0" spc="-20" dirty="0">
                <a:latin typeface="DM Sans Medium"/>
                <a:cs typeface="DM Sans Medium"/>
              </a:rPr>
              <a:t> </a:t>
            </a:r>
            <a:r>
              <a:rPr sz="800" b="0" dirty="0">
                <a:latin typeface="DM Sans Medium"/>
                <a:cs typeface="DM Sans Medium"/>
              </a:rPr>
              <a:t>results</a:t>
            </a:r>
            <a:r>
              <a:rPr sz="800" b="0" spc="-15" dirty="0">
                <a:latin typeface="DM Sans Medium"/>
                <a:cs typeface="DM Sans Medium"/>
              </a:rPr>
              <a:t> </a:t>
            </a:r>
            <a:r>
              <a:rPr sz="800" b="0" dirty="0">
                <a:latin typeface="DM Sans Medium"/>
                <a:cs typeface="DM Sans Medium"/>
              </a:rPr>
              <a:t>may</a:t>
            </a:r>
            <a:r>
              <a:rPr sz="800" b="0" spc="-20" dirty="0">
                <a:latin typeface="DM Sans Medium"/>
                <a:cs typeface="DM Sans Medium"/>
              </a:rPr>
              <a:t> </a:t>
            </a:r>
            <a:r>
              <a:rPr sz="800" b="0" dirty="0">
                <a:latin typeface="DM Sans Medium"/>
                <a:cs typeface="DM Sans Medium"/>
              </a:rPr>
              <a:t>also</a:t>
            </a:r>
            <a:r>
              <a:rPr sz="800" b="0" spc="-15" dirty="0">
                <a:latin typeface="DM Sans Medium"/>
                <a:cs typeface="DM Sans Medium"/>
              </a:rPr>
              <a:t> </a:t>
            </a:r>
            <a:r>
              <a:rPr sz="800" b="0" dirty="0">
                <a:latin typeface="DM Sans Medium"/>
                <a:cs typeface="DM Sans Medium"/>
              </a:rPr>
              <a:t>occur</a:t>
            </a:r>
            <a:r>
              <a:rPr sz="800" b="0" spc="-20" dirty="0">
                <a:latin typeface="DM Sans Medium"/>
                <a:cs typeface="DM Sans Medium"/>
              </a:rPr>
              <a:t> </a:t>
            </a:r>
            <a:r>
              <a:rPr sz="800" b="0" dirty="0">
                <a:latin typeface="DM Sans Medium"/>
                <a:cs typeface="DM Sans Medium"/>
              </a:rPr>
              <a:t>in</a:t>
            </a:r>
            <a:r>
              <a:rPr sz="800" b="0" spc="-15" dirty="0">
                <a:latin typeface="DM Sans Medium"/>
                <a:cs typeface="DM Sans Medium"/>
              </a:rPr>
              <a:t> </a:t>
            </a:r>
            <a:r>
              <a:rPr sz="800" b="0" dirty="0">
                <a:latin typeface="DM Sans Medium"/>
                <a:cs typeface="DM Sans Medium"/>
              </a:rPr>
              <a:t>the</a:t>
            </a:r>
            <a:r>
              <a:rPr sz="800" b="0" spc="-20" dirty="0">
                <a:latin typeface="DM Sans Medium"/>
                <a:cs typeface="DM Sans Medium"/>
              </a:rPr>
              <a:t> </a:t>
            </a:r>
            <a:r>
              <a:rPr sz="800" b="0" dirty="0">
                <a:latin typeface="DM Sans Medium"/>
                <a:cs typeface="DM Sans Medium"/>
              </a:rPr>
              <a:t>setting</a:t>
            </a:r>
            <a:r>
              <a:rPr sz="800" b="0" spc="-15" dirty="0">
                <a:latin typeface="DM Sans Medium"/>
                <a:cs typeface="DM Sans Medium"/>
              </a:rPr>
              <a:t> </a:t>
            </a:r>
            <a:r>
              <a:rPr sz="800" b="0" spc="-10" dirty="0">
                <a:latin typeface="DM Sans Medium"/>
                <a:cs typeface="DM Sans Medium"/>
              </a:rPr>
              <a:t>suboptimal</a:t>
            </a:r>
            <a:r>
              <a:rPr sz="800" b="0" spc="-20" dirty="0">
                <a:latin typeface="DM Sans Medium"/>
                <a:cs typeface="DM Sans Medium"/>
              </a:rPr>
              <a:t> </a:t>
            </a:r>
            <a:r>
              <a:rPr sz="800" b="0" dirty="0">
                <a:latin typeface="DM Sans Medium"/>
                <a:cs typeface="DM Sans Medium"/>
              </a:rPr>
              <a:t>DNA</a:t>
            </a:r>
            <a:r>
              <a:rPr sz="800" b="0" spc="-20" dirty="0">
                <a:latin typeface="DM Sans Medium"/>
                <a:cs typeface="DM Sans Medium"/>
              </a:rPr>
              <a:t> </a:t>
            </a:r>
            <a:r>
              <a:rPr sz="800" b="0" spc="-10" dirty="0">
                <a:latin typeface="DM Sans Medium"/>
                <a:cs typeface="DM Sans Medium"/>
              </a:rPr>
              <a:t>quality.</a:t>
            </a:r>
            <a:r>
              <a:rPr sz="800" b="0" spc="-15" dirty="0">
                <a:latin typeface="DM Sans Medium"/>
                <a:cs typeface="DM Sans Medium"/>
              </a:rPr>
              <a:t> </a:t>
            </a:r>
            <a:r>
              <a:rPr sz="800" b="0" dirty="0">
                <a:latin typeface="DM Sans Medium"/>
                <a:cs typeface="DM Sans Medium"/>
              </a:rPr>
              <a:t>The</a:t>
            </a:r>
            <a:r>
              <a:rPr sz="800" b="0" spc="-20" dirty="0">
                <a:latin typeface="DM Sans Medium"/>
                <a:cs typeface="DM Sans Medium"/>
              </a:rPr>
              <a:t> </a:t>
            </a:r>
            <a:r>
              <a:rPr sz="800" b="0" dirty="0">
                <a:latin typeface="DM Sans Medium"/>
                <a:cs typeface="DM Sans Medium"/>
              </a:rPr>
              <a:t>chance</a:t>
            </a:r>
            <a:r>
              <a:rPr sz="800" b="0" spc="-15" dirty="0">
                <a:latin typeface="DM Sans Medium"/>
                <a:cs typeface="DM Sans Medium"/>
              </a:rPr>
              <a:t> </a:t>
            </a:r>
            <a:r>
              <a:rPr sz="800" b="0" dirty="0">
                <a:latin typeface="DM Sans Medium"/>
                <a:cs typeface="DM Sans Medium"/>
              </a:rPr>
              <a:t>of</a:t>
            </a:r>
            <a:r>
              <a:rPr sz="800" b="0" spc="-20" dirty="0">
                <a:latin typeface="DM Sans Medium"/>
                <a:cs typeface="DM Sans Medium"/>
              </a:rPr>
              <a:t> </a:t>
            </a:r>
            <a:r>
              <a:rPr sz="800" b="0" dirty="0">
                <a:latin typeface="DM Sans Medium"/>
                <a:cs typeface="DM Sans Medium"/>
              </a:rPr>
              <a:t>a</a:t>
            </a:r>
            <a:r>
              <a:rPr sz="800" b="0" spc="-15" dirty="0">
                <a:latin typeface="DM Sans Medium"/>
                <a:cs typeface="DM Sans Medium"/>
              </a:rPr>
              <a:t> </a:t>
            </a:r>
            <a:r>
              <a:rPr sz="800" b="0" dirty="0">
                <a:latin typeface="DM Sans Medium"/>
                <a:cs typeface="DM Sans Medium"/>
              </a:rPr>
              <a:t>false</a:t>
            </a:r>
            <a:r>
              <a:rPr sz="800" b="0" spc="-20" dirty="0">
                <a:latin typeface="DM Sans Medium"/>
                <a:cs typeface="DM Sans Medium"/>
              </a:rPr>
              <a:t> </a:t>
            </a:r>
            <a:r>
              <a:rPr sz="800" b="0" dirty="0">
                <a:latin typeface="DM Sans Medium"/>
                <a:cs typeface="DM Sans Medium"/>
              </a:rPr>
              <a:t>positive</a:t>
            </a:r>
            <a:r>
              <a:rPr sz="800" b="0" spc="-15" dirty="0">
                <a:latin typeface="DM Sans Medium"/>
                <a:cs typeface="DM Sans Medium"/>
              </a:rPr>
              <a:t> </a:t>
            </a:r>
            <a:r>
              <a:rPr sz="800" b="0" dirty="0">
                <a:latin typeface="DM Sans Medium"/>
                <a:cs typeface="DM Sans Medium"/>
              </a:rPr>
              <a:t>or</a:t>
            </a:r>
            <a:r>
              <a:rPr sz="800" b="0" spc="-20" dirty="0">
                <a:latin typeface="DM Sans Medium"/>
                <a:cs typeface="DM Sans Medium"/>
              </a:rPr>
              <a:t> </a:t>
            </a:r>
            <a:r>
              <a:rPr sz="800" b="0" dirty="0">
                <a:latin typeface="DM Sans Medium"/>
                <a:cs typeface="DM Sans Medium"/>
              </a:rPr>
              <a:t>false</a:t>
            </a:r>
            <a:r>
              <a:rPr sz="800" b="0" spc="-20" dirty="0">
                <a:latin typeface="DM Sans Medium"/>
                <a:cs typeface="DM Sans Medium"/>
              </a:rPr>
              <a:t> </a:t>
            </a:r>
            <a:r>
              <a:rPr sz="800" b="0" dirty="0">
                <a:latin typeface="DM Sans Medium"/>
                <a:cs typeface="DM Sans Medium"/>
              </a:rPr>
              <a:t>negative</a:t>
            </a:r>
            <a:r>
              <a:rPr sz="800" b="0" spc="-15" dirty="0">
                <a:latin typeface="DM Sans Medium"/>
                <a:cs typeface="DM Sans Medium"/>
              </a:rPr>
              <a:t> </a:t>
            </a:r>
            <a:r>
              <a:rPr sz="800" b="0" spc="-10" dirty="0">
                <a:latin typeface="DM Sans Medium"/>
                <a:cs typeface="DM Sans Medium"/>
              </a:rPr>
              <a:t>result</a:t>
            </a:r>
            <a:r>
              <a:rPr sz="800" b="0" spc="500" dirty="0">
                <a:latin typeface="DM Sans Medium"/>
                <a:cs typeface="DM Sans Medium"/>
              </a:rPr>
              <a:t> </a:t>
            </a:r>
            <a:r>
              <a:rPr sz="800" b="0" dirty="0">
                <a:latin typeface="DM Sans Medium"/>
                <a:cs typeface="DM Sans Medium"/>
              </a:rPr>
              <a:t>due</a:t>
            </a:r>
            <a:r>
              <a:rPr sz="800" b="0" spc="-20" dirty="0">
                <a:latin typeface="DM Sans Medium"/>
                <a:cs typeface="DM Sans Medium"/>
              </a:rPr>
              <a:t> </a:t>
            </a:r>
            <a:r>
              <a:rPr sz="800" b="0" dirty="0">
                <a:latin typeface="DM Sans Medium"/>
                <a:cs typeface="DM Sans Medium"/>
              </a:rPr>
              <a:t>to</a:t>
            </a:r>
            <a:r>
              <a:rPr sz="800" b="0" spc="-15" dirty="0">
                <a:latin typeface="DM Sans Medium"/>
                <a:cs typeface="DM Sans Medium"/>
              </a:rPr>
              <a:t> </a:t>
            </a:r>
            <a:r>
              <a:rPr sz="800" b="0" spc="-10" dirty="0">
                <a:latin typeface="DM Sans Medium"/>
                <a:cs typeface="DM Sans Medium"/>
              </a:rPr>
              <a:t>laboratory</a:t>
            </a:r>
            <a:r>
              <a:rPr sz="800" b="0" spc="-15" dirty="0">
                <a:latin typeface="DM Sans Medium"/>
                <a:cs typeface="DM Sans Medium"/>
              </a:rPr>
              <a:t> </a:t>
            </a:r>
            <a:r>
              <a:rPr sz="800" b="0" dirty="0">
                <a:latin typeface="DM Sans Medium"/>
                <a:cs typeface="DM Sans Medium"/>
              </a:rPr>
              <a:t>errors</a:t>
            </a:r>
            <a:r>
              <a:rPr sz="800" b="0" spc="-15" dirty="0">
                <a:latin typeface="DM Sans Medium"/>
                <a:cs typeface="DM Sans Medium"/>
              </a:rPr>
              <a:t> </a:t>
            </a:r>
            <a:r>
              <a:rPr sz="800" b="0" dirty="0">
                <a:latin typeface="DM Sans Medium"/>
                <a:cs typeface="DM Sans Medium"/>
              </a:rPr>
              <a:t>incurred</a:t>
            </a:r>
            <a:r>
              <a:rPr sz="800" b="0" spc="-15" dirty="0">
                <a:latin typeface="DM Sans Medium"/>
                <a:cs typeface="DM Sans Medium"/>
              </a:rPr>
              <a:t> </a:t>
            </a:r>
            <a:r>
              <a:rPr sz="800" b="0" dirty="0">
                <a:latin typeface="DM Sans Medium"/>
                <a:cs typeface="DM Sans Medium"/>
              </a:rPr>
              <a:t>during</a:t>
            </a:r>
            <a:r>
              <a:rPr sz="800" b="0" spc="-15" dirty="0">
                <a:latin typeface="DM Sans Medium"/>
                <a:cs typeface="DM Sans Medium"/>
              </a:rPr>
              <a:t> </a:t>
            </a:r>
            <a:r>
              <a:rPr sz="800" b="0" dirty="0">
                <a:latin typeface="DM Sans Medium"/>
                <a:cs typeface="DM Sans Medium"/>
              </a:rPr>
              <a:t>any</a:t>
            </a:r>
            <a:r>
              <a:rPr sz="800" b="0" spc="-15" dirty="0">
                <a:latin typeface="DM Sans Medium"/>
                <a:cs typeface="DM Sans Medium"/>
              </a:rPr>
              <a:t> </a:t>
            </a:r>
            <a:r>
              <a:rPr sz="800" b="0" dirty="0">
                <a:latin typeface="DM Sans Medium"/>
                <a:cs typeface="DM Sans Medium"/>
              </a:rPr>
              <a:t>phase</a:t>
            </a:r>
            <a:r>
              <a:rPr sz="800" b="0" spc="-20" dirty="0">
                <a:latin typeface="DM Sans Medium"/>
                <a:cs typeface="DM Sans Medium"/>
              </a:rPr>
              <a:t> </a:t>
            </a:r>
            <a:r>
              <a:rPr sz="800" b="0" dirty="0">
                <a:latin typeface="DM Sans Medium"/>
                <a:cs typeface="DM Sans Medium"/>
              </a:rPr>
              <a:t>of</a:t>
            </a:r>
            <a:r>
              <a:rPr sz="800" b="0" spc="-15" dirty="0">
                <a:latin typeface="DM Sans Medium"/>
                <a:cs typeface="DM Sans Medium"/>
              </a:rPr>
              <a:t> </a:t>
            </a:r>
            <a:r>
              <a:rPr sz="800" b="0" spc="-10" dirty="0">
                <a:latin typeface="DM Sans Medium"/>
                <a:cs typeface="DM Sans Medium"/>
              </a:rPr>
              <a:t>testing</a:t>
            </a:r>
            <a:r>
              <a:rPr sz="800" b="0" spc="-15" dirty="0">
                <a:latin typeface="DM Sans Medium"/>
                <a:cs typeface="DM Sans Medium"/>
              </a:rPr>
              <a:t> </a:t>
            </a:r>
            <a:r>
              <a:rPr sz="800" b="0" dirty="0">
                <a:latin typeface="DM Sans Medium"/>
                <a:cs typeface="DM Sans Medium"/>
              </a:rPr>
              <a:t>cannot</a:t>
            </a:r>
            <a:r>
              <a:rPr sz="800" b="0" spc="-15" dirty="0">
                <a:latin typeface="DM Sans Medium"/>
                <a:cs typeface="DM Sans Medium"/>
              </a:rPr>
              <a:t> </a:t>
            </a:r>
            <a:r>
              <a:rPr sz="800" b="0" dirty="0">
                <a:latin typeface="DM Sans Medium"/>
                <a:cs typeface="DM Sans Medium"/>
              </a:rPr>
              <a:t>be</a:t>
            </a:r>
            <a:r>
              <a:rPr sz="800" b="0" spc="-15" dirty="0">
                <a:latin typeface="DM Sans Medium"/>
                <a:cs typeface="DM Sans Medium"/>
              </a:rPr>
              <a:t> </a:t>
            </a:r>
            <a:r>
              <a:rPr sz="800" b="0" dirty="0">
                <a:latin typeface="DM Sans Medium"/>
                <a:cs typeface="DM Sans Medium"/>
              </a:rPr>
              <a:t>completely</a:t>
            </a:r>
            <a:r>
              <a:rPr sz="800" b="0" spc="-15" dirty="0">
                <a:latin typeface="DM Sans Medium"/>
                <a:cs typeface="DM Sans Medium"/>
              </a:rPr>
              <a:t> </a:t>
            </a:r>
            <a:r>
              <a:rPr sz="800" b="0" spc="-10" dirty="0">
                <a:latin typeface="DM Sans Medium"/>
                <a:cs typeface="DM Sans Medium"/>
              </a:rPr>
              <a:t>excluded.</a:t>
            </a:r>
            <a:r>
              <a:rPr sz="800" b="0" spc="-15"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mutations</a:t>
            </a:r>
            <a:r>
              <a:rPr sz="800" b="0" spc="-20" dirty="0">
                <a:latin typeface="DM Sans Medium"/>
                <a:cs typeface="DM Sans Medium"/>
              </a:rPr>
              <a:t> </a:t>
            </a:r>
            <a:r>
              <a:rPr sz="800" b="0" dirty="0">
                <a:latin typeface="DM Sans Medium"/>
                <a:cs typeface="DM Sans Medium"/>
              </a:rPr>
              <a:t>are</a:t>
            </a:r>
            <a:r>
              <a:rPr sz="800" b="0" spc="-15" dirty="0">
                <a:latin typeface="DM Sans Medium"/>
                <a:cs typeface="DM Sans Medium"/>
              </a:rPr>
              <a:t> </a:t>
            </a:r>
            <a:r>
              <a:rPr sz="800" b="0" dirty="0">
                <a:latin typeface="DM Sans Medium"/>
                <a:cs typeface="DM Sans Medium"/>
              </a:rPr>
              <a:t>not</a:t>
            </a:r>
            <a:r>
              <a:rPr sz="800" b="0" spc="-15" dirty="0">
                <a:latin typeface="DM Sans Medium"/>
                <a:cs typeface="DM Sans Medium"/>
              </a:rPr>
              <a:t> </a:t>
            </a:r>
            <a:r>
              <a:rPr sz="800" b="0" spc="-10" dirty="0">
                <a:latin typeface="DM Sans Medium"/>
                <a:cs typeface="DM Sans Medium"/>
              </a:rPr>
              <a:t>validated/reﬂex</a:t>
            </a:r>
            <a:r>
              <a:rPr sz="800" b="0" spc="500" dirty="0">
                <a:latin typeface="DM Sans Medium"/>
                <a:cs typeface="DM Sans Medium"/>
              </a:rPr>
              <a:t> </a:t>
            </a:r>
            <a:r>
              <a:rPr sz="800" b="0" spc="-10" dirty="0">
                <a:latin typeface="DM Sans Medium"/>
                <a:cs typeface="DM Sans Medium"/>
              </a:rPr>
              <a:t>tested.</a:t>
            </a:r>
            <a:endParaRPr sz="800" dirty="0">
              <a:latin typeface="DM Sans Medium"/>
              <a:cs typeface="DM Sans Medium"/>
            </a:endParaRPr>
          </a:p>
          <a:p>
            <a:pPr marL="241300" marR="45085" indent="-228600">
              <a:lnSpc>
                <a:spcPct val="135400"/>
              </a:lnSpc>
              <a:buAutoNum type="arabicPeriod"/>
              <a:tabLst>
                <a:tab pos="241300" algn="l"/>
              </a:tabLst>
            </a:pPr>
            <a:r>
              <a:rPr sz="800" b="0" spc="-10" dirty="0">
                <a:latin typeface="DM Sans Medium"/>
                <a:cs typeface="DM Sans Medium"/>
              </a:rPr>
              <a:t>Interpretations</a:t>
            </a:r>
            <a:r>
              <a:rPr sz="800" b="0" spc="5" dirty="0">
                <a:latin typeface="DM Sans Medium"/>
                <a:cs typeface="DM Sans Medium"/>
              </a:rPr>
              <a:t> </a:t>
            </a:r>
            <a:r>
              <a:rPr sz="800" b="0" dirty="0">
                <a:latin typeface="DM Sans Medium"/>
                <a:cs typeface="DM Sans Medium"/>
              </a:rPr>
              <a:t>are</a:t>
            </a:r>
            <a:r>
              <a:rPr sz="800" b="0" spc="5" dirty="0">
                <a:latin typeface="DM Sans Medium"/>
                <a:cs typeface="DM Sans Medium"/>
              </a:rPr>
              <a:t> </a:t>
            </a:r>
            <a:r>
              <a:rPr sz="800" b="0" dirty="0">
                <a:latin typeface="DM Sans Medium"/>
                <a:cs typeface="DM Sans Medium"/>
              </a:rPr>
              <a:t>made</a:t>
            </a:r>
            <a:r>
              <a:rPr sz="800" b="0" spc="10" dirty="0">
                <a:latin typeface="DM Sans Medium"/>
                <a:cs typeface="DM Sans Medium"/>
              </a:rPr>
              <a:t> </a:t>
            </a:r>
            <a:r>
              <a:rPr sz="800" b="0" dirty="0">
                <a:latin typeface="DM Sans Medium"/>
                <a:cs typeface="DM Sans Medium"/>
              </a:rPr>
              <a:t>with</a:t>
            </a:r>
            <a:r>
              <a:rPr sz="800" b="0" spc="5" dirty="0">
                <a:latin typeface="DM Sans Medium"/>
                <a:cs typeface="DM Sans Medium"/>
              </a:rPr>
              <a:t> </a:t>
            </a:r>
            <a:r>
              <a:rPr sz="800" b="0" dirty="0">
                <a:latin typeface="DM Sans Medium"/>
                <a:cs typeface="DM Sans Medium"/>
              </a:rPr>
              <a:t>the</a:t>
            </a:r>
            <a:r>
              <a:rPr sz="800" b="0" spc="10" dirty="0">
                <a:latin typeface="DM Sans Medium"/>
                <a:cs typeface="DM Sans Medium"/>
              </a:rPr>
              <a:t> </a:t>
            </a:r>
            <a:r>
              <a:rPr sz="800" b="0" spc="-10" dirty="0">
                <a:latin typeface="DM Sans Medium"/>
                <a:cs typeface="DM Sans Medium"/>
              </a:rPr>
              <a:t>assumption</a:t>
            </a:r>
            <a:r>
              <a:rPr sz="800" b="0" spc="5" dirty="0">
                <a:latin typeface="DM Sans Medium"/>
                <a:cs typeface="DM Sans Medium"/>
              </a:rPr>
              <a:t> </a:t>
            </a:r>
            <a:r>
              <a:rPr sz="800" b="0" dirty="0">
                <a:latin typeface="DM Sans Medium"/>
                <a:cs typeface="DM Sans Medium"/>
              </a:rPr>
              <a:t>that</a:t>
            </a:r>
            <a:r>
              <a:rPr sz="800" b="0" spc="10" dirty="0">
                <a:latin typeface="DM Sans Medium"/>
                <a:cs typeface="DM Sans Medium"/>
              </a:rPr>
              <a:t> </a:t>
            </a:r>
            <a:r>
              <a:rPr sz="800" b="0" dirty="0">
                <a:latin typeface="DM Sans Medium"/>
                <a:cs typeface="DM Sans Medium"/>
              </a:rPr>
              <a:t>any</a:t>
            </a:r>
            <a:r>
              <a:rPr sz="800" b="0" spc="5" dirty="0">
                <a:latin typeface="DM Sans Medium"/>
                <a:cs typeface="DM Sans Medium"/>
              </a:rPr>
              <a:t> </a:t>
            </a:r>
            <a:r>
              <a:rPr sz="800" b="0" spc="-10" dirty="0">
                <a:latin typeface="DM Sans Medium"/>
                <a:cs typeface="DM Sans Medium"/>
              </a:rPr>
              <a:t>information</a:t>
            </a:r>
            <a:r>
              <a:rPr sz="800" b="0" spc="10" dirty="0">
                <a:latin typeface="DM Sans Medium"/>
                <a:cs typeface="DM Sans Medium"/>
              </a:rPr>
              <a:t> </a:t>
            </a:r>
            <a:r>
              <a:rPr sz="800" b="0" spc="-10" dirty="0">
                <a:latin typeface="DM Sans Medium"/>
                <a:cs typeface="DM Sans Medium"/>
              </a:rPr>
              <a:t>provided</a:t>
            </a:r>
            <a:r>
              <a:rPr sz="800" b="0" spc="5" dirty="0">
                <a:latin typeface="DM Sans Medium"/>
                <a:cs typeface="DM Sans Medium"/>
              </a:rPr>
              <a:t> </a:t>
            </a:r>
            <a:r>
              <a:rPr sz="800" b="0" dirty="0">
                <a:latin typeface="DM Sans Medium"/>
                <a:cs typeface="DM Sans Medium"/>
              </a:rPr>
              <a:t>on</a:t>
            </a:r>
            <a:r>
              <a:rPr sz="800" b="0" spc="5" dirty="0">
                <a:latin typeface="DM Sans Medium"/>
                <a:cs typeface="DM Sans Medium"/>
              </a:rPr>
              <a:t> </a:t>
            </a:r>
            <a:r>
              <a:rPr sz="800" b="0" dirty="0">
                <a:latin typeface="DM Sans Medium"/>
                <a:cs typeface="DM Sans Medium"/>
              </a:rPr>
              <a:t>family</a:t>
            </a:r>
            <a:r>
              <a:rPr sz="800" b="0" spc="10" dirty="0">
                <a:latin typeface="DM Sans Medium"/>
                <a:cs typeface="DM Sans Medium"/>
              </a:rPr>
              <a:t> </a:t>
            </a:r>
            <a:r>
              <a:rPr sz="800" b="0" spc="-10" dirty="0">
                <a:latin typeface="DM Sans Medium"/>
                <a:cs typeface="DM Sans Medium"/>
              </a:rPr>
              <a:t>relationships</a:t>
            </a:r>
            <a:r>
              <a:rPr sz="800" b="0" spc="5" dirty="0">
                <a:latin typeface="DM Sans Medium"/>
                <a:cs typeface="DM Sans Medium"/>
              </a:rPr>
              <a:t> </a:t>
            </a:r>
            <a:r>
              <a:rPr sz="800" b="0" dirty="0">
                <a:latin typeface="DM Sans Medium"/>
                <a:cs typeface="DM Sans Medium"/>
              </a:rPr>
              <a:t>is</a:t>
            </a:r>
            <a:r>
              <a:rPr sz="800" b="0" spc="10" dirty="0">
                <a:latin typeface="DM Sans Medium"/>
                <a:cs typeface="DM Sans Medium"/>
              </a:rPr>
              <a:t> </a:t>
            </a:r>
            <a:r>
              <a:rPr sz="800" b="0" spc="-10" dirty="0">
                <a:latin typeface="DM Sans Medium"/>
                <a:cs typeface="DM Sans Medium"/>
              </a:rPr>
              <a:t>accurate.</a:t>
            </a:r>
            <a:r>
              <a:rPr sz="800" b="0" spc="5" dirty="0">
                <a:latin typeface="DM Sans Medium"/>
                <a:cs typeface="DM Sans Medium"/>
              </a:rPr>
              <a:t> </a:t>
            </a:r>
            <a:r>
              <a:rPr sz="800" b="0" spc="-10" dirty="0">
                <a:latin typeface="DM Sans Medium"/>
                <a:cs typeface="DM Sans Medium"/>
              </a:rPr>
              <a:t>Consultation</a:t>
            </a:r>
            <a:r>
              <a:rPr sz="800" b="0" spc="10" dirty="0">
                <a:latin typeface="DM Sans Medium"/>
                <a:cs typeface="DM Sans Medium"/>
              </a:rPr>
              <a:t> </a:t>
            </a:r>
            <a:r>
              <a:rPr sz="800" b="0" dirty="0">
                <a:latin typeface="DM Sans Medium"/>
                <a:cs typeface="DM Sans Medium"/>
              </a:rPr>
              <a:t>with</a:t>
            </a:r>
            <a:r>
              <a:rPr sz="800" b="0" spc="5" dirty="0">
                <a:latin typeface="DM Sans Medium"/>
                <a:cs typeface="DM Sans Medium"/>
              </a:rPr>
              <a:t> </a:t>
            </a:r>
            <a:r>
              <a:rPr sz="800" b="0" spc="-50" dirty="0">
                <a:latin typeface="DM Sans Medium"/>
                <a:cs typeface="DM Sans Medium"/>
              </a:rPr>
              <a:t>a</a:t>
            </a:r>
            <a:r>
              <a:rPr sz="800" b="0" spc="500" dirty="0">
                <a:latin typeface="DM Sans Medium"/>
                <a:cs typeface="DM Sans Medium"/>
              </a:rPr>
              <a:t> </a:t>
            </a:r>
            <a:r>
              <a:rPr sz="800" b="0" spc="-10" dirty="0">
                <a:latin typeface="DM Sans Medium"/>
                <a:cs typeface="DM Sans Medium"/>
              </a:rPr>
              <a:t>genetics</a:t>
            </a:r>
            <a:r>
              <a:rPr sz="800" b="0" dirty="0">
                <a:latin typeface="DM Sans Medium"/>
                <a:cs typeface="DM Sans Medium"/>
              </a:rPr>
              <a:t> </a:t>
            </a:r>
            <a:r>
              <a:rPr sz="800" b="0" spc="-10" dirty="0">
                <a:latin typeface="DM Sans Medium"/>
                <a:cs typeface="DM Sans Medium"/>
              </a:rPr>
              <a:t>professional</a:t>
            </a:r>
            <a:r>
              <a:rPr sz="800" b="0" dirty="0">
                <a:latin typeface="DM Sans Medium"/>
                <a:cs typeface="DM Sans Medium"/>
              </a:rPr>
              <a:t> is </a:t>
            </a:r>
            <a:r>
              <a:rPr sz="800" b="0" spc="-10" dirty="0">
                <a:latin typeface="DM Sans Medium"/>
                <a:cs typeface="DM Sans Medium"/>
              </a:rPr>
              <a:t>recommended</a:t>
            </a:r>
            <a:r>
              <a:rPr sz="800" b="0" dirty="0">
                <a:latin typeface="DM Sans Medium"/>
                <a:cs typeface="DM Sans Medium"/>
              </a:rPr>
              <a:t> for better </a:t>
            </a:r>
            <a:r>
              <a:rPr sz="800" b="0" spc="-10" dirty="0">
                <a:latin typeface="DM Sans Medium"/>
                <a:cs typeface="DM Sans Medium"/>
              </a:rPr>
              <a:t>interpretation</a:t>
            </a:r>
            <a:r>
              <a:rPr sz="800" b="0" dirty="0">
                <a:latin typeface="DM Sans Medium"/>
                <a:cs typeface="DM Sans Medium"/>
              </a:rPr>
              <a:t> of results.</a:t>
            </a:r>
            <a:r>
              <a:rPr sz="800" b="0" spc="5" dirty="0">
                <a:latin typeface="DM Sans Medium"/>
                <a:cs typeface="DM Sans Medium"/>
              </a:rPr>
              <a:t> </a:t>
            </a:r>
            <a:r>
              <a:rPr sz="800" b="0" spc="-10" dirty="0">
                <a:latin typeface="DM Sans Medium"/>
                <a:cs typeface="DM Sans Medium"/>
              </a:rPr>
              <a:t>Interpretation</a:t>
            </a:r>
            <a:r>
              <a:rPr sz="800" b="0" dirty="0">
                <a:latin typeface="DM Sans Medium"/>
                <a:cs typeface="DM Sans Medium"/>
              </a:rPr>
              <a:t> of this result should be done in</a:t>
            </a:r>
            <a:r>
              <a:rPr sz="800" b="0" spc="5" dirty="0">
                <a:latin typeface="DM Sans Medium"/>
                <a:cs typeface="DM Sans Medium"/>
              </a:rPr>
              <a:t> </a:t>
            </a:r>
            <a:r>
              <a:rPr sz="800" b="0" dirty="0">
                <a:latin typeface="DM Sans Medium"/>
                <a:cs typeface="DM Sans Medium"/>
              </a:rPr>
              <a:t>context of </a:t>
            </a:r>
            <a:r>
              <a:rPr sz="800" b="0" spc="-50" dirty="0">
                <a:latin typeface="DM Sans Medium"/>
                <a:cs typeface="DM Sans Medium"/>
              </a:rPr>
              <a:t>a</a:t>
            </a:r>
            <a:r>
              <a:rPr sz="800" b="0" spc="500" dirty="0">
                <a:latin typeface="DM Sans Medium"/>
                <a:cs typeface="DM Sans Medium"/>
              </a:rPr>
              <a:t> </a:t>
            </a:r>
            <a:r>
              <a:rPr sz="800" b="0" spc="-10" dirty="0">
                <a:latin typeface="DM Sans Medium"/>
                <a:cs typeface="DM Sans Medium"/>
              </a:rPr>
              <a:t>patient’s</a:t>
            </a:r>
            <a:r>
              <a:rPr sz="800" b="0" spc="-15" dirty="0">
                <a:latin typeface="DM Sans Medium"/>
                <a:cs typeface="DM Sans Medium"/>
              </a:rPr>
              <a:t> </a:t>
            </a:r>
            <a:r>
              <a:rPr sz="800" b="0" dirty="0">
                <a:latin typeface="DM Sans Medium"/>
                <a:cs typeface="DM Sans Medium"/>
              </a:rPr>
              <a:t>medical</a:t>
            </a:r>
            <a:r>
              <a:rPr sz="800" b="0" spc="-10" dirty="0">
                <a:latin typeface="DM Sans Medium"/>
                <a:cs typeface="DM Sans Medium"/>
              </a:rPr>
              <a:t> </a:t>
            </a:r>
            <a:r>
              <a:rPr sz="800" b="0" dirty="0">
                <a:latin typeface="DM Sans Medium"/>
                <a:cs typeface="DM Sans Medium"/>
              </a:rPr>
              <a:t>record,</a:t>
            </a:r>
            <a:r>
              <a:rPr sz="800" b="0" spc="-10" dirty="0">
                <a:latin typeface="DM Sans Medium"/>
                <a:cs typeface="DM Sans Medium"/>
              </a:rPr>
              <a:t> </a:t>
            </a:r>
            <a:r>
              <a:rPr sz="800" b="0" dirty="0">
                <a:latin typeface="DM Sans Medium"/>
                <a:cs typeface="DM Sans Medium"/>
              </a:rPr>
              <a:t>family</a:t>
            </a:r>
            <a:r>
              <a:rPr sz="800" b="0" spc="-10" dirty="0">
                <a:latin typeface="DM Sans Medium"/>
                <a:cs typeface="DM Sans Medium"/>
              </a:rPr>
              <a:t> </a:t>
            </a:r>
            <a:r>
              <a:rPr sz="800" b="0" dirty="0">
                <a:latin typeface="DM Sans Medium"/>
                <a:cs typeface="DM Sans Medium"/>
              </a:rPr>
              <a:t>history</a:t>
            </a:r>
            <a:r>
              <a:rPr sz="800" b="0" spc="-10" dirty="0">
                <a:latin typeface="DM Sans Medium"/>
                <a:cs typeface="DM Sans Medium"/>
              </a:rPr>
              <a:t> </a:t>
            </a:r>
            <a:r>
              <a:rPr sz="800" b="0" dirty="0">
                <a:latin typeface="DM Sans Medium"/>
                <a:cs typeface="DM Sans Medium"/>
              </a:rPr>
              <a:t>and</a:t>
            </a:r>
            <a:r>
              <a:rPr sz="800" b="0" spc="-10" dirty="0">
                <a:latin typeface="DM Sans Medium"/>
                <a:cs typeface="DM Sans Medium"/>
              </a:rPr>
              <a:t> </a:t>
            </a:r>
            <a:r>
              <a:rPr sz="800" b="0" dirty="0">
                <a:latin typeface="DM Sans Medium"/>
                <a:cs typeface="DM Sans Medium"/>
              </a:rPr>
              <a:t>biochemical</a:t>
            </a:r>
            <a:r>
              <a:rPr sz="800" b="0" spc="-10" dirty="0">
                <a:latin typeface="DM Sans Medium"/>
                <a:cs typeface="DM Sans Medium"/>
              </a:rPr>
              <a:t> </a:t>
            </a:r>
            <a:r>
              <a:rPr sz="800" b="0" dirty="0">
                <a:latin typeface="DM Sans Medium"/>
                <a:cs typeface="DM Sans Medium"/>
              </a:rPr>
              <a:t>proﬁle.</a:t>
            </a:r>
            <a:r>
              <a:rPr sz="800" b="0" spc="-10" dirty="0">
                <a:latin typeface="DM Sans Medium"/>
                <a:cs typeface="DM Sans Medium"/>
              </a:rPr>
              <a:t> </a:t>
            </a:r>
            <a:r>
              <a:rPr sz="800" b="0" dirty="0">
                <a:latin typeface="DM Sans Medium"/>
                <a:cs typeface="DM Sans Medium"/>
              </a:rPr>
              <a:t>Please</a:t>
            </a:r>
            <a:r>
              <a:rPr sz="800" b="0" spc="-10" dirty="0">
                <a:latin typeface="DM Sans Medium"/>
                <a:cs typeface="DM Sans Medium"/>
              </a:rPr>
              <a:t> </a:t>
            </a:r>
            <a:r>
              <a:rPr sz="800" b="0" dirty="0">
                <a:latin typeface="DM Sans Medium"/>
                <a:cs typeface="DM Sans Medium"/>
              </a:rPr>
              <a:t>note</a:t>
            </a:r>
            <a:r>
              <a:rPr sz="800" b="0" spc="-10" dirty="0">
                <a:latin typeface="DM Sans Medium"/>
                <a:cs typeface="DM Sans Medium"/>
              </a:rPr>
              <a:t> </a:t>
            </a:r>
            <a:r>
              <a:rPr sz="800" b="0" dirty="0">
                <a:latin typeface="DM Sans Medium"/>
                <a:cs typeface="DM Sans Medium"/>
              </a:rPr>
              <a:t>that</a:t>
            </a:r>
            <a:r>
              <a:rPr sz="800" b="0" spc="-15" dirty="0">
                <a:latin typeface="DM Sans Medium"/>
                <a:cs typeface="DM Sans Medium"/>
              </a:rPr>
              <a:t> </a:t>
            </a:r>
            <a:r>
              <a:rPr sz="800" b="0" spc="-10" dirty="0">
                <a:latin typeface="DM Sans Medium"/>
                <a:cs typeface="DM Sans Medium"/>
              </a:rPr>
              <a:t>interpretation </a:t>
            </a:r>
            <a:r>
              <a:rPr sz="800" b="0" dirty="0">
                <a:latin typeface="DM Sans Medium"/>
                <a:cs typeface="DM Sans Medium"/>
              </a:rPr>
              <a:t>and</a:t>
            </a:r>
            <a:r>
              <a:rPr sz="800" b="0" spc="-10" dirty="0">
                <a:latin typeface="DM Sans Medium"/>
                <a:cs typeface="DM Sans Medium"/>
              </a:rPr>
              <a:t> classiﬁcation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the</a:t>
            </a:r>
            <a:r>
              <a:rPr sz="800" b="0" spc="-10" dirty="0">
                <a:latin typeface="DM Sans Medium"/>
                <a:cs typeface="DM Sans Medium"/>
              </a:rPr>
              <a:t> variants</a:t>
            </a:r>
            <a:r>
              <a:rPr sz="800" b="0" spc="500" dirty="0">
                <a:latin typeface="DM Sans Medium"/>
                <a:cs typeface="DM Sans Medium"/>
              </a:rPr>
              <a:t> </a:t>
            </a:r>
            <a:r>
              <a:rPr sz="800" b="0" dirty="0">
                <a:latin typeface="DM Sans Medium"/>
                <a:cs typeface="DM Sans Medium"/>
              </a:rPr>
              <a:t>reported</a:t>
            </a:r>
            <a:r>
              <a:rPr sz="800" b="0" spc="-35" dirty="0">
                <a:latin typeface="DM Sans Medium"/>
                <a:cs typeface="DM Sans Medium"/>
              </a:rPr>
              <a:t> </a:t>
            </a:r>
            <a:r>
              <a:rPr sz="800" b="0" dirty="0">
                <a:latin typeface="DM Sans Medium"/>
                <a:cs typeface="DM Sans Medium"/>
              </a:rPr>
              <a:t>here</a:t>
            </a:r>
            <a:r>
              <a:rPr sz="800" b="0" spc="-35" dirty="0">
                <a:latin typeface="DM Sans Medium"/>
                <a:cs typeface="DM Sans Medium"/>
              </a:rPr>
              <a:t> </a:t>
            </a:r>
            <a:r>
              <a:rPr sz="800" b="0" dirty="0">
                <a:latin typeface="DM Sans Medium"/>
                <a:cs typeface="DM Sans Medium"/>
              </a:rPr>
              <a:t>may</a:t>
            </a:r>
            <a:r>
              <a:rPr sz="800" b="0" spc="-30" dirty="0">
                <a:latin typeface="DM Sans Medium"/>
                <a:cs typeface="DM Sans Medium"/>
              </a:rPr>
              <a:t> </a:t>
            </a:r>
            <a:r>
              <a:rPr sz="800" b="0" dirty="0">
                <a:latin typeface="DM Sans Medium"/>
                <a:cs typeface="DM Sans Medium"/>
              </a:rPr>
              <a:t>change</a:t>
            </a:r>
            <a:r>
              <a:rPr sz="800" b="0" spc="-35" dirty="0">
                <a:latin typeface="DM Sans Medium"/>
                <a:cs typeface="DM Sans Medium"/>
              </a:rPr>
              <a:t> </a:t>
            </a:r>
            <a:r>
              <a:rPr sz="800" b="0" spc="-10" dirty="0">
                <a:latin typeface="DM Sans Medium"/>
                <a:cs typeface="DM Sans Medium"/>
              </a:rPr>
              <a:t>overtime.</a:t>
            </a:r>
            <a:endParaRPr sz="800" dirty="0">
              <a:latin typeface="DM Sans Medium"/>
              <a:cs typeface="DM Sans Medium"/>
            </a:endParaRPr>
          </a:p>
          <a:p>
            <a:pPr marL="241300" marR="238125" indent="-228600">
              <a:lnSpc>
                <a:spcPct val="135400"/>
              </a:lnSpc>
              <a:buAutoNum type="arabicPeriod"/>
              <a:tabLst>
                <a:tab pos="241300" algn="l"/>
              </a:tabLst>
            </a:pPr>
            <a:r>
              <a:rPr sz="800" b="0" dirty="0">
                <a:latin typeface="DM Sans Medium"/>
                <a:cs typeface="DM Sans Medium"/>
              </a:rPr>
              <a:t>Collection,</a:t>
            </a:r>
            <a:r>
              <a:rPr sz="800" b="0" spc="-10" dirty="0">
                <a:latin typeface="DM Sans Medium"/>
                <a:cs typeface="DM Sans Medium"/>
              </a:rPr>
              <a:t> </a:t>
            </a:r>
            <a:r>
              <a:rPr sz="800" b="0" dirty="0">
                <a:latin typeface="DM Sans Medium"/>
                <a:cs typeface="DM Sans Medium"/>
              </a:rPr>
              <a:t>processing,</a:t>
            </a:r>
            <a:r>
              <a:rPr sz="800" b="0" spc="-5" dirty="0">
                <a:latin typeface="DM Sans Medium"/>
                <a:cs typeface="DM Sans Medium"/>
              </a:rPr>
              <a:t> </a:t>
            </a:r>
            <a:r>
              <a:rPr sz="800" b="0" dirty="0">
                <a:latin typeface="DM Sans Medium"/>
                <a:cs typeface="DM Sans Medium"/>
              </a:rPr>
              <a:t>use,</a:t>
            </a:r>
            <a:r>
              <a:rPr sz="800" b="0" spc="-5" dirty="0">
                <a:latin typeface="DM Sans Medium"/>
                <a:cs typeface="DM Sans Medium"/>
              </a:rPr>
              <a:t> </a:t>
            </a:r>
            <a:r>
              <a:rPr sz="800" b="0" spc="-10" dirty="0">
                <a:latin typeface="DM Sans Medium"/>
                <a:cs typeface="DM Sans Medium"/>
              </a:rPr>
              <a:t>storage</a:t>
            </a:r>
            <a:r>
              <a:rPr sz="800" b="0" spc="-5" dirty="0">
                <a:latin typeface="DM Sans Medium"/>
                <a:cs typeface="DM Sans Medium"/>
              </a:rPr>
              <a:t> </a:t>
            </a:r>
            <a:r>
              <a:rPr sz="800" b="0" dirty="0">
                <a:latin typeface="DM Sans Medium"/>
                <a:cs typeface="DM Sans Medium"/>
              </a:rPr>
              <a:t>and</a:t>
            </a:r>
            <a:r>
              <a:rPr sz="800" b="0" spc="-5" dirty="0">
                <a:latin typeface="DM Sans Medium"/>
                <a:cs typeface="DM Sans Medium"/>
              </a:rPr>
              <a:t> </a:t>
            </a:r>
            <a:r>
              <a:rPr sz="800" b="0" spc="-10" dirty="0">
                <a:latin typeface="DM Sans Medium"/>
                <a:cs typeface="DM Sans Medium"/>
              </a:rPr>
              <a:t>retention</a:t>
            </a:r>
            <a:r>
              <a:rPr sz="800" b="0" spc="-5" dirty="0">
                <a:latin typeface="DM Sans Medium"/>
                <a:cs typeface="DM Sans Medium"/>
              </a:rPr>
              <a:t> </a:t>
            </a:r>
            <a:r>
              <a:rPr sz="800" b="0" dirty="0">
                <a:latin typeface="DM Sans Medium"/>
                <a:cs typeface="DM Sans Medium"/>
              </a:rPr>
              <a:t>of</a:t>
            </a:r>
            <a:r>
              <a:rPr sz="800" b="0" spc="-5"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spc="-10" dirty="0">
                <a:latin typeface="DM Sans Medium"/>
                <a:cs typeface="DM Sans Medium"/>
              </a:rPr>
              <a:t>anonymized</a:t>
            </a:r>
            <a:r>
              <a:rPr sz="800" b="0" spc="-5" dirty="0">
                <a:latin typeface="DM Sans Medium"/>
                <a:cs typeface="DM Sans Medium"/>
              </a:rPr>
              <a:t> </a:t>
            </a:r>
            <a:r>
              <a:rPr sz="800" b="0" dirty="0">
                <a:latin typeface="DM Sans Medium"/>
                <a:cs typeface="DM Sans Medium"/>
              </a:rPr>
              <a:t>data,</a:t>
            </a:r>
            <a:r>
              <a:rPr sz="800" b="0" spc="-5"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sample</a:t>
            </a:r>
            <a:r>
              <a:rPr sz="800" b="0" spc="-5" dirty="0">
                <a:latin typeface="DM Sans Medium"/>
                <a:cs typeface="DM Sans Medium"/>
              </a:rPr>
              <a:t> </a:t>
            </a:r>
            <a:r>
              <a:rPr sz="800" b="0" dirty="0">
                <a:latin typeface="DM Sans Medium"/>
                <a:cs typeface="DM Sans Medium"/>
              </a:rPr>
              <a:t>collected</a:t>
            </a:r>
            <a:r>
              <a:rPr sz="800" b="0" spc="-5" dirty="0">
                <a:latin typeface="DM Sans Medium"/>
                <a:cs typeface="DM Sans Medium"/>
              </a:rPr>
              <a:t> </a:t>
            </a:r>
            <a:r>
              <a:rPr sz="800" b="0" dirty="0">
                <a:latin typeface="DM Sans Medium"/>
                <a:cs typeface="DM Sans Medium"/>
              </a:rPr>
              <a:t>and</a:t>
            </a:r>
            <a:r>
              <a:rPr sz="800" b="0" spc="-5" dirty="0">
                <a:latin typeface="DM Sans Medium"/>
                <a:cs typeface="DM Sans Medium"/>
              </a:rPr>
              <a:t> </a:t>
            </a:r>
            <a:r>
              <a:rPr sz="800" b="0" spc="-10" dirty="0">
                <a:latin typeface="DM Sans Medium"/>
                <a:cs typeface="DM Sans Medium"/>
              </a:rPr>
              <a:t>related</a:t>
            </a:r>
            <a:r>
              <a:rPr sz="800" b="0" spc="-5" dirty="0">
                <a:latin typeface="DM Sans Medium"/>
                <a:cs typeface="DM Sans Medium"/>
              </a:rPr>
              <a:t> </a:t>
            </a:r>
            <a:r>
              <a:rPr sz="800" b="0" spc="-10" dirty="0">
                <a:latin typeface="DM Sans Medium"/>
                <a:cs typeface="DM Sans Medium"/>
              </a:rPr>
              <a:t>anonymized</a:t>
            </a:r>
            <a:r>
              <a:rPr sz="800" b="0" spc="-5" dirty="0">
                <a:latin typeface="DM Sans Medium"/>
                <a:cs typeface="DM Sans Medium"/>
              </a:rPr>
              <a:t> </a:t>
            </a:r>
            <a:r>
              <a:rPr sz="800" b="0" spc="-10" dirty="0">
                <a:latin typeface="DM Sans Medium"/>
                <a:cs typeface="DM Sans Medium"/>
              </a:rPr>
              <a:t>reports</a:t>
            </a:r>
            <a:r>
              <a:rPr sz="800" b="0" spc="500" dirty="0">
                <a:latin typeface="DM Sans Medium"/>
                <a:cs typeface="DM Sans Medium"/>
              </a:rPr>
              <a:t> </a:t>
            </a:r>
            <a:r>
              <a:rPr sz="800" b="0" dirty="0">
                <a:latin typeface="DM Sans Medium"/>
                <a:cs typeface="DM Sans Medium"/>
              </a:rPr>
              <a:t>from</a:t>
            </a:r>
            <a:r>
              <a:rPr sz="800" b="0" spc="-5" dirty="0">
                <a:latin typeface="DM Sans Medium"/>
                <a:cs typeface="DM Sans Medium"/>
              </a:rPr>
              <a:t> </a:t>
            </a:r>
            <a:r>
              <a:rPr sz="800" b="0" dirty="0">
                <a:latin typeface="DM Sans Medium"/>
                <a:cs typeface="DM Sans Medium"/>
              </a:rPr>
              <a:t>the </a:t>
            </a:r>
            <a:r>
              <a:rPr sz="800" b="0" spc="-10" dirty="0">
                <a:latin typeface="DM Sans Medium"/>
                <a:cs typeface="DM Sans Medium"/>
              </a:rPr>
              <a:t>tests</a:t>
            </a:r>
            <a:r>
              <a:rPr sz="800" b="0" dirty="0">
                <a:latin typeface="DM Sans Medium"/>
                <a:cs typeface="DM Sans Medium"/>
              </a:rPr>
              <a:t> </a:t>
            </a:r>
            <a:r>
              <a:rPr sz="800" b="0" spc="-10" dirty="0">
                <a:latin typeface="DM Sans Medium"/>
                <a:cs typeface="DM Sans Medium"/>
              </a:rPr>
              <a:t>conducted</a:t>
            </a:r>
            <a:r>
              <a:rPr sz="800" b="0" dirty="0">
                <a:latin typeface="DM Sans Medium"/>
                <a:cs typeface="DM Sans Medium"/>
              </a:rPr>
              <a:t> for ongoing </a:t>
            </a:r>
            <a:r>
              <a:rPr sz="800" b="0" spc="-10" dirty="0">
                <a:latin typeface="DM Sans Medium"/>
                <a:cs typeface="DM Sans Medium"/>
              </a:rPr>
              <a:t>test</a:t>
            </a:r>
            <a:r>
              <a:rPr sz="800" b="0" dirty="0">
                <a:latin typeface="DM Sans Medium"/>
                <a:cs typeface="DM Sans Medium"/>
              </a:rPr>
              <a:t> </a:t>
            </a:r>
            <a:r>
              <a:rPr sz="800" b="0" spc="-10" dirty="0">
                <a:latin typeface="DM Sans Medium"/>
                <a:cs typeface="DM Sans Medium"/>
              </a:rPr>
              <a:t>developments,</a:t>
            </a:r>
            <a:r>
              <a:rPr sz="800" b="0" spc="-5" dirty="0">
                <a:latin typeface="DM Sans Medium"/>
                <a:cs typeface="DM Sans Medium"/>
              </a:rPr>
              <a:t> </a:t>
            </a:r>
            <a:r>
              <a:rPr sz="800" b="0" spc="-10" dirty="0">
                <a:latin typeface="DM Sans Medium"/>
                <a:cs typeface="DM Sans Medium"/>
              </a:rPr>
              <a:t>educational,</a:t>
            </a:r>
            <a:r>
              <a:rPr sz="800" b="0" dirty="0">
                <a:latin typeface="DM Sans Medium"/>
                <a:cs typeface="DM Sans Medium"/>
              </a:rPr>
              <a:t> scientiﬁc </a:t>
            </a:r>
            <a:r>
              <a:rPr sz="800" b="0" spc="-10" dirty="0">
                <a:latin typeface="DM Sans Medium"/>
                <a:cs typeface="DM Sans Medium"/>
              </a:rPr>
              <a:t>research</a:t>
            </a:r>
            <a:r>
              <a:rPr sz="800" b="0" dirty="0">
                <a:latin typeface="DM Sans Medium"/>
                <a:cs typeface="DM Sans Medium"/>
              </a:rPr>
              <a:t> and/or other </a:t>
            </a:r>
            <a:r>
              <a:rPr sz="800" b="0" spc="-10" dirty="0">
                <a:latin typeface="DM Sans Medium"/>
                <a:cs typeface="DM Sans Medium"/>
              </a:rPr>
              <a:t>related</a:t>
            </a:r>
            <a:r>
              <a:rPr sz="800" b="0" dirty="0">
                <a:latin typeface="DM Sans Medium"/>
                <a:cs typeface="DM Sans Medium"/>
              </a:rPr>
              <a:t> </a:t>
            </a:r>
            <a:r>
              <a:rPr sz="800" b="0" spc="-10" dirty="0">
                <a:latin typeface="DM Sans Medium"/>
                <a:cs typeface="DM Sans Medium"/>
              </a:rPr>
              <a:t>activities.</a:t>
            </a:r>
            <a:endParaRPr sz="800" dirty="0">
              <a:latin typeface="DM Sans Medium"/>
              <a:cs typeface="DM Sans Medium"/>
            </a:endParaRPr>
          </a:p>
          <a:p>
            <a:pPr marL="240665" indent="-227965">
              <a:lnSpc>
                <a:spcPct val="100000"/>
              </a:lnSpc>
              <a:spcBef>
                <a:spcPts val="340"/>
              </a:spcBef>
              <a:buAutoNum type="arabicPeriod"/>
              <a:tabLst>
                <a:tab pos="240665" algn="l"/>
              </a:tabLst>
            </a:pPr>
            <a:r>
              <a:rPr sz="800" b="0" spc="-10" dirty="0">
                <a:latin typeface="DM Sans Medium"/>
                <a:cs typeface="DM Sans Medium"/>
              </a:rPr>
              <a:t>Reﬂex testing</a:t>
            </a:r>
            <a:r>
              <a:rPr sz="800" b="0" spc="-5" dirty="0">
                <a:latin typeface="DM Sans Medium"/>
                <a:cs typeface="DM Sans Medium"/>
              </a:rPr>
              <a:t> </a:t>
            </a:r>
            <a:r>
              <a:rPr sz="800" b="0" dirty="0">
                <a:latin typeface="DM Sans Medium"/>
                <a:cs typeface="DM Sans Medium"/>
              </a:rPr>
              <a:t>by</a:t>
            </a:r>
            <a:r>
              <a:rPr sz="800" b="0" spc="-10" dirty="0">
                <a:latin typeface="DM Sans Medium"/>
                <a:cs typeface="DM Sans Medium"/>
              </a:rPr>
              <a:t> </a:t>
            </a:r>
            <a:r>
              <a:rPr sz="800" b="0" spc="-20" dirty="0">
                <a:latin typeface="DM Sans Medium"/>
                <a:cs typeface="DM Sans Medium"/>
              </a:rPr>
              <a:t>MLPA</a:t>
            </a:r>
            <a:r>
              <a:rPr sz="800" b="0" spc="-5" dirty="0">
                <a:latin typeface="DM Sans Medium"/>
                <a:cs typeface="DM Sans Medium"/>
              </a:rPr>
              <a:t> </a:t>
            </a:r>
            <a:r>
              <a:rPr sz="800" b="0" dirty="0">
                <a:latin typeface="DM Sans Medium"/>
                <a:cs typeface="DM Sans Medium"/>
              </a:rPr>
              <a:t>or</a:t>
            </a:r>
            <a:r>
              <a:rPr sz="800" b="0" spc="-5" dirty="0">
                <a:latin typeface="DM Sans Medium"/>
                <a:cs typeface="DM Sans Medium"/>
              </a:rPr>
              <a:t> </a:t>
            </a:r>
            <a:r>
              <a:rPr sz="800" b="0" spc="-10" dirty="0">
                <a:latin typeface="DM Sans Medium"/>
                <a:cs typeface="DM Sans Medium"/>
              </a:rPr>
              <a:t>multiplex </a:t>
            </a:r>
            <a:r>
              <a:rPr sz="800" b="0" dirty="0">
                <a:latin typeface="DM Sans Medium"/>
                <a:cs typeface="DM Sans Medium"/>
              </a:rPr>
              <a:t>PCR</a:t>
            </a:r>
            <a:r>
              <a:rPr sz="800" b="0" spc="-5" dirty="0">
                <a:latin typeface="DM Sans Medium"/>
                <a:cs typeface="DM Sans Medium"/>
              </a:rPr>
              <a:t> </a:t>
            </a:r>
            <a:r>
              <a:rPr sz="800" b="0" dirty="0">
                <a:latin typeface="DM Sans Medium"/>
                <a:cs typeface="DM Sans Medium"/>
              </a:rPr>
              <a:t>is</a:t>
            </a:r>
            <a:r>
              <a:rPr sz="800" b="0" spc="-5" dirty="0">
                <a:latin typeface="DM Sans Medium"/>
                <a:cs typeface="DM Sans Medium"/>
              </a:rPr>
              <a:t> </a:t>
            </a:r>
            <a:r>
              <a:rPr sz="800" b="0" spc="-10" dirty="0">
                <a:latin typeface="DM Sans Medium"/>
                <a:cs typeface="DM Sans Medium"/>
              </a:rPr>
              <a:t>recommended </a:t>
            </a:r>
            <a:r>
              <a:rPr sz="800" b="0" dirty="0">
                <a:latin typeface="DM Sans Medium"/>
                <a:cs typeface="DM Sans Medium"/>
              </a:rPr>
              <a:t>to</a:t>
            </a:r>
            <a:r>
              <a:rPr sz="800" b="0" spc="-5" dirty="0">
                <a:latin typeface="DM Sans Medium"/>
                <a:cs typeface="DM Sans Medium"/>
              </a:rPr>
              <a:t> </a:t>
            </a:r>
            <a:r>
              <a:rPr sz="800" b="0" dirty="0">
                <a:latin typeface="DM Sans Medium"/>
                <a:cs typeface="DM Sans Medium"/>
              </a:rPr>
              <a:t>conﬁrm</a:t>
            </a:r>
            <a:r>
              <a:rPr sz="800" b="0" spc="-10"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presence</a:t>
            </a:r>
            <a:r>
              <a:rPr sz="800" b="0" spc="-5"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reported</a:t>
            </a:r>
            <a:r>
              <a:rPr sz="800" b="0" spc="-5" dirty="0">
                <a:latin typeface="DM Sans Medium"/>
                <a:cs typeface="DM Sans Medium"/>
              </a:rPr>
              <a:t> </a:t>
            </a:r>
            <a:r>
              <a:rPr sz="800" b="0" spc="-10" dirty="0">
                <a:latin typeface="DM Sans Medium"/>
                <a:cs typeface="DM Sans Medium"/>
              </a:rPr>
              <a:t>CNVs.</a:t>
            </a:r>
            <a:endParaRPr sz="800" dirty="0">
              <a:latin typeface="DM Sans Medium"/>
              <a:cs typeface="DM Sans Medium"/>
            </a:endParaRPr>
          </a:p>
          <a:p>
            <a:pPr marL="238125" marR="161925" indent="-225425">
              <a:lnSpc>
                <a:spcPct val="135400"/>
              </a:lnSpc>
              <a:buAutoNum type="arabicPeriod"/>
              <a:tabLst>
                <a:tab pos="241300" algn="l"/>
              </a:tabLst>
            </a:pPr>
            <a:r>
              <a:rPr sz="800" b="0" dirty="0">
                <a:latin typeface="DM Sans Medium"/>
                <a:cs typeface="DM Sans Medium"/>
              </a:rPr>
              <a:t>Please</a:t>
            </a:r>
            <a:r>
              <a:rPr sz="800" b="0" spc="-15" dirty="0">
                <a:latin typeface="DM Sans Medium"/>
                <a:cs typeface="DM Sans Medium"/>
              </a:rPr>
              <a:t> </a:t>
            </a:r>
            <a:r>
              <a:rPr sz="800" b="0" dirty="0">
                <a:latin typeface="DM Sans Medium"/>
                <a:cs typeface="DM Sans Medium"/>
              </a:rPr>
              <a:t>note</a:t>
            </a:r>
            <a:r>
              <a:rPr sz="800" b="0" spc="-10" dirty="0">
                <a:latin typeface="DM Sans Medium"/>
                <a:cs typeface="DM Sans Medium"/>
              </a:rPr>
              <a:t> </a:t>
            </a:r>
            <a:r>
              <a:rPr sz="800" b="0" dirty="0">
                <a:latin typeface="DM Sans Medium"/>
                <a:cs typeface="DM Sans Medium"/>
              </a:rPr>
              <a:t>that</a:t>
            </a:r>
            <a:r>
              <a:rPr sz="800" b="0" spc="-15" dirty="0">
                <a:latin typeface="DM Sans Medium"/>
                <a:cs typeface="DM Sans Medium"/>
              </a:rPr>
              <a:t> </a:t>
            </a:r>
            <a:r>
              <a:rPr sz="800" b="0" dirty="0">
                <a:latin typeface="DM Sans Medium"/>
                <a:cs typeface="DM Sans Medium"/>
              </a:rPr>
              <a:t>only</a:t>
            </a:r>
            <a:r>
              <a:rPr sz="800" b="0" spc="-10" dirty="0">
                <a:latin typeface="DM Sans Medium"/>
                <a:cs typeface="DM Sans Medium"/>
              </a:rPr>
              <a:t> </a:t>
            </a:r>
            <a:r>
              <a:rPr sz="800" b="0" dirty="0">
                <a:latin typeface="DM Sans Medium"/>
                <a:cs typeface="DM Sans Medium"/>
              </a:rPr>
              <a:t>a</a:t>
            </a:r>
            <a:r>
              <a:rPr sz="800" b="0" spc="-15" dirty="0">
                <a:latin typeface="DM Sans Medium"/>
                <a:cs typeface="DM Sans Medium"/>
              </a:rPr>
              <a:t> </a:t>
            </a:r>
            <a:r>
              <a:rPr sz="800" b="0" dirty="0">
                <a:latin typeface="DM Sans Medium"/>
                <a:cs typeface="DM Sans Medium"/>
              </a:rPr>
              <a:t>few</a:t>
            </a:r>
            <a:r>
              <a:rPr sz="800" b="0" spc="-10" dirty="0">
                <a:latin typeface="DM Sans Medium"/>
                <a:cs typeface="DM Sans Medium"/>
              </a:rPr>
              <a:t> key</a:t>
            </a:r>
            <a:r>
              <a:rPr sz="800" b="0" spc="-15" dirty="0">
                <a:latin typeface="DM Sans Medium"/>
                <a:cs typeface="DM Sans Medium"/>
              </a:rPr>
              <a:t> </a:t>
            </a:r>
            <a:r>
              <a:rPr sz="800" b="0" spc="-10" dirty="0">
                <a:latin typeface="DM Sans Medium"/>
                <a:cs typeface="DM Sans Medium"/>
              </a:rPr>
              <a:t>biomarkers </a:t>
            </a:r>
            <a:r>
              <a:rPr sz="800" b="0" dirty="0">
                <a:latin typeface="DM Sans Medium"/>
                <a:cs typeface="DM Sans Medium"/>
              </a:rPr>
              <a:t>are</a:t>
            </a:r>
            <a:r>
              <a:rPr sz="800" b="0" spc="-15" dirty="0">
                <a:latin typeface="DM Sans Medium"/>
                <a:cs typeface="DM Sans Medium"/>
              </a:rPr>
              <a:t> </a:t>
            </a:r>
            <a:r>
              <a:rPr sz="800" b="0" dirty="0">
                <a:latin typeface="DM Sans Medium"/>
                <a:cs typeface="DM Sans Medium"/>
              </a:rPr>
              <a:t>mentioned</a:t>
            </a:r>
            <a:r>
              <a:rPr sz="800" b="0" spc="-10" dirty="0">
                <a:latin typeface="DM Sans Medium"/>
                <a:cs typeface="DM Sans Medium"/>
              </a:rPr>
              <a:t> </a:t>
            </a:r>
            <a:r>
              <a:rPr sz="800" b="0" dirty="0">
                <a:latin typeface="DM Sans Medium"/>
                <a:cs typeface="DM Sans Medium"/>
              </a:rPr>
              <a:t>here,</a:t>
            </a:r>
            <a:r>
              <a:rPr sz="800" b="0" spc="-10" dirty="0">
                <a:latin typeface="DM Sans Medium"/>
                <a:cs typeface="DM Sans Medium"/>
              </a:rPr>
              <a:t> </a:t>
            </a:r>
            <a:r>
              <a:rPr sz="800" b="0" dirty="0">
                <a:latin typeface="DM Sans Medium"/>
                <a:cs typeface="DM Sans Medium"/>
              </a:rPr>
              <a:t>although</a:t>
            </a:r>
            <a:r>
              <a:rPr sz="800" b="0" spc="-15" dirty="0">
                <a:latin typeface="DM Sans Medium"/>
                <a:cs typeface="DM Sans Medium"/>
              </a:rPr>
              <a:t> </a:t>
            </a:r>
            <a:r>
              <a:rPr sz="800" b="0" dirty="0">
                <a:latin typeface="DM Sans Medium"/>
                <a:cs typeface="DM Sans Medium"/>
              </a:rPr>
              <a:t>the</a:t>
            </a:r>
            <a:r>
              <a:rPr sz="800" b="0" spc="-10" dirty="0">
                <a:latin typeface="DM Sans Medium"/>
                <a:cs typeface="DM Sans Medium"/>
              </a:rPr>
              <a:t> analysis</a:t>
            </a:r>
            <a:r>
              <a:rPr sz="800" b="0" spc="-15" dirty="0">
                <a:latin typeface="DM Sans Medium"/>
                <a:cs typeface="DM Sans Medium"/>
              </a:rPr>
              <a:t> </a:t>
            </a:r>
            <a:r>
              <a:rPr sz="800" b="0" dirty="0">
                <a:latin typeface="DM Sans Medium"/>
                <a:cs typeface="DM Sans Medium"/>
              </a:rPr>
              <a:t>was</a:t>
            </a:r>
            <a:r>
              <a:rPr sz="800" b="0" spc="-10" dirty="0">
                <a:latin typeface="DM Sans Medium"/>
                <a:cs typeface="DM Sans Medium"/>
              </a:rPr>
              <a:t> conducted</a:t>
            </a:r>
            <a:r>
              <a:rPr sz="800" b="0" spc="-15" dirty="0">
                <a:latin typeface="DM Sans Medium"/>
                <a:cs typeface="DM Sans Medium"/>
              </a:rPr>
              <a:t> </a:t>
            </a:r>
            <a:r>
              <a:rPr sz="800" b="0" dirty="0">
                <a:latin typeface="DM Sans Medium"/>
                <a:cs typeface="DM Sans Medium"/>
              </a:rPr>
              <a:t>on</a:t>
            </a:r>
            <a:r>
              <a:rPr sz="800" b="0" spc="-10" dirty="0">
                <a:latin typeface="DM Sans Medium"/>
                <a:cs typeface="DM Sans Medium"/>
              </a:rPr>
              <a:t> </a:t>
            </a:r>
            <a:r>
              <a:rPr sz="800" b="0" dirty="0">
                <a:latin typeface="DM Sans Medium"/>
                <a:cs typeface="DM Sans Medium"/>
              </a:rPr>
              <a:t>all</a:t>
            </a:r>
            <a:r>
              <a:rPr sz="800" b="0" spc="-15" dirty="0">
                <a:latin typeface="DM Sans Medium"/>
                <a:cs typeface="DM Sans Medium"/>
              </a:rPr>
              <a:t> </a:t>
            </a:r>
            <a:r>
              <a:rPr sz="800" b="0" spc="-10" dirty="0">
                <a:latin typeface="DM Sans Medium"/>
                <a:cs typeface="DM Sans Medium"/>
              </a:rPr>
              <a:t>biomarkers relevant</a:t>
            </a:r>
            <a:r>
              <a:rPr sz="800" b="0" spc="-15" dirty="0">
                <a:latin typeface="DM Sans Medium"/>
                <a:cs typeface="DM Sans Medium"/>
              </a:rPr>
              <a:t> </a:t>
            </a:r>
            <a:r>
              <a:rPr sz="800" b="0" spc="-25" dirty="0">
                <a:latin typeface="DM Sans Medium"/>
                <a:cs typeface="DM Sans Medium"/>
              </a:rPr>
              <a:t>to</a:t>
            </a:r>
            <a:r>
              <a:rPr sz="800" b="0" spc="50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condition</a:t>
            </a:r>
            <a:r>
              <a:rPr sz="800" b="0" spc="-10" dirty="0">
                <a:latin typeface="DM Sans Medium"/>
                <a:cs typeface="DM Sans Medium"/>
              </a:rPr>
              <a:t> </a:t>
            </a:r>
            <a:r>
              <a:rPr sz="800" b="0" dirty="0">
                <a:latin typeface="DM Sans Medium"/>
                <a:cs typeface="DM Sans Medium"/>
              </a:rPr>
              <a:t>of</a:t>
            </a:r>
            <a:r>
              <a:rPr sz="800" b="0" spc="-10" dirty="0">
                <a:latin typeface="DM Sans Medium"/>
                <a:cs typeface="DM Sans Medium"/>
              </a:rPr>
              <a:t> interest. </a:t>
            </a:r>
            <a:r>
              <a:rPr sz="800" b="0" dirty="0">
                <a:latin typeface="DM Sans Medium"/>
                <a:cs typeface="DM Sans Medium"/>
              </a:rPr>
              <a:t>The</a:t>
            </a:r>
            <a:r>
              <a:rPr sz="800" b="0" spc="-10" dirty="0">
                <a:latin typeface="DM Sans Medium"/>
                <a:cs typeface="DM Sans Medium"/>
              </a:rPr>
              <a:t> </a:t>
            </a:r>
            <a:r>
              <a:rPr sz="800" b="0" dirty="0">
                <a:latin typeface="DM Sans Medium"/>
                <a:cs typeface="DM Sans Medium"/>
              </a:rPr>
              <a:t>complete</a:t>
            </a:r>
            <a:r>
              <a:rPr sz="800" b="0" spc="-10" dirty="0">
                <a:latin typeface="DM Sans Medium"/>
                <a:cs typeface="DM Sans Medium"/>
              </a:rPr>
              <a:t> </a:t>
            </a:r>
            <a:r>
              <a:rPr sz="800" b="0" dirty="0">
                <a:latin typeface="DM Sans Medium"/>
                <a:cs typeface="DM Sans Medium"/>
              </a:rPr>
              <a:t>list</a:t>
            </a:r>
            <a:r>
              <a:rPr sz="800" b="0" spc="-10" dirty="0">
                <a:latin typeface="DM Sans Medium"/>
                <a:cs typeface="DM Sans Medium"/>
              </a:rPr>
              <a:t> </a:t>
            </a:r>
            <a:r>
              <a:rPr sz="800" b="0" dirty="0">
                <a:latin typeface="DM Sans Medium"/>
                <a:cs typeface="DM Sans Medium"/>
              </a:rPr>
              <a:t>is</a:t>
            </a:r>
            <a:r>
              <a:rPr sz="800" b="0" spc="-10" dirty="0">
                <a:latin typeface="DM Sans Medium"/>
                <a:cs typeface="DM Sans Medium"/>
              </a:rPr>
              <a:t> available </a:t>
            </a:r>
            <a:r>
              <a:rPr sz="800" b="0" dirty="0">
                <a:latin typeface="DM Sans Medium"/>
                <a:cs typeface="DM Sans Medium"/>
              </a:rPr>
              <a:t>upon</a:t>
            </a:r>
            <a:r>
              <a:rPr sz="800" b="0" spc="-10" dirty="0">
                <a:latin typeface="DM Sans Medium"/>
                <a:cs typeface="DM Sans Medium"/>
              </a:rPr>
              <a:t> request.</a:t>
            </a:r>
            <a:endParaRPr sz="800" dirty="0">
              <a:latin typeface="DM Sans Medium"/>
              <a:cs typeface="DM Sans Medium"/>
            </a:endParaRPr>
          </a:p>
          <a:p>
            <a:pPr>
              <a:lnSpc>
                <a:spcPct val="100000"/>
              </a:lnSpc>
              <a:spcBef>
                <a:spcPts val="905"/>
              </a:spcBef>
            </a:pPr>
            <a:endParaRPr sz="800" dirty="0">
              <a:latin typeface="DM Sans Medium"/>
              <a:cs typeface="DM Sans Medium"/>
            </a:endParaRPr>
          </a:p>
          <a:p>
            <a:pPr marL="12700" marR="24765">
              <a:lnSpc>
                <a:spcPct val="100000"/>
              </a:lnSpc>
            </a:pPr>
            <a:r>
              <a:rPr sz="800" b="0" dirty="0">
                <a:latin typeface="DM Sans Medium"/>
                <a:cs typeface="DM Sans Medium"/>
              </a:rPr>
              <a:t>This</a:t>
            </a:r>
            <a:r>
              <a:rPr sz="800" b="0" spc="-10" dirty="0">
                <a:latin typeface="DM Sans Medium"/>
                <a:cs typeface="DM Sans Medium"/>
              </a:rPr>
              <a:t> test </a:t>
            </a:r>
            <a:r>
              <a:rPr sz="800" b="0" dirty="0">
                <a:latin typeface="DM Sans Medium"/>
                <a:cs typeface="DM Sans Medium"/>
              </a:rPr>
              <a:t>was</a:t>
            </a:r>
            <a:r>
              <a:rPr sz="800" b="0" spc="-5" dirty="0">
                <a:latin typeface="DM Sans Medium"/>
                <a:cs typeface="DM Sans Medium"/>
              </a:rPr>
              <a:t> </a:t>
            </a:r>
            <a:r>
              <a:rPr sz="800" b="0" spc="-10" dirty="0">
                <a:latin typeface="DM Sans Medium"/>
                <a:cs typeface="DM Sans Medium"/>
              </a:rPr>
              <a:t>developed, </a:t>
            </a:r>
            <a:r>
              <a:rPr sz="800" b="0" dirty="0">
                <a:latin typeface="DM Sans Medium"/>
                <a:cs typeface="DM Sans Medium"/>
              </a:rPr>
              <a:t>and</a:t>
            </a:r>
            <a:r>
              <a:rPr sz="800" b="0" spc="-5" dirty="0">
                <a:latin typeface="DM Sans Medium"/>
                <a:cs typeface="DM Sans Medium"/>
              </a:rPr>
              <a:t> </a:t>
            </a:r>
            <a:r>
              <a:rPr sz="800" b="0" dirty="0">
                <a:latin typeface="DM Sans Medium"/>
                <a:cs typeface="DM Sans Medium"/>
              </a:rPr>
              <a:t>its</a:t>
            </a:r>
            <a:r>
              <a:rPr sz="800" b="0" spc="-10" dirty="0">
                <a:latin typeface="DM Sans Medium"/>
                <a:cs typeface="DM Sans Medium"/>
              </a:rPr>
              <a:t> </a:t>
            </a:r>
            <a:r>
              <a:rPr sz="800" b="0" dirty="0">
                <a:latin typeface="DM Sans Medium"/>
                <a:cs typeface="DM Sans Medium"/>
              </a:rPr>
              <a:t>performance</a:t>
            </a:r>
            <a:r>
              <a:rPr sz="800" b="0" spc="-5" dirty="0">
                <a:latin typeface="DM Sans Medium"/>
                <a:cs typeface="DM Sans Medium"/>
              </a:rPr>
              <a:t> </a:t>
            </a:r>
            <a:r>
              <a:rPr sz="800" b="0" spc="-10" dirty="0">
                <a:latin typeface="DM Sans Medium"/>
                <a:cs typeface="DM Sans Medium"/>
              </a:rPr>
              <a:t>characteristics </a:t>
            </a:r>
            <a:r>
              <a:rPr sz="800" b="0" dirty="0">
                <a:latin typeface="DM Sans Medium"/>
                <a:cs typeface="DM Sans Medium"/>
              </a:rPr>
              <a:t>were</a:t>
            </a:r>
            <a:r>
              <a:rPr sz="800" b="0" spc="-5" dirty="0">
                <a:latin typeface="DM Sans Medium"/>
                <a:cs typeface="DM Sans Medium"/>
              </a:rPr>
              <a:t> </a:t>
            </a:r>
            <a:r>
              <a:rPr sz="800" b="0" spc="-10" dirty="0">
                <a:latin typeface="DM Sans Medium"/>
                <a:cs typeface="DM Sans Medium"/>
              </a:rPr>
              <a:t>determined </a:t>
            </a:r>
            <a:r>
              <a:rPr sz="800" b="0" dirty="0">
                <a:latin typeface="DM Sans Medium"/>
                <a:cs typeface="DM Sans Medium"/>
              </a:rPr>
              <a:t>by</a:t>
            </a:r>
            <a:r>
              <a:rPr sz="800" b="0" spc="-5" dirty="0">
                <a:latin typeface="DM Sans Medium"/>
                <a:cs typeface="DM Sans Medium"/>
              </a:rPr>
              <a:t> </a:t>
            </a:r>
            <a:r>
              <a:rPr sz="800" b="0" spc="-10" dirty="0">
                <a:latin typeface="DM Sans Medium"/>
                <a:cs typeface="DM Sans Medium"/>
              </a:rPr>
              <a:t>GenepoweRx. </a:t>
            </a:r>
            <a:r>
              <a:rPr sz="800" b="0" dirty="0">
                <a:latin typeface="DM Sans Medium"/>
                <a:cs typeface="DM Sans Medium"/>
              </a:rPr>
              <a:t>This</a:t>
            </a:r>
            <a:r>
              <a:rPr sz="800" b="0" spc="-5" dirty="0">
                <a:latin typeface="DM Sans Medium"/>
                <a:cs typeface="DM Sans Medium"/>
              </a:rPr>
              <a:t> </a:t>
            </a:r>
            <a:r>
              <a:rPr sz="800" b="0" spc="-10" dirty="0">
                <a:latin typeface="DM Sans Medium"/>
                <a:cs typeface="DM Sans Medium"/>
              </a:rPr>
              <a:t>test </a:t>
            </a:r>
            <a:r>
              <a:rPr sz="800" b="0" dirty="0">
                <a:latin typeface="DM Sans Medium"/>
                <a:cs typeface="DM Sans Medium"/>
              </a:rPr>
              <a:t>has</a:t>
            </a:r>
            <a:r>
              <a:rPr sz="800" b="0" spc="-5" dirty="0">
                <a:latin typeface="DM Sans Medium"/>
                <a:cs typeface="DM Sans Medium"/>
              </a:rPr>
              <a:t> </a:t>
            </a:r>
            <a:r>
              <a:rPr sz="800" b="0" dirty="0">
                <a:latin typeface="DM Sans Medium"/>
                <a:cs typeface="DM Sans Medium"/>
              </a:rPr>
              <a:t>not</a:t>
            </a:r>
            <a:r>
              <a:rPr sz="800" b="0" spc="-10" dirty="0">
                <a:latin typeface="DM Sans Medium"/>
                <a:cs typeface="DM Sans Medium"/>
              </a:rPr>
              <a:t> </a:t>
            </a:r>
            <a:r>
              <a:rPr sz="800" b="0" dirty="0">
                <a:latin typeface="DM Sans Medium"/>
                <a:cs typeface="DM Sans Medium"/>
              </a:rPr>
              <a:t>been</a:t>
            </a:r>
            <a:r>
              <a:rPr sz="800" b="0" spc="-5" dirty="0">
                <a:latin typeface="DM Sans Medium"/>
                <a:cs typeface="DM Sans Medium"/>
              </a:rPr>
              <a:t> </a:t>
            </a:r>
            <a:r>
              <a:rPr sz="800" b="0" dirty="0">
                <a:latin typeface="DM Sans Medium"/>
                <a:cs typeface="DM Sans Medium"/>
              </a:rPr>
              <a:t>cleared</a:t>
            </a:r>
            <a:r>
              <a:rPr sz="800" b="0" spc="-10" dirty="0">
                <a:latin typeface="DM Sans Medium"/>
                <a:cs typeface="DM Sans Medium"/>
              </a:rPr>
              <a:t> </a:t>
            </a:r>
            <a:r>
              <a:rPr sz="800" b="0" spc="-25" dirty="0">
                <a:latin typeface="DM Sans Medium"/>
                <a:cs typeface="DM Sans Medium"/>
              </a:rPr>
              <a:t>or</a:t>
            </a:r>
            <a:r>
              <a:rPr sz="800" b="0" spc="500" dirty="0">
                <a:latin typeface="DM Sans Medium"/>
                <a:cs typeface="DM Sans Medium"/>
              </a:rPr>
              <a:t> </a:t>
            </a:r>
            <a:r>
              <a:rPr sz="800" b="0" spc="-10" dirty="0">
                <a:latin typeface="DM Sans Medium"/>
                <a:cs typeface="DM Sans Medium"/>
              </a:rPr>
              <a:t>approved</a:t>
            </a:r>
            <a:r>
              <a:rPr sz="800" b="0" spc="-15" dirty="0">
                <a:latin typeface="DM Sans Medium"/>
                <a:cs typeface="DM Sans Medium"/>
              </a:rPr>
              <a:t> </a:t>
            </a:r>
            <a:r>
              <a:rPr sz="800" b="0" dirty="0">
                <a:latin typeface="DM Sans Medium"/>
                <a:cs typeface="DM Sans Medium"/>
              </a:rPr>
              <a:t>by</a:t>
            </a:r>
            <a:r>
              <a:rPr sz="800" b="0" spc="-1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U.S.</a:t>
            </a:r>
            <a:r>
              <a:rPr sz="800" b="0" spc="-10" dirty="0">
                <a:latin typeface="DM Sans Medium"/>
                <a:cs typeface="DM Sans Medium"/>
              </a:rPr>
              <a:t> </a:t>
            </a:r>
            <a:r>
              <a:rPr sz="800" b="0" dirty="0">
                <a:latin typeface="DM Sans Medium"/>
                <a:cs typeface="DM Sans Medium"/>
              </a:rPr>
              <a:t>Food</a:t>
            </a:r>
            <a:r>
              <a:rPr sz="800" b="0" spc="-15" dirty="0">
                <a:latin typeface="DM Sans Medium"/>
                <a:cs typeface="DM Sans Medium"/>
              </a:rPr>
              <a:t> </a:t>
            </a:r>
            <a:r>
              <a:rPr sz="800" b="0" dirty="0">
                <a:latin typeface="DM Sans Medium"/>
                <a:cs typeface="DM Sans Medium"/>
              </a:rPr>
              <a:t>and</a:t>
            </a:r>
            <a:r>
              <a:rPr sz="800" b="0" spc="-10" dirty="0">
                <a:latin typeface="DM Sans Medium"/>
                <a:cs typeface="DM Sans Medium"/>
              </a:rPr>
              <a:t> </a:t>
            </a:r>
            <a:r>
              <a:rPr sz="800" b="0" dirty="0">
                <a:latin typeface="DM Sans Medium"/>
                <a:cs typeface="DM Sans Medium"/>
              </a:rPr>
              <a:t>Drug</a:t>
            </a:r>
            <a:r>
              <a:rPr sz="800" b="0" spc="-15" dirty="0">
                <a:latin typeface="DM Sans Medium"/>
                <a:cs typeface="DM Sans Medium"/>
              </a:rPr>
              <a:t> </a:t>
            </a:r>
            <a:r>
              <a:rPr sz="800" b="0" spc="-10" dirty="0">
                <a:latin typeface="DM Sans Medium"/>
                <a:cs typeface="DM Sans Medium"/>
              </a:rPr>
              <a:t>Administration (FDA).</a:t>
            </a:r>
            <a:r>
              <a:rPr sz="800" b="0" spc="-15" dirty="0">
                <a:latin typeface="DM Sans Medium"/>
                <a:cs typeface="DM Sans Medium"/>
              </a:rPr>
              <a:t> </a:t>
            </a:r>
            <a:r>
              <a:rPr sz="800" b="0" dirty="0">
                <a:latin typeface="DM Sans Medium"/>
                <a:cs typeface="DM Sans Medium"/>
              </a:rPr>
              <a:t>The</a:t>
            </a:r>
            <a:r>
              <a:rPr sz="800" b="0" spc="-10" dirty="0">
                <a:latin typeface="DM Sans Medium"/>
                <a:cs typeface="DM Sans Medium"/>
              </a:rPr>
              <a:t> </a:t>
            </a:r>
            <a:r>
              <a:rPr sz="800" b="0" dirty="0">
                <a:latin typeface="DM Sans Medium"/>
                <a:cs typeface="DM Sans Medium"/>
              </a:rPr>
              <a:t>FDA</a:t>
            </a:r>
            <a:r>
              <a:rPr sz="800" b="0" spc="-15" dirty="0">
                <a:latin typeface="DM Sans Medium"/>
                <a:cs typeface="DM Sans Medium"/>
              </a:rPr>
              <a:t> </a:t>
            </a:r>
            <a:r>
              <a:rPr sz="800" b="0" dirty="0">
                <a:latin typeface="DM Sans Medium"/>
                <a:cs typeface="DM Sans Medium"/>
              </a:rPr>
              <a:t>has</a:t>
            </a:r>
            <a:r>
              <a:rPr sz="800" b="0" spc="-10" dirty="0">
                <a:latin typeface="DM Sans Medium"/>
                <a:cs typeface="DM Sans Medium"/>
              </a:rPr>
              <a:t> determined </a:t>
            </a:r>
            <a:r>
              <a:rPr sz="800" b="0" dirty="0">
                <a:latin typeface="DM Sans Medium"/>
                <a:cs typeface="DM Sans Medium"/>
              </a:rPr>
              <a:t>that</a:t>
            </a:r>
            <a:r>
              <a:rPr sz="800" b="0" spc="-15" dirty="0">
                <a:latin typeface="DM Sans Medium"/>
                <a:cs typeface="DM Sans Medium"/>
              </a:rPr>
              <a:t> </a:t>
            </a:r>
            <a:r>
              <a:rPr sz="800" b="0" dirty="0">
                <a:latin typeface="DM Sans Medium"/>
                <a:cs typeface="DM Sans Medium"/>
              </a:rPr>
              <a:t>such</a:t>
            </a:r>
            <a:r>
              <a:rPr sz="800" b="0" spc="-10" dirty="0">
                <a:latin typeface="DM Sans Medium"/>
                <a:cs typeface="DM Sans Medium"/>
              </a:rPr>
              <a:t> </a:t>
            </a:r>
            <a:r>
              <a:rPr sz="800" b="0" dirty="0">
                <a:latin typeface="DM Sans Medium"/>
                <a:cs typeface="DM Sans Medium"/>
              </a:rPr>
              <a:t>clearance</a:t>
            </a:r>
            <a:r>
              <a:rPr sz="800" b="0" spc="-15" dirty="0">
                <a:latin typeface="DM Sans Medium"/>
                <a:cs typeface="DM Sans Medium"/>
              </a:rPr>
              <a:t> </a:t>
            </a:r>
            <a:r>
              <a:rPr sz="800" b="0" dirty="0">
                <a:latin typeface="DM Sans Medium"/>
                <a:cs typeface="DM Sans Medium"/>
              </a:rPr>
              <a:t>or</a:t>
            </a:r>
            <a:r>
              <a:rPr sz="800" b="0" spc="-10" dirty="0">
                <a:latin typeface="DM Sans Medium"/>
                <a:cs typeface="DM Sans Medium"/>
              </a:rPr>
              <a:t> approval</a:t>
            </a:r>
            <a:r>
              <a:rPr sz="800" b="0" spc="-15" dirty="0">
                <a:latin typeface="DM Sans Medium"/>
                <a:cs typeface="DM Sans Medium"/>
              </a:rPr>
              <a:t> </a:t>
            </a:r>
            <a:r>
              <a:rPr sz="800" b="0" dirty="0">
                <a:latin typeface="DM Sans Medium"/>
                <a:cs typeface="DM Sans Medium"/>
              </a:rPr>
              <a:t>is</a:t>
            </a:r>
            <a:r>
              <a:rPr sz="800" b="0" spc="-10" dirty="0">
                <a:latin typeface="DM Sans Medium"/>
                <a:cs typeface="DM Sans Medium"/>
              </a:rPr>
              <a:t> </a:t>
            </a:r>
            <a:r>
              <a:rPr sz="800" b="0" dirty="0">
                <a:latin typeface="DM Sans Medium"/>
                <a:cs typeface="DM Sans Medium"/>
              </a:rPr>
              <a:t>not</a:t>
            </a:r>
            <a:r>
              <a:rPr sz="800" b="0" spc="-15" dirty="0">
                <a:latin typeface="DM Sans Medium"/>
                <a:cs typeface="DM Sans Medium"/>
              </a:rPr>
              <a:t> </a:t>
            </a:r>
            <a:r>
              <a:rPr sz="800" b="0" spc="-10" dirty="0">
                <a:latin typeface="DM Sans Medium"/>
                <a:cs typeface="DM Sans Medium"/>
              </a:rPr>
              <a:t>necessary.</a:t>
            </a:r>
            <a:r>
              <a:rPr sz="800" b="0" spc="500" dirty="0">
                <a:latin typeface="DM Sans Medium"/>
                <a:cs typeface="DM Sans Medium"/>
              </a:rPr>
              <a:t> </a:t>
            </a:r>
            <a:r>
              <a:rPr sz="800" b="0" dirty="0">
                <a:latin typeface="DM Sans Medium"/>
                <a:cs typeface="DM Sans Medium"/>
              </a:rPr>
              <a:t>These</a:t>
            </a:r>
            <a:r>
              <a:rPr sz="800" b="0" spc="-10" dirty="0">
                <a:latin typeface="DM Sans Medium"/>
                <a:cs typeface="DM Sans Medium"/>
              </a:rPr>
              <a:t> interpretations </a:t>
            </a:r>
            <a:r>
              <a:rPr sz="800" b="0" dirty="0">
                <a:latin typeface="DM Sans Medium"/>
                <a:cs typeface="DM Sans Medium"/>
              </a:rPr>
              <a:t>are</a:t>
            </a:r>
            <a:r>
              <a:rPr sz="800" b="0" spc="-10" dirty="0">
                <a:latin typeface="DM Sans Medium"/>
                <a:cs typeface="DM Sans Medium"/>
              </a:rPr>
              <a:t> </a:t>
            </a:r>
            <a:r>
              <a:rPr sz="800" b="0" dirty="0">
                <a:latin typeface="DM Sans Medium"/>
                <a:cs typeface="DM Sans Medium"/>
              </a:rPr>
              <a:t>based</a:t>
            </a:r>
            <a:r>
              <a:rPr sz="800" b="0" spc="-10" dirty="0">
                <a:latin typeface="DM Sans Medium"/>
                <a:cs typeface="DM Sans Medium"/>
              </a:rPr>
              <a:t> </a:t>
            </a:r>
            <a:r>
              <a:rPr sz="800" b="0" dirty="0">
                <a:latin typeface="DM Sans Medium"/>
                <a:cs typeface="DM Sans Medium"/>
              </a:rPr>
              <a:t>on</a:t>
            </a:r>
            <a:r>
              <a:rPr sz="800" b="0" spc="-10" dirty="0">
                <a:latin typeface="DM Sans Medium"/>
                <a:cs typeface="DM Sans Medium"/>
              </a:rPr>
              <a:t> ACMG/AMP GATK, </a:t>
            </a:r>
            <a:r>
              <a:rPr sz="800" b="0" dirty="0">
                <a:latin typeface="DM Sans Medium"/>
                <a:cs typeface="DM Sans Medium"/>
              </a:rPr>
              <a:t>CPIC</a:t>
            </a:r>
            <a:r>
              <a:rPr sz="800" b="0" spc="-10" dirty="0">
                <a:latin typeface="DM Sans Medium"/>
                <a:cs typeface="DM Sans Medium"/>
              </a:rPr>
              <a:t> </a:t>
            </a:r>
            <a:r>
              <a:rPr sz="800" b="0" dirty="0">
                <a:latin typeface="DM Sans Medium"/>
                <a:cs typeface="DM Sans Medium"/>
              </a:rPr>
              <a:t>Guidelines.</a:t>
            </a:r>
            <a:r>
              <a:rPr sz="800" b="0" spc="-10" dirty="0">
                <a:latin typeface="DM Sans Medium"/>
                <a:cs typeface="DM Sans Medium"/>
              </a:rPr>
              <a:t> </a:t>
            </a:r>
            <a:r>
              <a:rPr sz="800" b="0" dirty="0">
                <a:latin typeface="DM Sans Medium"/>
                <a:cs typeface="DM Sans Medium"/>
              </a:rPr>
              <a:t>This</a:t>
            </a:r>
            <a:r>
              <a:rPr sz="800" b="0" spc="-10" dirty="0">
                <a:latin typeface="DM Sans Medium"/>
                <a:cs typeface="DM Sans Medium"/>
              </a:rPr>
              <a:t> test </a:t>
            </a:r>
            <a:r>
              <a:rPr sz="800" b="0" dirty="0">
                <a:latin typeface="DM Sans Medium"/>
                <a:cs typeface="DM Sans Medium"/>
              </a:rPr>
              <a:t>can</a:t>
            </a:r>
            <a:r>
              <a:rPr sz="800" b="0" spc="-10" dirty="0">
                <a:latin typeface="DM Sans Medium"/>
                <a:cs typeface="DM Sans Medium"/>
              </a:rPr>
              <a:t> </a:t>
            </a:r>
            <a:r>
              <a:rPr sz="800" b="0" dirty="0">
                <a:latin typeface="DM Sans Medium"/>
                <a:cs typeface="DM Sans Medium"/>
              </a:rPr>
              <a:t>be</a:t>
            </a:r>
            <a:r>
              <a:rPr sz="800" b="0" spc="-10" dirty="0">
                <a:latin typeface="DM Sans Medium"/>
                <a:cs typeface="DM Sans Medium"/>
              </a:rPr>
              <a:t> </a:t>
            </a:r>
            <a:r>
              <a:rPr sz="800" b="0" dirty="0">
                <a:latin typeface="DM Sans Medium"/>
                <a:cs typeface="DM Sans Medium"/>
              </a:rPr>
              <a:t>used</a:t>
            </a:r>
            <a:r>
              <a:rPr sz="800" b="0" spc="-10" dirty="0">
                <a:latin typeface="DM Sans Medium"/>
                <a:cs typeface="DM Sans Medium"/>
              </a:rPr>
              <a:t> </a:t>
            </a:r>
            <a:r>
              <a:rPr sz="800" b="0" dirty="0">
                <a:latin typeface="DM Sans Medium"/>
                <a:cs typeface="DM Sans Medium"/>
              </a:rPr>
              <a:t>for</a:t>
            </a:r>
            <a:r>
              <a:rPr sz="800" b="0" spc="-5" dirty="0">
                <a:latin typeface="DM Sans Medium"/>
                <a:cs typeface="DM Sans Medium"/>
              </a:rPr>
              <a:t> </a:t>
            </a:r>
            <a:r>
              <a:rPr sz="800" b="0" dirty="0">
                <a:latin typeface="DM Sans Medium"/>
                <a:cs typeface="DM Sans Medium"/>
              </a:rPr>
              <a:t>clinical</a:t>
            </a:r>
            <a:r>
              <a:rPr sz="800" b="0" spc="-10" dirty="0">
                <a:latin typeface="DM Sans Medium"/>
                <a:cs typeface="DM Sans Medium"/>
              </a:rPr>
              <a:t> </a:t>
            </a:r>
            <a:r>
              <a:rPr sz="800" b="0" dirty="0">
                <a:latin typeface="DM Sans Medium"/>
                <a:cs typeface="DM Sans Medium"/>
              </a:rPr>
              <a:t>screening</a:t>
            </a:r>
            <a:r>
              <a:rPr sz="800" b="0" spc="-10" dirty="0">
                <a:latin typeface="DM Sans Medium"/>
                <a:cs typeface="DM Sans Medium"/>
              </a:rPr>
              <a:t> </a:t>
            </a:r>
            <a:r>
              <a:rPr sz="800" b="0" dirty="0">
                <a:latin typeface="DM Sans Medium"/>
                <a:cs typeface="DM Sans Medium"/>
              </a:rPr>
              <a:t>and</a:t>
            </a:r>
            <a:r>
              <a:rPr sz="800" b="0" spc="-10" dirty="0">
                <a:latin typeface="DM Sans Medium"/>
                <a:cs typeface="DM Sans Medium"/>
              </a:rPr>
              <a:t> research purposes</a:t>
            </a:r>
            <a:r>
              <a:rPr sz="800" b="0" spc="500" dirty="0">
                <a:latin typeface="DM Sans Medium"/>
                <a:cs typeface="DM Sans Medium"/>
              </a:rPr>
              <a:t> </a:t>
            </a:r>
            <a:r>
              <a:rPr sz="800" b="0" spc="-10" dirty="0">
                <a:latin typeface="DM Sans Medium"/>
                <a:cs typeface="DM Sans Medium"/>
              </a:rPr>
              <a:t>only.</a:t>
            </a:r>
            <a:r>
              <a:rPr sz="800" b="0" dirty="0">
                <a:latin typeface="DM Sans Medium"/>
                <a:cs typeface="DM Sans Medium"/>
              </a:rPr>
              <a:t> The </a:t>
            </a:r>
            <a:r>
              <a:rPr sz="800" b="0" spc="-10" dirty="0">
                <a:latin typeface="DM Sans Medium"/>
                <a:cs typeface="DM Sans Medium"/>
              </a:rPr>
              <a:t>test</a:t>
            </a:r>
            <a:r>
              <a:rPr sz="800" b="0" dirty="0">
                <a:latin typeface="DM Sans Medium"/>
                <a:cs typeface="DM Sans Medium"/>
              </a:rPr>
              <a:t> is </a:t>
            </a:r>
            <a:r>
              <a:rPr sz="800" b="0" spc="-10" dirty="0">
                <a:latin typeface="DM Sans Medium"/>
                <a:cs typeface="DM Sans Medium"/>
              </a:rPr>
              <a:t>registered</a:t>
            </a:r>
            <a:r>
              <a:rPr sz="800" b="0" dirty="0">
                <a:latin typeface="DM Sans Medium"/>
                <a:cs typeface="DM Sans Medium"/>
              </a:rPr>
              <a:t> in CDSCO, India, as </a:t>
            </a:r>
            <a:r>
              <a:rPr sz="800" b="0" spc="-10" dirty="0">
                <a:latin typeface="DM Sans Medium"/>
                <a:cs typeface="DM Sans Medium"/>
              </a:rPr>
              <a:t>Uppalu-</a:t>
            </a:r>
            <a:r>
              <a:rPr sz="800" b="0" spc="-25" dirty="0">
                <a:latin typeface="DM Sans Medium"/>
                <a:cs typeface="DM Sans Medium"/>
              </a:rPr>
              <a:t>Hyder-</a:t>
            </a:r>
            <a:r>
              <a:rPr sz="800" b="0" spc="-10" dirty="0">
                <a:latin typeface="DM Sans Medium"/>
                <a:cs typeface="DM Sans Medium"/>
              </a:rPr>
              <a:t>TE/M/IVD/008407,</a:t>
            </a:r>
            <a:r>
              <a:rPr sz="800" b="0" dirty="0">
                <a:latin typeface="DM Sans Medium"/>
                <a:cs typeface="DM Sans Medium"/>
              </a:rPr>
              <a:t> Class C</a:t>
            </a:r>
            <a:r>
              <a:rPr sz="800" b="0" spc="5" dirty="0">
                <a:latin typeface="DM Sans Medium"/>
                <a:cs typeface="DM Sans Medium"/>
              </a:rPr>
              <a:t> </a:t>
            </a:r>
            <a:r>
              <a:rPr sz="800" b="0" dirty="0">
                <a:latin typeface="DM Sans Medium"/>
                <a:cs typeface="DM Sans Medium"/>
              </a:rPr>
              <a:t>of Medical Devices, </a:t>
            </a:r>
            <a:r>
              <a:rPr sz="800" b="0" spc="-10" dirty="0">
                <a:latin typeface="DM Sans Medium"/>
                <a:cs typeface="DM Sans Medium"/>
              </a:rPr>
              <a:t>2022.</a:t>
            </a:r>
            <a:endParaRPr sz="800" dirty="0">
              <a:latin typeface="DM Sans Medium"/>
              <a:cs typeface="DM Sans Medium"/>
            </a:endParaRPr>
          </a:p>
        </p:txBody>
      </p:sp>
      <p:sp>
        <p:nvSpPr>
          <p:cNvPr id="3" name="object 3"/>
          <p:cNvSpPr txBox="1"/>
          <p:nvPr/>
        </p:nvSpPr>
        <p:spPr>
          <a:xfrm>
            <a:off x="374823" y="1500698"/>
            <a:ext cx="2226310" cy="462280"/>
          </a:xfrm>
          <a:prstGeom prst="rect">
            <a:avLst/>
          </a:prstGeom>
        </p:spPr>
        <p:txBody>
          <a:bodyPr vert="horz" wrap="square" lIns="0" tIns="14604" rIns="0" bIns="0" rtlCol="0">
            <a:spAutoFit/>
          </a:bodyPr>
          <a:lstStyle/>
          <a:p>
            <a:pPr marL="12700">
              <a:lnSpc>
                <a:spcPct val="100000"/>
              </a:lnSpc>
              <a:spcBef>
                <a:spcPts val="114"/>
              </a:spcBef>
            </a:pPr>
            <a:r>
              <a:rPr sz="2850" b="1" spc="-170" dirty="0">
                <a:solidFill>
                  <a:srgbClr val="262261"/>
                </a:solidFill>
                <a:latin typeface="Bitter" pitchFamily="2" charset="0"/>
                <a:cs typeface="Book Antiqua"/>
              </a:rPr>
              <a:t>DISCLAIMER</a:t>
            </a:r>
            <a:endParaRPr sz="2850" dirty="0">
              <a:latin typeface="Bitter" pitchFamily="2" charset="0"/>
              <a:cs typeface="Book Antiqua"/>
            </a:endParaRPr>
          </a:p>
        </p:txBody>
      </p:sp>
      <p:sp>
        <p:nvSpPr>
          <p:cNvPr id="4" name="object 4"/>
          <p:cNvSpPr txBox="1"/>
          <p:nvPr/>
        </p:nvSpPr>
        <p:spPr>
          <a:xfrm>
            <a:off x="395560" y="9832725"/>
            <a:ext cx="62674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DM Sans" pitchFamily="2" charset="0"/>
                <a:cs typeface="DM Sans"/>
              </a:rPr>
              <a:t>ISO:</a:t>
            </a:r>
            <a:r>
              <a:rPr sz="700" spc="50" dirty="0">
                <a:latin typeface="DM Sans" pitchFamily="2" charset="0"/>
                <a:cs typeface="DM Sans"/>
              </a:rPr>
              <a:t> </a:t>
            </a:r>
            <a:r>
              <a:rPr sz="700" dirty="0">
                <a:latin typeface="DM Sans" pitchFamily="2" charset="0"/>
                <a:cs typeface="DM Sans"/>
              </a:rPr>
              <a:t>TE/R-</a:t>
            </a:r>
            <a:r>
              <a:rPr sz="700" spc="-25" dirty="0">
                <a:latin typeface="DM Sans" pitchFamily="2" charset="0"/>
                <a:cs typeface="DM Sans"/>
              </a:rPr>
              <a:t>009</a:t>
            </a:r>
            <a:endParaRPr sz="700" dirty="0">
              <a:latin typeface="DM Sans" pitchFamily="2" charset="0"/>
              <a:cs typeface="DM Sans"/>
            </a:endParaRPr>
          </a:p>
        </p:txBody>
      </p:sp>
      <p:sp>
        <p:nvSpPr>
          <p:cNvPr id="5" name="object 5"/>
          <p:cNvSpPr txBox="1"/>
          <p:nvPr/>
        </p:nvSpPr>
        <p:spPr>
          <a:xfrm>
            <a:off x="2540210" y="7514826"/>
            <a:ext cx="982980" cy="104516"/>
          </a:xfrm>
          <a:prstGeom prst="rect">
            <a:avLst/>
          </a:prstGeom>
        </p:spPr>
        <p:txBody>
          <a:bodyPr vert="horz" wrap="square" lIns="0" tIns="12065" rIns="0" bIns="0" rtlCol="0">
            <a:spAutoFit/>
          </a:bodyPr>
          <a:lstStyle/>
          <a:p>
            <a:pPr marL="12700">
              <a:lnSpc>
                <a:spcPct val="100000"/>
              </a:lnSpc>
              <a:spcBef>
                <a:spcPts val="95"/>
              </a:spcBef>
            </a:pPr>
            <a:r>
              <a:rPr sz="600" b="1" spc="-10" dirty="0">
                <a:latin typeface="DM Sans" pitchFamily="2" charset="0"/>
                <a:cs typeface="DM Sans"/>
              </a:rPr>
              <a:t>Dr. Kalyani Palasamudram</a:t>
            </a:r>
            <a:endParaRPr sz="600" dirty="0">
              <a:latin typeface="DM Sans" pitchFamily="2" charset="0"/>
              <a:cs typeface="DM Sans"/>
            </a:endParaRPr>
          </a:p>
        </p:txBody>
      </p:sp>
      <p:sp>
        <p:nvSpPr>
          <p:cNvPr id="6" name="object 6"/>
          <p:cNvSpPr txBox="1"/>
          <p:nvPr/>
        </p:nvSpPr>
        <p:spPr>
          <a:xfrm>
            <a:off x="4250110" y="7514826"/>
            <a:ext cx="1556385" cy="286617"/>
          </a:xfrm>
          <a:prstGeom prst="rect">
            <a:avLst/>
          </a:prstGeom>
        </p:spPr>
        <p:txBody>
          <a:bodyPr vert="horz" wrap="square" lIns="0" tIns="12065" rIns="0" bIns="0" rtlCol="0">
            <a:spAutoFit/>
          </a:bodyPr>
          <a:lstStyle/>
          <a:p>
            <a:pPr marL="12700">
              <a:lnSpc>
                <a:spcPts val="720"/>
              </a:lnSpc>
              <a:spcBef>
                <a:spcPts val="95"/>
              </a:spcBef>
            </a:pPr>
            <a:r>
              <a:rPr sz="600" b="1" spc="-10" dirty="0">
                <a:latin typeface="DM Sans" pitchFamily="2" charset="0"/>
                <a:cs typeface="DM Sans"/>
              </a:rPr>
              <a:t>Dr.</a:t>
            </a:r>
            <a:r>
              <a:rPr sz="600" b="1" spc="-15" dirty="0">
                <a:latin typeface="DM Sans" pitchFamily="2" charset="0"/>
                <a:cs typeface="DM Sans"/>
              </a:rPr>
              <a:t> </a:t>
            </a:r>
            <a:r>
              <a:rPr sz="600" b="1" spc="-10" dirty="0">
                <a:latin typeface="DM Sans" pitchFamily="2" charset="0"/>
                <a:cs typeface="DM Sans"/>
              </a:rPr>
              <a:t>Kalyan</a:t>
            </a:r>
            <a:r>
              <a:rPr sz="600" b="1" spc="-15" dirty="0">
                <a:latin typeface="DM Sans" pitchFamily="2" charset="0"/>
                <a:cs typeface="DM Sans"/>
              </a:rPr>
              <a:t> </a:t>
            </a:r>
            <a:r>
              <a:rPr sz="600" b="1" dirty="0">
                <a:latin typeface="DM Sans" pitchFamily="2" charset="0"/>
                <a:cs typeface="DM Sans"/>
              </a:rPr>
              <a:t>Ram</a:t>
            </a:r>
            <a:r>
              <a:rPr sz="600" b="1" spc="-15" dirty="0">
                <a:latin typeface="DM Sans" pitchFamily="2" charset="0"/>
                <a:cs typeface="DM Sans"/>
              </a:rPr>
              <a:t> </a:t>
            </a:r>
            <a:r>
              <a:rPr sz="600" b="1" spc="-10" dirty="0">
                <a:latin typeface="DM Sans" pitchFamily="2" charset="0"/>
                <a:cs typeface="DM Sans"/>
              </a:rPr>
              <a:t>Uppaluri</a:t>
            </a:r>
            <a:endParaRPr sz="600" dirty="0">
              <a:latin typeface="DM Sans" pitchFamily="2" charset="0"/>
              <a:cs typeface="DM Sans"/>
            </a:endParaRPr>
          </a:p>
          <a:p>
            <a:pPr marL="354330" marR="5080">
              <a:lnSpc>
                <a:spcPct val="100000"/>
              </a:lnSpc>
            </a:pPr>
            <a:r>
              <a:rPr sz="600" b="0" dirty="0">
                <a:latin typeface="DM Sans Medium"/>
                <a:cs typeface="DM Sans Medium"/>
              </a:rPr>
              <a:t>MD</a:t>
            </a:r>
            <a:r>
              <a:rPr sz="600" b="0" spc="-10" dirty="0">
                <a:latin typeface="DM Sans Medium"/>
                <a:cs typeface="DM Sans Medium"/>
              </a:rPr>
              <a:t> </a:t>
            </a:r>
            <a:r>
              <a:rPr sz="600" b="0" spc="-30" dirty="0">
                <a:latin typeface="DM Sans Medium"/>
                <a:cs typeface="DM Sans Medium"/>
              </a:rPr>
              <a:t>FACP,</a:t>
            </a:r>
            <a:r>
              <a:rPr sz="600" b="0" spc="-5" dirty="0">
                <a:latin typeface="DM Sans Medium"/>
                <a:cs typeface="DM Sans Medium"/>
              </a:rPr>
              <a:t> </a:t>
            </a:r>
            <a:r>
              <a:rPr sz="600" b="0" dirty="0">
                <a:latin typeface="DM Sans Medium"/>
                <a:cs typeface="DM Sans Medium"/>
              </a:rPr>
              <a:t>MD</a:t>
            </a:r>
            <a:r>
              <a:rPr sz="600" b="0" spc="-10" dirty="0">
                <a:latin typeface="DM Sans Medium"/>
                <a:cs typeface="DM Sans Medium"/>
              </a:rPr>
              <a:t> </a:t>
            </a:r>
            <a:r>
              <a:rPr sz="600" b="0" dirty="0">
                <a:latin typeface="DM Sans Medium"/>
                <a:cs typeface="DM Sans Medium"/>
              </a:rPr>
              <a:t>in</a:t>
            </a:r>
            <a:r>
              <a:rPr sz="600" b="0" spc="-5" dirty="0">
                <a:latin typeface="DM Sans Medium"/>
                <a:cs typeface="DM Sans Medium"/>
              </a:rPr>
              <a:t> </a:t>
            </a:r>
            <a:r>
              <a:rPr sz="600" b="0" dirty="0">
                <a:latin typeface="DM Sans Medium"/>
                <a:cs typeface="DM Sans Medium"/>
              </a:rPr>
              <a:t>Internal</a:t>
            </a:r>
            <a:r>
              <a:rPr sz="600" b="0" spc="-5" dirty="0">
                <a:latin typeface="DM Sans Medium"/>
                <a:cs typeface="DM Sans Medium"/>
              </a:rPr>
              <a:t> </a:t>
            </a:r>
            <a:r>
              <a:rPr sz="600" b="0" spc="-10" dirty="0">
                <a:latin typeface="DM Sans Medium"/>
                <a:cs typeface="DM Sans Medium"/>
              </a:rPr>
              <a:t>Medicine</a:t>
            </a:r>
            <a:r>
              <a:rPr sz="600" b="0" spc="500" dirty="0">
                <a:latin typeface="DM Sans Medium"/>
                <a:cs typeface="DM Sans Medium"/>
              </a:rPr>
              <a:t> </a:t>
            </a:r>
            <a:r>
              <a:rPr sz="600" b="0" dirty="0">
                <a:latin typeface="DM Sans Medium"/>
                <a:cs typeface="DM Sans Medium"/>
              </a:rPr>
              <a:t>Managing</a:t>
            </a:r>
            <a:r>
              <a:rPr sz="600" b="0" spc="-15" dirty="0">
                <a:latin typeface="DM Sans Medium"/>
                <a:cs typeface="DM Sans Medium"/>
              </a:rPr>
              <a:t> </a:t>
            </a:r>
            <a:r>
              <a:rPr sz="600" b="0" spc="-10" dirty="0">
                <a:latin typeface="DM Sans Medium"/>
                <a:cs typeface="DM Sans Medium"/>
              </a:rPr>
              <a:t>Director</a:t>
            </a:r>
            <a:endParaRPr sz="600" dirty="0">
              <a:latin typeface="DM Sans Medium"/>
              <a:cs typeface="DM Sans Medium"/>
            </a:endParaRPr>
          </a:p>
        </p:txBody>
      </p:sp>
      <p:sp>
        <p:nvSpPr>
          <p:cNvPr id="7" name="object 7"/>
          <p:cNvSpPr txBox="1"/>
          <p:nvPr/>
        </p:nvSpPr>
        <p:spPr>
          <a:xfrm>
            <a:off x="395573" y="7553424"/>
            <a:ext cx="3218180" cy="260985"/>
          </a:xfrm>
          <a:prstGeom prst="rect">
            <a:avLst/>
          </a:prstGeom>
        </p:spPr>
        <p:txBody>
          <a:bodyPr vert="horz" wrap="square" lIns="0" tIns="13970" rIns="0" bIns="0" rtlCol="0">
            <a:spAutoFit/>
          </a:bodyPr>
          <a:lstStyle/>
          <a:p>
            <a:pPr marL="12700">
              <a:lnSpc>
                <a:spcPts val="1160"/>
              </a:lnSpc>
              <a:spcBef>
                <a:spcPts val="110"/>
              </a:spcBef>
              <a:tabLst>
                <a:tab pos="2157095" algn="l"/>
              </a:tabLst>
            </a:pPr>
            <a:r>
              <a:rPr sz="1500" b="1" baseline="2777" dirty="0">
                <a:latin typeface="DM Sans" pitchFamily="2" charset="0"/>
                <a:cs typeface="DM Sans"/>
              </a:rPr>
              <a:t>Report</a:t>
            </a:r>
            <a:r>
              <a:rPr sz="1500" b="1" spc="-7" baseline="2777" dirty="0">
                <a:latin typeface="DM Sans" pitchFamily="2" charset="0"/>
                <a:cs typeface="DM Sans"/>
              </a:rPr>
              <a:t> </a:t>
            </a:r>
            <a:r>
              <a:rPr sz="1500" b="1" baseline="2777" dirty="0">
                <a:latin typeface="DM Sans" pitchFamily="2" charset="0"/>
                <a:cs typeface="DM Sans"/>
              </a:rPr>
              <a:t>content</a:t>
            </a:r>
            <a:r>
              <a:rPr sz="1500" b="1" spc="-7" baseline="2777" dirty="0">
                <a:latin typeface="DM Sans" pitchFamily="2" charset="0"/>
                <a:cs typeface="DM Sans"/>
              </a:rPr>
              <a:t> </a:t>
            </a:r>
            <a:r>
              <a:rPr sz="1500" b="1" baseline="2777" dirty="0">
                <a:latin typeface="DM Sans" pitchFamily="2" charset="0"/>
                <a:cs typeface="DM Sans"/>
              </a:rPr>
              <a:t>approved</a:t>
            </a:r>
            <a:r>
              <a:rPr sz="1500" b="1" spc="352" baseline="2777" dirty="0">
                <a:latin typeface="DM Sans" pitchFamily="2" charset="0"/>
                <a:cs typeface="DM Sans"/>
              </a:rPr>
              <a:t> </a:t>
            </a:r>
            <a:r>
              <a:rPr sz="1500" b="1" spc="-37" baseline="2777" dirty="0">
                <a:latin typeface="DM Sans" pitchFamily="2" charset="0"/>
                <a:cs typeface="DM Sans"/>
              </a:rPr>
              <a:t>by:</a:t>
            </a:r>
            <a:r>
              <a:rPr sz="1500" b="1" baseline="2777" dirty="0">
                <a:latin typeface="DM Sans" pitchFamily="2" charset="0"/>
                <a:cs typeface="DM Sans"/>
              </a:rPr>
              <a:t>	</a:t>
            </a:r>
            <a:r>
              <a:rPr sz="600" b="0" dirty="0">
                <a:latin typeface="DM Sans Medium"/>
                <a:cs typeface="DM Sans Medium"/>
              </a:rPr>
              <a:t>Ph.D</a:t>
            </a:r>
            <a:r>
              <a:rPr sz="600" b="0" spc="-20" dirty="0">
                <a:latin typeface="DM Sans Medium"/>
                <a:cs typeface="DM Sans Medium"/>
              </a:rPr>
              <a:t> </a:t>
            </a:r>
            <a:r>
              <a:rPr sz="600" b="0" dirty="0">
                <a:latin typeface="DM Sans Medium"/>
                <a:cs typeface="DM Sans Medium"/>
              </a:rPr>
              <a:t>(Medical</a:t>
            </a:r>
            <a:r>
              <a:rPr sz="600" b="0" spc="-15" dirty="0">
                <a:latin typeface="DM Sans Medium"/>
                <a:cs typeface="DM Sans Medium"/>
              </a:rPr>
              <a:t> </a:t>
            </a:r>
            <a:r>
              <a:rPr sz="600" b="0" spc="-10" dirty="0">
                <a:latin typeface="DM Sans Medium"/>
                <a:cs typeface="DM Sans Medium"/>
              </a:rPr>
              <a:t>Biotechnology)</a:t>
            </a:r>
            <a:endParaRPr sz="600" dirty="0">
              <a:latin typeface="DM Sans Medium"/>
              <a:cs typeface="DM Sans Medium"/>
            </a:endParaRPr>
          </a:p>
          <a:p>
            <a:pPr marR="242570" algn="r">
              <a:lnSpc>
                <a:spcPts val="680"/>
              </a:lnSpc>
            </a:pPr>
            <a:r>
              <a:rPr sz="600" b="0" dirty="0">
                <a:latin typeface="DM Sans Medium"/>
                <a:cs typeface="DM Sans Medium"/>
              </a:rPr>
              <a:t>Chief</a:t>
            </a:r>
            <a:r>
              <a:rPr sz="600" b="0" spc="-30" dirty="0">
                <a:latin typeface="DM Sans Medium"/>
                <a:cs typeface="DM Sans Medium"/>
              </a:rPr>
              <a:t> </a:t>
            </a:r>
            <a:r>
              <a:rPr sz="600" b="0" dirty="0">
                <a:latin typeface="DM Sans Medium"/>
                <a:cs typeface="DM Sans Medium"/>
              </a:rPr>
              <a:t>Scientiﬁc</a:t>
            </a:r>
            <a:r>
              <a:rPr sz="600" b="0" spc="-25" dirty="0">
                <a:latin typeface="DM Sans Medium"/>
                <a:cs typeface="DM Sans Medium"/>
              </a:rPr>
              <a:t> </a:t>
            </a:r>
            <a:r>
              <a:rPr sz="600" b="0" spc="-10" dirty="0">
                <a:latin typeface="DM Sans Medium"/>
                <a:cs typeface="DM Sans Medium"/>
              </a:rPr>
              <a:t>Ofﬁcer</a:t>
            </a:r>
            <a:endParaRPr sz="600" dirty="0">
              <a:latin typeface="DM Sans Medium"/>
              <a:cs typeface="DM Sans Medium"/>
            </a:endParaRPr>
          </a:p>
        </p:txBody>
      </p:sp>
      <p:sp>
        <p:nvSpPr>
          <p:cNvPr id="8" name="object 8"/>
          <p:cNvSpPr txBox="1"/>
          <p:nvPr/>
        </p:nvSpPr>
        <p:spPr>
          <a:xfrm>
            <a:off x="382314" y="7886766"/>
            <a:ext cx="6627495" cy="1600200"/>
          </a:xfrm>
          <a:prstGeom prst="rect">
            <a:avLst/>
          </a:prstGeom>
        </p:spPr>
        <p:txBody>
          <a:bodyPr vert="horz" wrap="square" lIns="0" tIns="38100" rIns="0" bIns="0" rtlCol="0">
            <a:spAutoFit/>
          </a:bodyPr>
          <a:lstStyle/>
          <a:p>
            <a:pPr marL="12700">
              <a:lnSpc>
                <a:spcPct val="100000"/>
              </a:lnSpc>
              <a:spcBef>
                <a:spcPts val="300"/>
              </a:spcBef>
            </a:pPr>
            <a:r>
              <a:rPr sz="500" b="1" dirty="0">
                <a:latin typeface="DM Sans" pitchFamily="2" charset="0"/>
                <a:cs typeface="DM Sans"/>
              </a:rPr>
              <a:t>Disclaimer of </a:t>
            </a:r>
            <a:r>
              <a:rPr sz="500" b="1" spc="-10" dirty="0">
                <a:latin typeface="DM Sans" pitchFamily="2" charset="0"/>
                <a:cs typeface="DM Sans"/>
              </a:rPr>
              <a:t>Liability</a:t>
            </a:r>
            <a:endParaRPr sz="500" dirty="0">
              <a:latin typeface="DM Sans" pitchFamily="2" charset="0"/>
              <a:cs typeface="DM Sans"/>
            </a:endParaRPr>
          </a:p>
          <a:p>
            <a:pPr marL="12700" marR="6985">
              <a:lnSpc>
                <a:spcPct val="100000"/>
              </a:lnSpc>
              <a:spcBef>
                <a:spcPts val="200"/>
              </a:spcBef>
            </a:pPr>
            <a:r>
              <a:rPr sz="500" b="0" dirty="0">
                <a:latin typeface="DM Sans Medium"/>
                <a:cs typeface="DM Sans Medium"/>
              </a:rPr>
              <a:t>This report is provided as an information source for clinicians and is not intended it to be considered a substitute for professional medical advice. If you </a:t>
            </a:r>
            <a:r>
              <a:rPr sz="500" b="0" spc="-10" dirty="0">
                <a:latin typeface="DM Sans Medium"/>
                <a:cs typeface="DM Sans Medium"/>
              </a:rPr>
              <a:t>have</a:t>
            </a:r>
            <a:r>
              <a:rPr sz="500" b="0" dirty="0">
                <a:latin typeface="DM Sans Medium"/>
                <a:cs typeface="DM Sans Medium"/>
              </a:rPr>
              <a:t> or suspect you </a:t>
            </a:r>
            <a:r>
              <a:rPr sz="500" b="0" spc="-10" dirty="0">
                <a:latin typeface="DM Sans Medium"/>
                <a:cs typeface="DM Sans Medium"/>
              </a:rPr>
              <a:t>have</a:t>
            </a:r>
            <a:r>
              <a:rPr sz="500" b="0" dirty="0">
                <a:latin typeface="DM Sans Medium"/>
                <a:cs typeface="DM Sans Medium"/>
              </a:rPr>
              <a:t> a medical problem, contact your </a:t>
            </a:r>
            <a:r>
              <a:rPr sz="500" b="0" spc="-10" dirty="0">
                <a:latin typeface="DM Sans Medium"/>
                <a:cs typeface="DM Sans Medium"/>
              </a:rPr>
              <a:t>physician</a:t>
            </a:r>
            <a:r>
              <a:rPr sz="500" b="0" spc="500" dirty="0">
                <a:latin typeface="DM Sans Medium"/>
                <a:cs typeface="DM Sans Medium"/>
              </a:rPr>
              <a:t> </a:t>
            </a:r>
            <a:r>
              <a:rPr sz="500" b="0" dirty="0">
                <a:latin typeface="DM Sans Medium"/>
                <a:cs typeface="DM Sans Medium"/>
              </a:rPr>
              <a:t>for personalized treatment or </a:t>
            </a:r>
            <a:r>
              <a:rPr sz="500" b="0" spc="-10" dirty="0">
                <a:latin typeface="DM Sans Medium"/>
                <a:cs typeface="DM Sans Medium"/>
              </a:rPr>
              <a:t>therapy.</a:t>
            </a:r>
            <a:r>
              <a:rPr sz="500" b="0" dirty="0">
                <a:latin typeface="DM Sans Medium"/>
                <a:cs typeface="DM Sans Medium"/>
              </a:rPr>
              <a:t> The translation of genomics knowledge and data into the current report requires generalization and continuous expansion of genomic insights from literature. Hence, minor errors </a:t>
            </a:r>
            <a:r>
              <a:rPr sz="500" b="0" spc="-25" dirty="0">
                <a:latin typeface="DM Sans Medium"/>
                <a:cs typeface="DM Sans Medium"/>
              </a:rPr>
              <a:t>are</a:t>
            </a:r>
            <a:r>
              <a:rPr sz="500" b="0" spc="500" dirty="0">
                <a:latin typeface="DM Sans Medium"/>
                <a:cs typeface="DM Sans Medium"/>
              </a:rPr>
              <a:t> </a:t>
            </a:r>
            <a:r>
              <a:rPr sz="500" b="0" dirty="0">
                <a:latin typeface="DM Sans Medium"/>
                <a:cs typeface="DM Sans Medium"/>
              </a:rPr>
              <a:t>anticipated. This genomic</a:t>
            </a:r>
            <a:r>
              <a:rPr sz="500" b="0" spc="5" dirty="0">
                <a:latin typeface="DM Sans Medium"/>
                <a:cs typeface="DM Sans Medium"/>
              </a:rPr>
              <a:t> </a:t>
            </a:r>
            <a:r>
              <a:rPr sz="500" b="0" dirty="0">
                <a:latin typeface="DM Sans Medium"/>
                <a:cs typeface="DM Sans Medium"/>
              </a:rPr>
              <a:t>report and</a:t>
            </a:r>
            <a:r>
              <a:rPr sz="500" b="0" spc="5" dirty="0">
                <a:latin typeface="DM Sans Medium"/>
                <a:cs typeface="DM Sans Medium"/>
              </a:rPr>
              <a:t> </a:t>
            </a:r>
            <a:r>
              <a:rPr sz="500" b="0" dirty="0">
                <a:latin typeface="DM Sans Medium"/>
                <a:cs typeface="DM Sans Medium"/>
              </a:rPr>
              <a:t>the usefulness</a:t>
            </a:r>
            <a:r>
              <a:rPr sz="500" b="0" spc="5" dirty="0">
                <a:latin typeface="DM Sans Medium"/>
                <a:cs typeface="DM Sans Medium"/>
              </a:rPr>
              <a:t> </a:t>
            </a:r>
            <a:r>
              <a:rPr sz="500" b="0" dirty="0">
                <a:latin typeface="DM Sans Medium"/>
                <a:cs typeface="DM Sans Medium"/>
              </a:rPr>
              <a:t>of the</a:t>
            </a:r>
            <a:r>
              <a:rPr sz="500" b="0" spc="5" dirty="0">
                <a:latin typeface="DM Sans Medium"/>
                <a:cs typeface="DM Sans Medium"/>
              </a:rPr>
              <a:t> </a:t>
            </a:r>
            <a:r>
              <a:rPr sz="500" b="0" dirty="0">
                <a:latin typeface="DM Sans Medium"/>
                <a:cs typeface="DM Sans Medium"/>
              </a:rPr>
              <a:t>information provided</a:t>
            </a:r>
            <a:r>
              <a:rPr sz="500" b="0" spc="5" dirty="0">
                <a:latin typeface="DM Sans Medium"/>
                <a:cs typeface="DM Sans Medium"/>
              </a:rPr>
              <a:t> </a:t>
            </a:r>
            <a:r>
              <a:rPr sz="500" b="0" dirty="0">
                <a:latin typeface="DM Sans Medium"/>
                <a:cs typeface="DM Sans Medium"/>
              </a:rPr>
              <a:t>in the report</a:t>
            </a:r>
            <a:r>
              <a:rPr sz="500" b="0" spc="5" dirty="0">
                <a:latin typeface="DM Sans Medium"/>
                <a:cs typeface="DM Sans Medium"/>
              </a:rPr>
              <a:t> </a:t>
            </a:r>
            <a:r>
              <a:rPr sz="500" b="0" dirty="0">
                <a:latin typeface="DM Sans Medium"/>
                <a:cs typeface="DM Sans Medium"/>
              </a:rPr>
              <a:t>shall not</a:t>
            </a:r>
            <a:r>
              <a:rPr sz="500" b="0" spc="5" dirty="0">
                <a:latin typeface="DM Sans Medium"/>
                <a:cs typeface="DM Sans Medium"/>
              </a:rPr>
              <a:t> </a:t>
            </a:r>
            <a:r>
              <a:rPr sz="500" b="0" dirty="0">
                <a:latin typeface="DM Sans Medium"/>
                <a:cs typeface="DM Sans Medium"/>
              </a:rPr>
              <a:t>warranty or</a:t>
            </a:r>
            <a:r>
              <a:rPr sz="500" b="0" spc="5" dirty="0">
                <a:latin typeface="DM Sans Medium"/>
                <a:cs typeface="DM Sans Medium"/>
              </a:rPr>
              <a:t> </a:t>
            </a:r>
            <a:r>
              <a:rPr sz="500" b="0" dirty="0">
                <a:latin typeface="DM Sans Medium"/>
                <a:cs typeface="DM Sans Medium"/>
              </a:rPr>
              <a:t>hold any</a:t>
            </a:r>
            <a:r>
              <a:rPr sz="500" b="0" spc="5" dirty="0">
                <a:latin typeface="DM Sans Medium"/>
                <a:cs typeface="DM Sans Medium"/>
              </a:rPr>
              <a:t> </a:t>
            </a:r>
            <a:r>
              <a:rPr sz="500" b="0" dirty="0">
                <a:latin typeface="DM Sans Medium"/>
                <a:cs typeface="DM Sans Medium"/>
              </a:rPr>
              <a:t>liability or</a:t>
            </a:r>
            <a:r>
              <a:rPr sz="500" b="0" spc="5" dirty="0">
                <a:latin typeface="DM Sans Medium"/>
                <a:cs typeface="DM Sans Medium"/>
              </a:rPr>
              <a:t> </a:t>
            </a:r>
            <a:r>
              <a:rPr sz="500" b="0" dirty="0">
                <a:latin typeface="DM Sans Medium"/>
                <a:cs typeface="DM Sans Medium"/>
              </a:rPr>
              <a:t>responsibility for</a:t>
            </a:r>
            <a:r>
              <a:rPr sz="500" b="0" spc="5" dirty="0">
                <a:latin typeface="DM Sans Medium"/>
                <a:cs typeface="DM Sans Medium"/>
              </a:rPr>
              <a:t> </a:t>
            </a:r>
            <a:r>
              <a:rPr sz="500" b="0" dirty="0">
                <a:latin typeface="DM Sans Medium"/>
                <a:cs typeface="DM Sans Medium"/>
              </a:rPr>
              <a:t>any direct, indirect,</a:t>
            </a:r>
            <a:r>
              <a:rPr sz="500" b="0" spc="5" dirty="0">
                <a:latin typeface="DM Sans Medium"/>
                <a:cs typeface="DM Sans Medium"/>
              </a:rPr>
              <a:t> </a:t>
            </a:r>
            <a:r>
              <a:rPr sz="500" b="0" dirty="0">
                <a:latin typeface="DM Sans Medium"/>
                <a:cs typeface="DM Sans Medium"/>
              </a:rPr>
              <a:t>incidental, or</a:t>
            </a:r>
            <a:r>
              <a:rPr sz="500" b="0" spc="5" dirty="0">
                <a:latin typeface="DM Sans Medium"/>
                <a:cs typeface="DM Sans Medium"/>
              </a:rPr>
              <a:t> </a:t>
            </a:r>
            <a:r>
              <a:rPr sz="500" b="0" dirty="0">
                <a:latin typeface="DM Sans Medium"/>
                <a:cs typeface="DM Sans Medium"/>
              </a:rPr>
              <a:t>consequential indemnities</a:t>
            </a:r>
            <a:r>
              <a:rPr sz="500" b="0" spc="5" dirty="0">
                <a:latin typeface="DM Sans Medium"/>
                <a:cs typeface="DM Sans Medium"/>
              </a:rPr>
              <a:t> </a:t>
            </a:r>
            <a:r>
              <a:rPr sz="500" b="0" spc="-10" dirty="0">
                <a:latin typeface="DM Sans Medium"/>
                <a:cs typeface="DM Sans Medium"/>
              </a:rPr>
              <a:t>arising</a:t>
            </a:r>
            <a:r>
              <a:rPr sz="500" b="0" spc="500" dirty="0">
                <a:latin typeface="DM Sans Medium"/>
                <a:cs typeface="DM Sans Medium"/>
              </a:rPr>
              <a:t> </a:t>
            </a:r>
            <a:r>
              <a:rPr sz="500" b="0" dirty="0">
                <a:latin typeface="DM Sans Medium"/>
                <a:cs typeface="DM Sans Medium"/>
              </a:rPr>
              <a:t>out</a:t>
            </a:r>
            <a:r>
              <a:rPr sz="500" b="0" spc="-5" dirty="0">
                <a:latin typeface="DM Sans Medium"/>
                <a:cs typeface="DM Sans Medium"/>
              </a:rPr>
              <a:t> </a:t>
            </a:r>
            <a:r>
              <a:rPr sz="500" b="0" dirty="0">
                <a:latin typeface="DM Sans Medium"/>
                <a:cs typeface="DM Sans Medium"/>
              </a:rPr>
              <a:t>of the use of</a:t>
            </a:r>
            <a:r>
              <a:rPr sz="500" b="0" spc="-5" dirty="0">
                <a:latin typeface="DM Sans Medium"/>
                <a:cs typeface="DM Sans Medium"/>
              </a:rPr>
              <a:t> </a:t>
            </a:r>
            <a:r>
              <a:rPr sz="500" b="0" dirty="0">
                <a:latin typeface="DM Sans Medium"/>
                <a:cs typeface="DM Sans Medium"/>
              </a:rPr>
              <a:t>or inability to use</a:t>
            </a:r>
            <a:r>
              <a:rPr sz="500" b="0" spc="-5" dirty="0">
                <a:latin typeface="DM Sans Medium"/>
                <a:cs typeface="DM Sans Medium"/>
              </a:rPr>
              <a:t> </a:t>
            </a:r>
            <a:r>
              <a:rPr sz="500" b="0" dirty="0">
                <a:latin typeface="DM Sans Medium"/>
                <a:cs typeface="DM Sans Medium"/>
              </a:rPr>
              <a:t>the information. This report</a:t>
            </a:r>
            <a:r>
              <a:rPr sz="500" b="0" spc="-5" dirty="0">
                <a:latin typeface="DM Sans Medium"/>
                <a:cs typeface="DM Sans Medium"/>
              </a:rPr>
              <a:t> </a:t>
            </a:r>
            <a:r>
              <a:rPr sz="500" b="0" dirty="0">
                <a:latin typeface="DM Sans Medium"/>
                <a:cs typeface="DM Sans Medium"/>
              </a:rPr>
              <a:t>makes no promises or guarantees</a:t>
            </a:r>
            <a:r>
              <a:rPr sz="500" b="0" spc="-5" dirty="0">
                <a:latin typeface="DM Sans Medium"/>
                <a:cs typeface="DM Sans Medium"/>
              </a:rPr>
              <a:t> </a:t>
            </a:r>
            <a:r>
              <a:rPr sz="500" b="0" dirty="0">
                <a:latin typeface="DM Sans Medium"/>
                <a:cs typeface="DM Sans Medium"/>
              </a:rPr>
              <a:t>that the reported condition/s</a:t>
            </a:r>
            <a:r>
              <a:rPr sz="500" b="0" spc="-5" dirty="0">
                <a:latin typeface="DM Sans Medium"/>
                <a:cs typeface="DM Sans Medium"/>
              </a:rPr>
              <a:t> </a:t>
            </a:r>
            <a:r>
              <a:rPr sz="500" b="0" dirty="0">
                <a:latin typeface="DM Sans Medium"/>
                <a:cs typeface="DM Sans Medium"/>
              </a:rPr>
              <a:t>will develop at any</a:t>
            </a:r>
            <a:r>
              <a:rPr sz="500" b="0" spc="-5" dirty="0">
                <a:latin typeface="DM Sans Medium"/>
                <a:cs typeface="DM Sans Medium"/>
              </a:rPr>
              <a:t> </a:t>
            </a:r>
            <a:r>
              <a:rPr sz="500" b="0" dirty="0">
                <a:latin typeface="DM Sans Medium"/>
                <a:cs typeface="DM Sans Medium"/>
              </a:rPr>
              <a:t>time. Other genetic, environmental,</a:t>
            </a:r>
            <a:r>
              <a:rPr sz="500" b="0" spc="-5" dirty="0">
                <a:latin typeface="DM Sans Medium"/>
                <a:cs typeface="DM Sans Medium"/>
              </a:rPr>
              <a:t> </a:t>
            </a:r>
            <a:r>
              <a:rPr sz="500" b="0" dirty="0">
                <a:latin typeface="DM Sans Medium"/>
                <a:cs typeface="DM Sans Medium"/>
              </a:rPr>
              <a:t>and clinical factors might inﬂuence</a:t>
            </a:r>
            <a:r>
              <a:rPr sz="500" b="0" spc="-5" dirty="0">
                <a:latin typeface="DM Sans Medium"/>
                <a:cs typeface="DM Sans Medium"/>
              </a:rPr>
              <a:t> </a:t>
            </a:r>
            <a:r>
              <a:rPr sz="500" b="0" spc="-25" dirty="0">
                <a:latin typeface="DM Sans Medium"/>
                <a:cs typeface="DM Sans Medium"/>
              </a:rPr>
              <a:t>the</a:t>
            </a:r>
            <a:r>
              <a:rPr sz="500" b="0" spc="500" dirty="0">
                <a:latin typeface="DM Sans Medium"/>
                <a:cs typeface="DM Sans Medium"/>
              </a:rPr>
              <a:t> </a:t>
            </a:r>
            <a:r>
              <a:rPr sz="500" b="0" dirty="0">
                <a:latin typeface="DM Sans Medium"/>
                <a:cs typeface="DM Sans Medium"/>
              </a:rPr>
              <a:t>patients’ phenotypic response to the condition. Proper</a:t>
            </a:r>
            <a:r>
              <a:rPr sz="500" b="0" spc="5" dirty="0">
                <a:latin typeface="DM Sans Medium"/>
                <a:cs typeface="DM Sans Medium"/>
              </a:rPr>
              <a:t> </a:t>
            </a:r>
            <a:r>
              <a:rPr sz="500" b="0" dirty="0">
                <a:latin typeface="DM Sans Medium"/>
                <a:cs typeface="DM Sans Medium"/>
              </a:rPr>
              <a:t>understanding of the risks aids in</a:t>
            </a:r>
            <a:r>
              <a:rPr sz="500" b="0" spc="5" dirty="0">
                <a:latin typeface="DM Sans Medium"/>
                <a:cs typeface="DM Sans Medium"/>
              </a:rPr>
              <a:t> </a:t>
            </a:r>
            <a:r>
              <a:rPr sz="500" b="0" dirty="0">
                <a:latin typeface="DM Sans Medium"/>
                <a:cs typeface="DM Sans Medium"/>
              </a:rPr>
              <a:t>better management of metabolic conditions with</a:t>
            </a:r>
            <a:r>
              <a:rPr sz="500" b="0" spc="5" dirty="0">
                <a:latin typeface="DM Sans Medium"/>
                <a:cs typeface="DM Sans Medium"/>
              </a:rPr>
              <a:t> </a:t>
            </a:r>
            <a:r>
              <a:rPr sz="500" b="0" dirty="0">
                <a:latin typeface="DM Sans Medium"/>
                <a:cs typeface="DM Sans Medium"/>
              </a:rPr>
              <a:t>traditional therapies or other treatment options</a:t>
            </a:r>
            <a:r>
              <a:rPr sz="500" b="0" spc="5" dirty="0">
                <a:latin typeface="DM Sans Medium"/>
                <a:cs typeface="DM Sans Medium"/>
              </a:rPr>
              <a:t> </a:t>
            </a:r>
            <a:r>
              <a:rPr sz="500" b="0" dirty="0">
                <a:latin typeface="DM Sans Medium"/>
                <a:cs typeface="DM Sans Medium"/>
              </a:rPr>
              <a:t>and helps in the </a:t>
            </a:r>
            <a:r>
              <a:rPr sz="500" b="0" spc="-10" dirty="0">
                <a:latin typeface="DM Sans Medium"/>
                <a:cs typeface="DM Sans Medium"/>
              </a:rPr>
              <a:t>prevention/delay</a:t>
            </a:r>
            <a:r>
              <a:rPr sz="500" b="0" spc="500" dirty="0">
                <a:latin typeface="DM Sans Medium"/>
                <a:cs typeface="DM Sans Medium"/>
              </a:rPr>
              <a:t> </a:t>
            </a:r>
            <a:r>
              <a:rPr sz="500" b="0" dirty="0">
                <a:latin typeface="DM Sans Medium"/>
                <a:cs typeface="DM Sans Medium"/>
              </a:rPr>
              <a:t>of the disease or makes</a:t>
            </a:r>
            <a:r>
              <a:rPr sz="500" b="0" spc="5" dirty="0">
                <a:latin typeface="DM Sans Medium"/>
                <a:cs typeface="DM Sans Medium"/>
              </a:rPr>
              <a:t> </a:t>
            </a:r>
            <a:r>
              <a:rPr sz="500" b="0" dirty="0">
                <a:latin typeface="DM Sans Medium"/>
                <a:cs typeface="DM Sans Medium"/>
              </a:rPr>
              <a:t>it less </a:t>
            </a:r>
            <a:r>
              <a:rPr sz="500" b="0" spc="-10" dirty="0">
                <a:latin typeface="DM Sans Medium"/>
                <a:cs typeface="DM Sans Medium"/>
              </a:rPr>
              <a:t>harmful.</a:t>
            </a:r>
            <a:endParaRPr sz="500" dirty="0">
              <a:latin typeface="DM Sans Medium"/>
              <a:cs typeface="DM Sans Medium"/>
            </a:endParaRPr>
          </a:p>
          <a:p>
            <a:pPr marL="12700" marR="33655">
              <a:lnSpc>
                <a:spcPct val="100000"/>
              </a:lnSpc>
            </a:pPr>
            <a:r>
              <a:rPr sz="500" b="0" dirty="0">
                <a:latin typeface="DM Sans Medium"/>
                <a:cs typeface="DM Sans Medium"/>
              </a:rPr>
              <a:t>Genetic</a:t>
            </a:r>
            <a:r>
              <a:rPr sz="500" b="0" spc="-5" dirty="0">
                <a:latin typeface="DM Sans Medium"/>
                <a:cs typeface="DM Sans Medium"/>
              </a:rPr>
              <a:t> </a:t>
            </a:r>
            <a:r>
              <a:rPr sz="500" b="0" dirty="0">
                <a:latin typeface="DM Sans Medium"/>
                <a:cs typeface="DM Sans Medium"/>
              </a:rPr>
              <a:t>testing plays a</a:t>
            </a:r>
            <a:r>
              <a:rPr sz="500" b="0" spc="-5" dirty="0">
                <a:latin typeface="DM Sans Medium"/>
                <a:cs typeface="DM Sans Medium"/>
              </a:rPr>
              <a:t> </a:t>
            </a:r>
            <a:r>
              <a:rPr sz="500" b="0" spc="-10" dirty="0">
                <a:latin typeface="DM Sans Medium"/>
                <a:cs typeface="DM Sans Medium"/>
              </a:rPr>
              <a:t>key</a:t>
            </a:r>
            <a:r>
              <a:rPr sz="500" b="0" dirty="0">
                <a:latin typeface="DM Sans Medium"/>
                <a:cs typeface="DM Sans Medium"/>
              </a:rPr>
              <a:t> role in</a:t>
            </a:r>
            <a:r>
              <a:rPr sz="500" b="0" spc="-5" dirty="0">
                <a:latin typeface="DM Sans Medium"/>
                <a:cs typeface="DM Sans Medium"/>
              </a:rPr>
              <a:t> </a:t>
            </a:r>
            <a:r>
              <a:rPr sz="500" b="0" dirty="0">
                <a:latin typeface="DM Sans Medium"/>
                <a:cs typeface="DM Sans Medium"/>
              </a:rPr>
              <a:t>the diagnosis of the</a:t>
            </a:r>
            <a:r>
              <a:rPr sz="500" b="0" spc="-5" dirty="0">
                <a:latin typeface="DM Sans Medium"/>
                <a:cs typeface="DM Sans Medium"/>
              </a:rPr>
              <a:t> </a:t>
            </a:r>
            <a:r>
              <a:rPr sz="500" b="0" dirty="0">
                <a:latin typeface="DM Sans Medium"/>
                <a:cs typeface="DM Sans Medium"/>
              </a:rPr>
              <a:t>root cause of</a:t>
            </a:r>
            <a:r>
              <a:rPr sz="500" b="0" spc="-5" dirty="0">
                <a:latin typeface="DM Sans Medium"/>
                <a:cs typeface="DM Sans Medium"/>
              </a:rPr>
              <a:t> </a:t>
            </a:r>
            <a:r>
              <a:rPr sz="500" b="0" dirty="0">
                <a:latin typeface="DM Sans Medium"/>
                <a:cs typeface="DM Sans Medium"/>
              </a:rPr>
              <a:t>a disease or condition.</a:t>
            </a:r>
            <a:r>
              <a:rPr sz="500" b="0" spc="-5" dirty="0">
                <a:latin typeface="DM Sans Medium"/>
                <a:cs typeface="DM Sans Medium"/>
              </a:rPr>
              <a:t> </a:t>
            </a:r>
            <a:r>
              <a:rPr sz="500" b="0" dirty="0">
                <a:latin typeface="DM Sans Medium"/>
                <a:cs typeface="DM Sans Medium"/>
              </a:rPr>
              <a:t>It provides excellent</a:t>
            </a:r>
            <a:r>
              <a:rPr sz="500" b="0" spc="-5" dirty="0">
                <a:latin typeface="DM Sans Medium"/>
                <a:cs typeface="DM Sans Medium"/>
              </a:rPr>
              <a:t> </a:t>
            </a:r>
            <a:r>
              <a:rPr sz="500" b="0" dirty="0">
                <a:latin typeface="DM Sans Medium"/>
                <a:cs typeface="DM Sans Medium"/>
              </a:rPr>
              <a:t>guidance in deciding</a:t>
            </a:r>
            <a:r>
              <a:rPr sz="500" b="0" spc="-5" dirty="0">
                <a:latin typeface="DM Sans Medium"/>
                <a:cs typeface="DM Sans Medium"/>
              </a:rPr>
              <a:t> </a:t>
            </a:r>
            <a:r>
              <a:rPr sz="500" b="0" dirty="0">
                <a:latin typeface="DM Sans Medium"/>
                <a:cs typeface="DM Sans Medium"/>
              </a:rPr>
              <a:t>the right medical regimen.</a:t>
            </a:r>
            <a:r>
              <a:rPr sz="500" b="0" spc="-5" dirty="0">
                <a:latin typeface="DM Sans Medium"/>
                <a:cs typeface="DM Sans Medium"/>
              </a:rPr>
              <a:t> </a:t>
            </a:r>
            <a:r>
              <a:rPr sz="500" b="0" dirty="0">
                <a:latin typeface="DM Sans Medium"/>
                <a:cs typeface="DM Sans Medium"/>
              </a:rPr>
              <a:t>But sometimes, a</a:t>
            </a:r>
            <a:r>
              <a:rPr sz="500" b="0" spc="-5" dirty="0">
                <a:latin typeface="DM Sans Medium"/>
                <a:cs typeface="DM Sans Medium"/>
              </a:rPr>
              <a:t> </a:t>
            </a:r>
            <a:r>
              <a:rPr sz="500" b="0" dirty="0">
                <a:latin typeface="DM Sans Medium"/>
                <a:cs typeface="DM Sans Medium"/>
              </a:rPr>
              <a:t>few non-treatable variants are</a:t>
            </a:r>
            <a:r>
              <a:rPr sz="500" b="0" spc="-5" dirty="0">
                <a:latin typeface="DM Sans Medium"/>
                <a:cs typeface="DM Sans Medium"/>
              </a:rPr>
              <a:t> </a:t>
            </a:r>
            <a:r>
              <a:rPr sz="500" b="0" spc="-20" dirty="0">
                <a:latin typeface="DM Sans Medium"/>
                <a:cs typeface="DM Sans Medium"/>
              </a:rPr>
              <a:t>also</a:t>
            </a:r>
            <a:r>
              <a:rPr sz="500" b="0" spc="500" dirty="0">
                <a:latin typeface="DM Sans Medium"/>
                <a:cs typeface="DM Sans Medium"/>
              </a:rPr>
              <a:t> </a:t>
            </a:r>
            <a:r>
              <a:rPr sz="500" b="0" dirty="0">
                <a:latin typeface="DM Sans Medium"/>
                <a:cs typeface="DM Sans Medium"/>
              </a:rPr>
              <a:t>identiﬁed.</a:t>
            </a:r>
            <a:r>
              <a:rPr sz="500" b="0" spc="-5" dirty="0">
                <a:latin typeface="DM Sans Medium"/>
                <a:cs typeface="DM Sans Medium"/>
              </a:rPr>
              <a:t> </a:t>
            </a:r>
            <a:r>
              <a:rPr sz="500" b="0" dirty="0">
                <a:latin typeface="DM Sans Medium"/>
                <a:cs typeface="DM Sans Medium"/>
              </a:rPr>
              <a:t>Not all</a:t>
            </a:r>
            <a:r>
              <a:rPr sz="500" b="0" spc="-5" dirty="0">
                <a:latin typeface="DM Sans Medium"/>
                <a:cs typeface="DM Sans Medium"/>
              </a:rPr>
              <a:t> </a:t>
            </a:r>
            <a:r>
              <a:rPr sz="500" b="0" dirty="0">
                <a:latin typeface="DM Sans Medium"/>
                <a:cs typeface="DM Sans Medium"/>
              </a:rPr>
              <a:t>genetic changes</a:t>
            </a:r>
            <a:r>
              <a:rPr sz="500" b="0" spc="-5" dirty="0">
                <a:latin typeface="DM Sans Medium"/>
                <a:cs typeface="DM Sans Medium"/>
              </a:rPr>
              <a:t> </a:t>
            </a:r>
            <a:r>
              <a:rPr sz="500" b="0" dirty="0">
                <a:latin typeface="DM Sans Medium"/>
                <a:cs typeface="DM Sans Medium"/>
              </a:rPr>
              <a:t>affect health. It</a:t>
            </a:r>
            <a:r>
              <a:rPr sz="500" b="0" spc="-5" dirty="0">
                <a:latin typeface="DM Sans Medium"/>
                <a:cs typeface="DM Sans Medium"/>
              </a:rPr>
              <a:t> </a:t>
            </a:r>
            <a:r>
              <a:rPr sz="500" b="0" dirty="0">
                <a:latin typeface="DM Sans Medium"/>
                <a:cs typeface="DM Sans Medium"/>
              </a:rPr>
              <a:t>is difﬁcult</a:t>
            </a:r>
            <a:r>
              <a:rPr sz="500" b="0" spc="-5" dirty="0">
                <a:latin typeface="DM Sans Medium"/>
                <a:cs typeface="DM Sans Medium"/>
              </a:rPr>
              <a:t> </a:t>
            </a:r>
            <a:r>
              <a:rPr sz="500" b="0" dirty="0">
                <a:latin typeface="DM Sans Medium"/>
                <a:cs typeface="DM Sans Medium"/>
              </a:rPr>
              <a:t>to know whether</a:t>
            </a:r>
            <a:r>
              <a:rPr sz="500" b="0" spc="-5" dirty="0">
                <a:latin typeface="DM Sans Medium"/>
                <a:cs typeface="DM Sans Medium"/>
              </a:rPr>
              <a:t> </a:t>
            </a:r>
            <a:r>
              <a:rPr sz="500" b="0" dirty="0">
                <a:latin typeface="DM Sans Medium"/>
                <a:cs typeface="DM Sans Medium"/>
              </a:rPr>
              <a:t>identiﬁed variants</a:t>
            </a:r>
            <a:r>
              <a:rPr sz="500" b="0" spc="-5" dirty="0">
                <a:latin typeface="DM Sans Medium"/>
                <a:cs typeface="DM Sans Medium"/>
              </a:rPr>
              <a:t> </a:t>
            </a:r>
            <a:r>
              <a:rPr sz="500" b="0" dirty="0">
                <a:latin typeface="DM Sans Medium"/>
                <a:cs typeface="DM Sans Medium"/>
              </a:rPr>
              <a:t>are involved</a:t>
            </a:r>
            <a:r>
              <a:rPr sz="500" b="0" spc="-5" dirty="0">
                <a:latin typeface="DM Sans Medium"/>
                <a:cs typeface="DM Sans Medium"/>
              </a:rPr>
              <a:t> </a:t>
            </a:r>
            <a:r>
              <a:rPr sz="500" b="0" dirty="0">
                <a:latin typeface="DM Sans Medium"/>
                <a:cs typeface="DM Sans Medium"/>
              </a:rPr>
              <a:t>in the condition</a:t>
            </a:r>
            <a:r>
              <a:rPr sz="500" b="0" spc="-5" dirty="0">
                <a:latin typeface="DM Sans Medium"/>
                <a:cs typeface="DM Sans Medium"/>
              </a:rPr>
              <a:t> </a:t>
            </a:r>
            <a:r>
              <a:rPr sz="500" b="0" dirty="0">
                <a:latin typeface="DM Sans Medium"/>
                <a:cs typeface="DM Sans Medium"/>
              </a:rPr>
              <a:t>of interest.</a:t>
            </a:r>
            <a:r>
              <a:rPr sz="500" b="0" spc="-5" dirty="0">
                <a:latin typeface="DM Sans Medium"/>
                <a:cs typeface="DM Sans Medium"/>
              </a:rPr>
              <a:t> </a:t>
            </a:r>
            <a:r>
              <a:rPr sz="500" b="0" dirty="0">
                <a:latin typeface="DM Sans Medium"/>
                <a:cs typeface="DM Sans Medium"/>
              </a:rPr>
              <a:t>Sometimes, an identiﬁed</a:t>
            </a:r>
            <a:r>
              <a:rPr sz="500" b="0" spc="-5" dirty="0">
                <a:latin typeface="DM Sans Medium"/>
                <a:cs typeface="DM Sans Medium"/>
              </a:rPr>
              <a:t> </a:t>
            </a:r>
            <a:r>
              <a:rPr sz="500" b="0" dirty="0">
                <a:latin typeface="DM Sans Medium"/>
                <a:cs typeface="DM Sans Medium"/>
              </a:rPr>
              <a:t>variant is</a:t>
            </a:r>
            <a:r>
              <a:rPr sz="500" b="0" spc="-5" dirty="0">
                <a:latin typeface="DM Sans Medium"/>
                <a:cs typeface="DM Sans Medium"/>
              </a:rPr>
              <a:t> </a:t>
            </a:r>
            <a:r>
              <a:rPr sz="500" b="0" dirty="0">
                <a:latin typeface="DM Sans Medium"/>
                <a:cs typeface="DM Sans Medium"/>
              </a:rPr>
              <a:t>associated with a</a:t>
            </a:r>
            <a:r>
              <a:rPr sz="500" b="0" spc="-5" dirty="0">
                <a:latin typeface="DM Sans Medium"/>
                <a:cs typeface="DM Sans Medium"/>
              </a:rPr>
              <a:t> </a:t>
            </a:r>
            <a:r>
              <a:rPr sz="500" b="0" dirty="0">
                <a:latin typeface="DM Sans Medium"/>
                <a:cs typeface="DM Sans Medium"/>
              </a:rPr>
              <a:t>different genetic</a:t>
            </a:r>
            <a:r>
              <a:rPr sz="500" b="0" spc="-5" dirty="0">
                <a:latin typeface="DM Sans Medium"/>
                <a:cs typeface="DM Sans Medium"/>
              </a:rPr>
              <a:t> </a:t>
            </a:r>
            <a:r>
              <a:rPr sz="500" b="0" dirty="0">
                <a:latin typeface="DM Sans Medium"/>
                <a:cs typeface="DM Sans Medium"/>
              </a:rPr>
              <a:t>disorder </a:t>
            </a:r>
            <a:r>
              <a:rPr sz="500" b="0" spc="-20" dirty="0">
                <a:latin typeface="DM Sans Medium"/>
                <a:cs typeface="DM Sans Medium"/>
              </a:rPr>
              <a:t>that</a:t>
            </a:r>
            <a:r>
              <a:rPr sz="500" b="0" spc="500" dirty="0">
                <a:latin typeface="DM Sans Medium"/>
                <a:cs typeface="DM Sans Medium"/>
              </a:rPr>
              <a:t> </a:t>
            </a:r>
            <a:r>
              <a:rPr sz="500" b="0" dirty="0">
                <a:latin typeface="DM Sans Medium"/>
                <a:cs typeface="DM Sans Medium"/>
              </a:rPr>
              <a:t>has not </a:t>
            </a:r>
            <a:r>
              <a:rPr sz="500" b="0" spc="-10" dirty="0">
                <a:latin typeface="DM Sans Medium"/>
                <a:cs typeface="DM Sans Medium"/>
              </a:rPr>
              <a:t>yet</a:t>
            </a:r>
            <a:r>
              <a:rPr sz="500" b="0" dirty="0">
                <a:latin typeface="DM Sans Medium"/>
                <a:cs typeface="DM Sans Medium"/>
              </a:rPr>
              <a:t> been diagnosed</a:t>
            </a:r>
            <a:r>
              <a:rPr sz="500" b="0" spc="5" dirty="0">
                <a:latin typeface="DM Sans Medium"/>
                <a:cs typeface="DM Sans Medium"/>
              </a:rPr>
              <a:t> </a:t>
            </a:r>
            <a:r>
              <a:rPr sz="500" b="0" dirty="0">
                <a:latin typeface="DM Sans Medium"/>
                <a:cs typeface="DM Sans Medium"/>
              </a:rPr>
              <a:t>(these are called incidental</a:t>
            </a:r>
            <a:r>
              <a:rPr sz="500" b="0" spc="5" dirty="0">
                <a:latin typeface="DM Sans Medium"/>
                <a:cs typeface="DM Sans Medium"/>
              </a:rPr>
              <a:t> </a:t>
            </a:r>
            <a:r>
              <a:rPr sz="500" b="0" dirty="0">
                <a:latin typeface="DM Sans Medium"/>
                <a:cs typeface="DM Sans Medium"/>
              </a:rPr>
              <a:t>or secondary ﬁndings). A</a:t>
            </a:r>
            <a:r>
              <a:rPr sz="500" b="0" spc="5" dirty="0">
                <a:latin typeface="DM Sans Medium"/>
                <a:cs typeface="DM Sans Medium"/>
              </a:rPr>
              <a:t> </a:t>
            </a:r>
            <a:r>
              <a:rPr sz="500" b="0" dirty="0">
                <a:latin typeface="DM Sans Medium"/>
                <a:cs typeface="DM Sans Medium"/>
              </a:rPr>
              <a:t>ﬁnding of biomarker alteration does</a:t>
            </a:r>
            <a:r>
              <a:rPr sz="500" b="0" spc="5" dirty="0">
                <a:latin typeface="DM Sans Medium"/>
                <a:cs typeface="DM Sans Medium"/>
              </a:rPr>
              <a:t> </a:t>
            </a:r>
            <a:r>
              <a:rPr sz="500" b="0" dirty="0">
                <a:latin typeface="DM Sans Medium"/>
                <a:cs typeface="DM Sans Medium"/>
              </a:rPr>
              <a:t>not necessarily indicate the</a:t>
            </a:r>
            <a:r>
              <a:rPr sz="500" b="0" spc="5" dirty="0">
                <a:latin typeface="DM Sans Medium"/>
                <a:cs typeface="DM Sans Medium"/>
              </a:rPr>
              <a:t> </a:t>
            </a:r>
            <a:r>
              <a:rPr sz="500" b="0" dirty="0">
                <a:latin typeface="DM Sans Medium"/>
                <a:cs typeface="DM Sans Medium"/>
              </a:rPr>
              <a:t>pharmacologic effectiveness (or lack</a:t>
            </a:r>
            <a:r>
              <a:rPr sz="500" b="0" spc="5" dirty="0">
                <a:latin typeface="DM Sans Medium"/>
                <a:cs typeface="DM Sans Medium"/>
              </a:rPr>
              <a:t> </a:t>
            </a:r>
            <a:r>
              <a:rPr sz="500" b="0" dirty="0">
                <a:latin typeface="DM Sans Medium"/>
                <a:cs typeface="DM Sans Medium"/>
              </a:rPr>
              <a:t>thereof) of any drug</a:t>
            </a:r>
            <a:r>
              <a:rPr sz="500" b="0" spc="5" dirty="0">
                <a:latin typeface="DM Sans Medium"/>
                <a:cs typeface="DM Sans Medium"/>
              </a:rPr>
              <a:t> </a:t>
            </a:r>
            <a:r>
              <a:rPr sz="500" b="0" dirty="0">
                <a:latin typeface="DM Sans Medium"/>
                <a:cs typeface="DM Sans Medium"/>
              </a:rPr>
              <a:t>or </a:t>
            </a:r>
            <a:r>
              <a:rPr sz="500" b="0" spc="-10" dirty="0">
                <a:latin typeface="DM Sans Medium"/>
                <a:cs typeface="DM Sans Medium"/>
              </a:rPr>
              <a:t>treatment</a:t>
            </a:r>
            <a:r>
              <a:rPr sz="500" b="0" spc="500" dirty="0">
                <a:latin typeface="DM Sans Medium"/>
                <a:cs typeface="DM Sans Medium"/>
              </a:rPr>
              <a:t> </a:t>
            </a:r>
            <a:r>
              <a:rPr sz="500" b="0" dirty="0">
                <a:latin typeface="DM Sans Medium"/>
                <a:cs typeface="DM Sans Medium"/>
              </a:rPr>
              <a:t>regimen;</a:t>
            </a:r>
            <a:r>
              <a:rPr sz="500" b="0" spc="-5" dirty="0">
                <a:latin typeface="DM Sans Medium"/>
                <a:cs typeface="DM Sans Medium"/>
              </a:rPr>
              <a:t> </a:t>
            </a:r>
            <a:r>
              <a:rPr sz="500" b="0" dirty="0">
                <a:latin typeface="DM Sans Medium"/>
                <a:cs typeface="DM Sans Medium"/>
              </a:rPr>
              <a:t>a</a:t>
            </a:r>
            <a:r>
              <a:rPr sz="500" b="0" spc="-5" dirty="0">
                <a:latin typeface="DM Sans Medium"/>
                <a:cs typeface="DM Sans Medium"/>
              </a:rPr>
              <a:t> </a:t>
            </a:r>
            <a:r>
              <a:rPr sz="500" b="0" dirty="0">
                <a:latin typeface="DM Sans Medium"/>
                <a:cs typeface="DM Sans Medium"/>
              </a:rPr>
              <a:t>ﬁnding</a:t>
            </a:r>
            <a:r>
              <a:rPr sz="500" b="0" spc="-5" dirty="0">
                <a:latin typeface="DM Sans Medium"/>
                <a:cs typeface="DM Sans Medium"/>
              </a:rPr>
              <a:t> </a:t>
            </a:r>
            <a:r>
              <a:rPr sz="500" b="0" dirty="0">
                <a:latin typeface="DM Sans Medium"/>
                <a:cs typeface="DM Sans Medium"/>
              </a:rPr>
              <a:t>of no</a:t>
            </a:r>
            <a:r>
              <a:rPr sz="500" b="0" spc="-5" dirty="0">
                <a:latin typeface="DM Sans Medium"/>
                <a:cs typeface="DM Sans Medium"/>
              </a:rPr>
              <a:t> </a:t>
            </a:r>
            <a:r>
              <a:rPr sz="500" b="0" dirty="0">
                <a:latin typeface="DM Sans Medium"/>
                <a:cs typeface="DM Sans Medium"/>
              </a:rPr>
              <a:t>biomarker</a:t>
            </a:r>
            <a:r>
              <a:rPr sz="500" b="0" spc="-5" dirty="0">
                <a:latin typeface="DM Sans Medium"/>
                <a:cs typeface="DM Sans Medium"/>
              </a:rPr>
              <a:t> </a:t>
            </a:r>
            <a:r>
              <a:rPr sz="500" b="0" dirty="0">
                <a:latin typeface="DM Sans Medium"/>
                <a:cs typeface="DM Sans Medium"/>
              </a:rPr>
              <a:t>alteration does</a:t>
            </a:r>
            <a:r>
              <a:rPr sz="500" b="0" spc="-5" dirty="0">
                <a:latin typeface="DM Sans Medium"/>
                <a:cs typeface="DM Sans Medium"/>
              </a:rPr>
              <a:t> </a:t>
            </a:r>
            <a:r>
              <a:rPr sz="500" b="0" dirty="0">
                <a:latin typeface="DM Sans Medium"/>
                <a:cs typeface="DM Sans Medium"/>
              </a:rPr>
              <a:t>not</a:t>
            </a:r>
            <a:r>
              <a:rPr sz="500" b="0" spc="-5" dirty="0">
                <a:latin typeface="DM Sans Medium"/>
                <a:cs typeface="DM Sans Medium"/>
              </a:rPr>
              <a:t> </a:t>
            </a:r>
            <a:r>
              <a:rPr sz="500" b="0" dirty="0">
                <a:latin typeface="DM Sans Medium"/>
                <a:cs typeface="DM Sans Medium"/>
              </a:rPr>
              <a:t>necessarily indicate</a:t>
            </a:r>
            <a:r>
              <a:rPr sz="500" b="0" spc="-5" dirty="0">
                <a:latin typeface="DM Sans Medium"/>
                <a:cs typeface="DM Sans Medium"/>
              </a:rPr>
              <a:t> </a:t>
            </a:r>
            <a:r>
              <a:rPr sz="500" b="0" dirty="0">
                <a:latin typeface="DM Sans Medium"/>
                <a:cs typeface="DM Sans Medium"/>
              </a:rPr>
              <a:t>the</a:t>
            </a:r>
            <a:r>
              <a:rPr sz="500" b="0" spc="-5" dirty="0">
                <a:latin typeface="DM Sans Medium"/>
                <a:cs typeface="DM Sans Medium"/>
              </a:rPr>
              <a:t> </a:t>
            </a:r>
            <a:r>
              <a:rPr sz="500" b="0" dirty="0">
                <a:latin typeface="DM Sans Medium"/>
                <a:cs typeface="DM Sans Medium"/>
              </a:rPr>
              <a:t>lack of</a:t>
            </a:r>
            <a:r>
              <a:rPr sz="500" b="0" spc="-5" dirty="0">
                <a:latin typeface="DM Sans Medium"/>
                <a:cs typeface="DM Sans Medium"/>
              </a:rPr>
              <a:t> </a:t>
            </a:r>
            <a:r>
              <a:rPr sz="500" b="0" dirty="0">
                <a:latin typeface="DM Sans Medium"/>
                <a:cs typeface="DM Sans Medium"/>
              </a:rPr>
              <a:t>pharmacologic</a:t>
            </a:r>
            <a:r>
              <a:rPr sz="500" b="0" spc="-5" dirty="0">
                <a:latin typeface="DM Sans Medium"/>
                <a:cs typeface="DM Sans Medium"/>
              </a:rPr>
              <a:t> </a:t>
            </a:r>
            <a:r>
              <a:rPr sz="500" b="0" dirty="0">
                <a:latin typeface="DM Sans Medium"/>
                <a:cs typeface="DM Sans Medium"/>
              </a:rPr>
              <a:t>effectiveness (or</a:t>
            </a:r>
            <a:r>
              <a:rPr sz="500" b="0" spc="-5" dirty="0">
                <a:latin typeface="DM Sans Medium"/>
                <a:cs typeface="DM Sans Medium"/>
              </a:rPr>
              <a:t> </a:t>
            </a:r>
            <a:r>
              <a:rPr sz="500" b="0" dirty="0">
                <a:latin typeface="DM Sans Medium"/>
                <a:cs typeface="DM Sans Medium"/>
              </a:rPr>
              <a:t>effectiveness)</a:t>
            </a:r>
            <a:r>
              <a:rPr sz="500" b="0" spc="-5" dirty="0">
                <a:latin typeface="DM Sans Medium"/>
                <a:cs typeface="DM Sans Medium"/>
              </a:rPr>
              <a:t> </a:t>
            </a:r>
            <a:r>
              <a:rPr sz="500" b="0" dirty="0">
                <a:latin typeface="DM Sans Medium"/>
                <a:cs typeface="DM Sans Medium"/>
              </a:rPr>
              <a:t>of any</a:t>
            </a:r>
            <a:r>
              <a:rPr sz="500" b="0" spc="-5" dirty="0">
                <a:latin typeface="DM Sans Medium"/>
                <a:cs typeface="DM Sans Medium"/>
              </a:rPr>
              <a:t> </a:t>
            </a:r>
            <a:r>
              <a:rPr sz="500" b="0" dirty="0">
                <a:latin typeface="DM Sans Medium"/>
                <a:cs typeface="DM Sans Medium"/>
              </a:rPr>
              <a:t>drug</a:t>
            </a:r>
            <a:r>
              <a:rPr sz="500" b="0" spc="-5" dirty="0">
                <a:latin typeface="DM Sans Medium"/>
                <a:cs typeface="DM Sans Medium"/>
              </a:rPr>
              <a:t> </a:t>
            </a:r>
            <a:r>
              <a:rPr sz="500" b="0" dirty="0">
                <a:latin typeface="DM Sans Medium"/>
                <a:cs typeface="DM Sans Medium"/>
              </a:rPr>
              <a:t>or treatment.</a:t>
            </a:r>
            <a:r>
              <a:rPr sz="500" b="0" spc="-5" dirty="0">
                <a:latin typeface="DM Sans Medium"/>
                <a:cs typeface="DM Sans Medium"/>
              </a:rPr>
              <a:t> </a:t>
            </a:r>
            <a:r>
              <a:rPr sz="500" b="0" dirty="0">
                <a:latin typeface="DM Sans Medium"/>
                <a:cs typeface="DM Sans Medium"/>
              </a:rPr>
              <a:t>No</a:t>
            </a:r>
            <a:r>
              <a:rPr sz="500" b="0" spc="-5" dirty="0">
                <a:latin typeface="DM Sans Medium"/>
                <a:cs typeface="DM Sans Medium"/>
              </a:rPr>
              <a:t> </a:t>
            </a:r>
            <a:r>
              <a:rPr sz="500" b="0" dirty="0">
                <a:latin typeface="DM Sans Medium"/>
                <a:cs typeface="DM Sans Medium"/>
              </a:rPr>
              <a:t>Guarantee</a:t>
            </a:r>
            <a:r>
              <a:rPr sz="500" b="0" spc="-5" dirty="0">
                <a:latin typeface="DM Sans Medium"/>
                <a:cs typeface="DM Sans Medium"/>
              </a:rPr>
              <a:t> </a:t>
            </a:r>
            <a:r>
              <a:rPr sz="500" b="0" dirty="0">
                <a:latin typeface="DM Sans Medium"/>
                <a:cs typeface="DM Sans Medium"/>
              </a:rPr>
              <a:t>of Clinical</a:t>
            </a:r>
            <a:r>
              <a:rPr sz="500" b="0" spc="-5" dirty="0">
                <a:latin typeface="DM Sans Medium"/>
                <a:cs typeface="DM Sans Medium"/>
              </a:rPr>
              <a:t> </a:t>
            </a:r>
            <a:r>
              <a:rPr sz="500" b="0" dirty="0">
                <a:latin typeface="DM Sans Medium"/>
                <a:cs typeface="DM Sans Medium"/>
              </a:rPr>
              <a:t>Beneﬁt:</a:t>
            </a:r>
            <a:r>
              <a:rPr sz="500" b="0" spc="-5" dirty="0">
                <a:latin typeface="DM Sans Medium"/>
                <a:cs typeface="DM Sans Medium"/>
              </a:rPr>
              <a:t> </a:t>
            </a:r>
            <a:r>
              <a:rPr sz="500" b="0" dirty="0">
                <a:latin typeface="DM Sans Medium"/>
                <a:cs typeface="DM Sans Medium"/>
              </a:rPr>
              <a:t>This Report</a:t>
            </a:r>
            <a:r>
              <a:rPr sz="500" b="0" spc="-5" dirty="0">
                <a:latin typeface="DM Sans Medium"/>
                <a:cs typeface="DM Sans Medium"/>
              </a:rPr>
              <a:t> </a:t>
            </a:r>
            <a:r>
              <a:rPr sz="500" b="0" dirty="0">
                <a:latin typeface="DM Sans Medium"/>
                <a:cs typeface="DM Sans Medium"/>
              </a:rPr>
              <a:t>makes</a:t>
            </a:r>
            <a:r>
              <a:rPr sz="500" b="0" spc="-5" dirty="0">
                <a:latin typeface="DM Sans Medium"/>
                <a:cs typeface="DM Sans Medium"/>
              </a:rPr>
              <a:t> </a:t>
            </a:r>
            <a:r>
              <a:rPr sz="500" b="0" spc="-25" dirty="0">
                <a:latin typeface="DM Sans Medium"/>
                <a:cs typeface="DM Sans Medium"/>
              </a:rPr>
              <a:t>no</a:t>
            </a:r>
            <a:r>
              <a:rPr sz="500" b="0" spc="500" dirty="0">
                <a:latin typeface="DM Sans Medium"/>
                <a:cs typeface="DM Sans Medium"/>
              </a:rPr>
              <a:t> </a:t>
            </a:r>
            <a:r>
              <a:rPr sz="500" b="0" dirty="0">
                <a:latin typeface="DM Sans Medium"/>
                <a:cs typeface="DM Sans Medium"/>
              </a:rPr>
              <a:t>promises or</a:t>
            </a:r>
            <a:r>
              <a:rPr sz="500" b="0" spc="5" dirty="0">
                <a:latin typeface="DM Sans Medium"/>
                <a:cs typeface="DM Sans Medium"/>
              </a:rPr>
              <a:t> </a:t>
            </a:r>
            <a:r>
              <a:rPr sz="500" b="0" dirty="0">
                <a:latin typeface="DM Sans Medium"/>
                <a:cs typeface="DM Sans Medium"/>
              </a:rPr>
              <a:t>guarantees that</a:t>
            </a:r>
            <a:r>
              <a:rPr sz="500" b="0" spc="5" dirty="0">
                <a:latin typeface="DM Sans Medium"/>
                <a:cs typeface="DM Sans Medium"/>
              </a:rPr>
              <a:t> </a:t>
            </a:r>
            <a:r>
              <a:rPr sz="500" b="0" dirty="0">
                <a:latin typeface="DM Sans Medium"/>
                <a:cs typeface="DM Sans Medium"/>
              </a:rPr>
              <a:t>a drug</a:t>
            </a:r>
            <a:r>
              <a:rPr sz="500" b="0" spc="5" dirty="0">
                <a:latin typeface="DM Sans Medium"/>
                <a:cs typeface="DM Sans Medium"/>
              </a:rPr>
              <a:t> </a:t>
            </a:r>
            <a:r>
              <a:rPr sz="500" b="0" dirty="0">
                <a:latin typeface="DM Sans Medium"/>
                <a:cs typeface="DM Sans Medium"/>
              </a:rPr>
              <a:t>will be</a:t>
            </a:r>
            <a:r>
              <a:rPr sz="500" b="0" spc="5" dirty="0">
                <a:latin typeface="DM Sans Medium"/>
                <a:cs typeface="DM Sans Medium"/>
              </a:rPr>
              <a:t> </a:t>
            </a:r>
            <a:r>
              <a:rPr sz="500" b="0" spc="-10" dirty="0">
                <a:latin typeface="DM Sans Medium"/>
                <a:cs typeface="DM Sans Medium"/>
              </a:rPr>
              <a:t>effective</a:t>
            </a:r>
            <a:r>
              <a:rPr sz="500" b="0" dirty="0">
                <a:latin typeface="DM Sans Medium"/>
                <a:cs typeface="DM Sans Medium"/>
              </a:rPr>
              <a:t> in</a:t>
            </a:r>
            <a:r>
              <a:rPr sz="500" b="0" spc="5" dirty="0">
                <a:latin typeface="DM Sans Medium"/>
                <a:cs typeface="DM Sans Medium"/>
              </a:rPr>
              <a:t> </a:t>
            </a:r>
            <a:r>
              <a:rPr sz="500" b="0" dirty="0">
                <a:latin typeface="DM Sans Medium"/>
                <a:cs typeface="DM Sans Medium"/>
              </a:rPr>
              <a:t>the treatment</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disease in</a:t>
            </a:r>
            <a:r>
              <a:rPr sz="500" b="0" spc="5" dirty="0">
                <a:latin typeface="DM Sans Medium"/>
                <a:cs typeface="DM Sans Medium"/>
              </a:rPr>
              <a:t> </a:t>
            </a:r>
            <a:r>
              <a:rPr sz="500" b="0" dirty="0">
                <a:latin typeface="DM Sans Medium"/>
                <a:cs typeface="DM Sans Medium"/>
              </a:rPr>
              <a:t>any patient.</a:t>
            </a:r>
            <a:r>
              <a:rPr sz="500" b="0" spc="5" dirty="0">
                <a:latin typeface="DM Sans Medium"/>
                <a:cs typeface="DM Sans Medium"/>
              </a:rPr>
              <a:t> </a:t>
            </a:r>
            <a:r>
              <a:rPr sz="500" b="0" dirty="0">
                <a:latin typeface="DM Sans Medium"/>
                <a:cs typeface="DM Sans Medium"/>
              </a:rPr>
              <a:t>This Report</a:t>
            </a:r>
            <a:r>
              <a:rPr sz="500" b="0" spc="5" dirty="0">
                <a:latin typeface="DM Sans Medium"/>
                <a:cs typeface="DM Sans Medium"/>
              </a:rPr>
              <a:t> </a:t>
            </a:r>
            <a:r>
              <a:rPr sz="500" b="0" dirty="0">
                <a:latin typeface="DM Sans Medium"/>
                <a:cs typeface="DM Sans Medium"/>
              </a:rPr>
              <a:t>also makes</a:t>
            </a:r>
            <a:r>
              <a:rPr sz="500" b="0" spc="5" dirty="0">
                <a:latin typeface="DM Sans Medium"/>
                <a:cs typeface="DM Sans Medium"/>
              </a:rPr>
              <a:t> </a:t>
            </a:r>
            <a:r>
              <a:rPr sz="500" b="0" dirty="0">
                <a:latin typeface="DM Sans Medium"/>
                <a:cs typeface="DM Sans Medium"/>
              </a:rPr>
              <a:t>no promises</a:t>
            </a:r>
            <a:r>
              <a:rPr sz="500" b="0" spc="5" dirty="0">
                <a:latin typeface="DM Sans Medium"/>
                <a:cs typeface="DM Sans Medium"/>
              </a:rPr>
              <a:t> </a:t>
            </a:r>
            <a:r>
              <a:rPr sz="500" b="0" dirty="0">
                <a:latin typeface="DM Sans Medium"/>
                <a:cs typeface="DM Sans Medium"/>
              </a:rPr>
              <a:t>or guarantees</a:t>
            </a:r>
            <a:r>
              <a:rPr sz="500" b="0" spc="5" dirty="0">
                <a:latin typeface="DM Sans Medium"/>
                <a:cs typeface="DM Sans Medium"/>
              </a:rPr>
              <a:t> </a:t>
            </a:r>
            <a:r>
              <a:rPr sz="500" b="0" dirty="0">
                <a:latin typeface="DM Sans Medium"/>
                <a:cs typeface="DM Sans Medium"/>
              </a:rPr>
              <a:t>that</a:t>
            </a:r>
            <a:r>
              <a:rPr sz="500" b="0" spc="5" dirty="0">
                <a:latin typeface="DM Sans Medium"/>
                <a:cs typeface="DM Sans Medium"/>
              </a:rPr>
              <a:t> </a:t>
            </a:r>
            <a:r>
              <a:rPr sz="500" b="0" dirty="0">
                <a:latin typeface="DM Sans Medium"/>
                <a:cs typeface="DM Sans Medium"/>
              </a:rPr>
              <a:t>a drug</a:t>
            </a:r>
            <a:r>
              <a:rPr sz="500" b="0" spc="5" dirty="0">
                <a:latin typeface="DM Sans Medium"/>
                <a:cs typeface="DM Sans Medium"/>
              </a:rPr>
              <a:t> </a:t>
            </a:r>
            <a:r>
              <a:rPr sz="500" b="0" dirty="0">
                <a:latin typeface="DM Sans Medium"/>
                <a:cs typeface="DM Sans Medium"/>
              </a:rPr>
              <a:t>with a</a:t>
            </a:r>
            <a:r>
              <a:rPr sz="500" b="0" spc="5" dirty="0">
                <a:latin typeface="DM Sans Medium"/>
                <a:cs typeface="DM Sans Medium"/>
              </a:rPr>
              <a:t> </a:t>
            </a:r>
            <a:r>
              <a:rPr sz="500" b="0" dirty="0">
                <a:latin typeface="DM Sans Medium"/>
                <a:cs typeface="DM Sans Medium"/>
              </a:rPr>
              <a:t>potential lack</a:t>
            </a:r>
            <a:r>
              <a:rPr sz="500" b="0" spc="5" dirty="0">
                <a:latin typeface="DM Sans Medium"/>
                <a:cs typeface="DM Sans Medium"/>
              </a:rPr>
              <a:t> </a:t>
            </a:r>
            <a:r>
              <a:rPr sz="500" b="0" dirty="0">
                <a:latin typeface="DM Sans Medium"/>
                <a:cs typeface="DM Sans Medium"/>
              </a:rPr>
              <a:t>of clinical</a:t>
            </a:r>
            <a:r>
              <a:rPr sz="500" b="0" spc="5" dirty="0">
                <a:latin typeface="DM Sans Medium"/>
                <a:cs typeface="DM Sans Medium"/>
              </a:rPr>
              <a:t> </a:t>
            </a:r>
            <a:r>
              <a:rPr sz="500" b="0" dirty="0">
                <a:latin typeface="DM Sans Medium"/>
                <a:cs typeface="DM Sans Medium"/>
              </a:rPr>
              <a:t>beneﬁt will,</a:t>
            </a:r>
            <a:r>
              <a:rPr sz="500" b="0" spc="5" dirty="0">
                <a:latin typeface="DM Sans Medium"/>
                <a:cs typeface="DM Sans Medium"/>
              </a:rPr>
              <a:t> </a:t>
            </a:r>
            <a:r>
              <a:rPr sz="500" b="0" dirty="0">
                <a:latin typeface="DM Sans Medium"/>
                <a:cs typeface="DM Sans Medium"/>
              </a:rPr>
              <a:t>in</a:t>
            </a:r>
            <a:r>
              <a:rPr sz="500" b="0" spc="5" dirty="0">
                <a:latin typeface="DM Sans Medium"/>
                <a:cs typeface="DM Sans Medium"/>
              </a:rPr>
              <a:t> </a:t>
            </a:r>
            <a:r>
              <a:rPr sz="500" b="0" dirty="0">
                <a:latin typeface="DM Sans Medium"/>
                <a:cs typeface="DM Sans Medium"/>
              </a:rPr>
              <a:t>fact, provide</a:t>
            </a:r>
            <a:r>
              <a:rPr sz="500" b="0" spc="5" dirty="0">
                <a:latin typeface="DM Sans Medium"/>
                <a:cs typeface="DM Sans Medium"/>
              </a:rPr>
              <a:t> </a:t>
            </a:r>
            <a:r>
              <a:rPr sz="500" b="0" spc="-25" dirty="0">
                <a:latin typeface="DM Sans Medium"/>
                <a:cs typeface="DM Sans Medium"/>
              </a:rPr>
              <a:t>no</a:t>
            </a:r>
            <a:r>
              <a:rPr sz="500" b="0" spc="500" dirty="0">
                <a:latin typeface="DM Sans Medium"/>
                <a:cs typeface="DM Sans Medium"/>
              </a:rPr>
              <a:t> </a:t>
            </a:r>
            <a:r>
              <a:rPr sz="500" b="0" dirty="0">
                <a:latin typeface="DM Sans Medium"/>
                <a:cs typeface="DM Sans Medium"/>
              </a:rPr>
              <a:t>clinical beneﬁt. It is possible that a </a:t>
            </a:r>
            <a:r>
              <a:rPr sz="500" b="0" spc="-10" dirty="0">
                <a:latin typeface="DM Sans Medium"/>
                <a:cs typeface="DM Sans Medium"/>
              </a:rPr>
              <a:t>pathogenic</a:t>
            </a:r>
            <a:r>
              <a:rPr sz="500" b="0" dirty="0">
                <a:latin typeface="DM Sans Medium"/>
                <a:cs typeface="DM Sans Medium"/>
              </a:rPr>
              <a:t> variant</a:t>
            </a:r>
            <a:r>
              <a:rPr sz="500" b="0" spc="5" dirty="0">
                <a:latin typeface="DM Sans Medium"/>
                <a:cs typeface="DM Sans Medium"/>
              </a:rPr>
              <a:t> </a:t>
            </a:r>
            <a:r>
              <a:rPr sz="500" b="0" dirty="0">
                <a:latin typeface="DM Sans Medium"/>
                <a:cs typeface="DM Sans Medium"/>
              </a:rPr>
              <a:t>is present in a gene that was not</a:t>
            </a:r>
            <a:r>
              <a:rPr sz="500" b="0" spc="5" dirty="0">
                <a:latin typeface="DM Sans Medium"/>
                <a:cs typeface="DM Sans Medium"/>
              </a:rPr>
              <a:t> </a:t>
            </a:r>
            <a:r>
              <a:rPr sz="500" b="0" dirty="0">
                <a:latin typeface="DM Sans Medium"/>
                <a:cs typeface="DM Sans Medium"/>
              </a:rPr>
              <a:t>selected for analysis and /or interpretation in cases where</a:t>
            </a:r>
            <a:r>
              <a:rPr sz="500" b="0" spc="5" dirty="0">
                <a:latin typeface="DM Sans Medium"/>
                <a:cs typeface="DM Sans Medium"/>
              </a:rPr>
              <a:t> </a:t>
            </a:r>
            <a:r>
              <a:rPr sz="500" b="0" dirty="0">
                <a:latin typeface="DM Sans Medium"/>
                <a:cs typeface="DM Sans Medium"/>
              </a:rPr>
              <a:t>insufﬁcient phenotypic information is available. Due to </a:t>
            </a:r>
            <a:r>
              <a:rPr sz="500" b="0" spc="-10" dirty="0">
                <a:latin typeface="DM Sans Medium"/>
                <a:cs typeface="DM Sans Medium"/>
              </a:rPr>
              <a:t>inherent</a:t>
            </a:r>
            <a:r>
              <a:rPr sz="500" b="0" spc="500" dirty="0">
                <a:latin typeface="DM Sans Medium"/>
                <a:cs typeface="DM Sans Medium"/>
              </a:rPr>
              <a:t> </a:t>
            </a:r>
            <a:r>
              <a:rPr sz="500" b="0" dirty="0">
                <a:latin typeface="DM Sans Medium"/>
                <a:cs typeface="DM Sans Medium"/>
              </a:rPr>
              <a:t>technology</a:t>
            </a:r>
            <a:r>
              <a:rPr sz="500" b="0" spc="5" dirty="0">
                <a:latin typeface="DM Sans Medium"/>
                <a:cs typeface="DM Sans Medium"/>
              </a:rPr>
              <a:t> </a:t>
            </a:r>
            <a:r>
              <a:rPr sz="500" b="0" dirty="0">
                <a:latin typeface="DM Sans Medium"/>
                <a:cs typeface="DM Sans Medium"/>
              </a:rPr>
              <a:t>limitations</a:t>
            </a:r>
            <a:r>
              <a:rPr sz="500" b="0" spc="5" dirty="0">
                <a:latin typeface="DM Sans Medium"/>
                <a:cs typeface="DM Sans Medium"/>
              </a:rPr>
              <a:t> </a:t>
            </a:r>
            <a:r>
              <a:rPr sz="500" b="0" dirty="0">
                <a:latin typeface="DM Sans Medium"/>
                <a:cs typeface="DM Sans Medium"/>
              </a:rPr>
              <a:t>and</a:t>
            </a:r>
            <a:r>
              <a:rPr sz="500" b="0" spc="5" dirty="0">
                <a:latin typeface="DM Sans Medium"/>
                <a:cs typeface="DM Sans Medium"/>
              </a:rPr>
              <a:t> </a:t>
            </a:r>
            <a:r>
              <a:rPr sz="500" b="0" dirty="0">
                <a:latin typeface="DM Sans Medium"/>
                <a:cs typeface="DM Sans Medium"/>
              </a:rPr>
              <a:t>constant</a:t>
            </a:r>
            <a:r>
              <a:rPr sz="500" b="0" spc="5" dirty="0">
                <a:latin typeface="DM Sans Medium"/>
                <a:cs typeface="DM Sans Medium"/>
              </a:rPr>
              <a:t> </a:t>
            </a:r>
            <a:r>
              <a:rPr sz="500" b="0" dirty="0">
                <a:latin typeface="DM Sans Medium"/>
                <a:cs typeface="DM Sans Medium"/>
              </a:rPr>
              <a:t>upgradation</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research</a:t>
            </a:r>
            <a:r>
              <a:rPr sz="500" b="0" spc="5" dirty="0">
                <a:latin typeface="DM Sans Medium"/>
                <a:cs typeface="DM Sans Medium"/>
              </a:rPr>
              <a:t> </a:t>
            </a:r>
            <a:r>
              <a:rPr sz="500" b="0" dirty="0">
                <a:latin typeface="DM Sans Medium"/>
                <a:cs typeface="DM Sans Medium"/>
              </a:rPr>
              <a:t>and</a:t>
            </a:r>
            <a:r>
              <a:rPr sz="500" b="0" spc="5" dirty="0">
                <a:latin typeface="DM Sans Medium"/>
                <a:cs typeface="DM Sans Medium"/>
              </a:rPr>
              <a:t> </a:t>
            </a:r>
            <a:r>
              <a:rPr sz="500" b="0" dirty="0">
                <a:latin typeface="DM Sans Medium"/>
                <a:cs typeface="DM Sans Medium"/>
              </a:rPr>
              <a:t>literature,</a:t>
            </a:r>
            <a:r>
              <a:rPr sz="500" b="0" spc="10" dirty="0">
                <a:latin typeface="DM Sans Medium"/>
                <a:cs typeface="DM Sans Medium"/>
              </a:rPr>
              <a:t> </a:t>
            </a:r>
            <a:r>
              <a:rPr sz="500" b="0" dirty="0">
                <a:latin typeface="DM Sans Medium"/>
                <a:cs typeface="DM Sans Medium"/>
              </a:rPr>
              <a:t>not</a:t>
            </a:r>
            <a:r>
              <a:rPr sz="500" b="0" spc="5" dirty="0">
                <a:latin typeface="DM Sans Medium"/>
                <a:cs typeface="DM Sans Medium"/>
              </a:rPr>
              <a:t> </a:t>
            </a:r>
            <a:r>
              <a:rPr sz="500" b="0" dirty="0">
                <a:latin typeface="DM Sans Medium"/>
                <a:cs typeface="DM Sans Medium"/>
              </a:rPr>
              <a:t>all</a:t>
            </a:r>
            <a:r>
              <a:rPr sz="500" b="0" spc="5" dirty="0">
                <a:latin typeface="DM Sans Medium"/>
                <a:cs typeface="DM Sans Medium"/>
              </a:rPr>
              <a:t> </a:t>
            </a:r>
            <a:r>
              <a:rPr sz="500" b="0" dirty="0">
                <a:latin typeface="DM Sans Medium"/>
                <a:cs typeface="DM Sans Medium"/>
              </a:rPr>
              <a:t>bases</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the</a:t>
            </a:r>
            <a:r>
              <a:rPr sz="500" b="0" spc="5" dirty="0">
                <a:latin typeface="DM Sans Medium"/>
                <a:cs typeface="DM Sans Medium"/>
              </a:rPr>
              <a:t> </a:t>
            </a:r>
            <a:r>
              <a:rPr sz="500" b="0" spc="-10" dirty="0">
                <a:latin typeface="DM Sans Medium"/>
                <a:cs typeface="DM Sans Medium"/>
              </a:rPr>
              <a:t>exome</a:t>
            </a:r>
            <a:r>
              <a:rPr sz="500" b="0" spc="5" dirty="0">
                <a:latin typeface="DM Sans Medium"/>
                <a:cs typeface="DM Sans Medium"/>
              </a:rPr>
              <a:t> </a:t>
            </a:r>
            <a:r>
              <a:rPr sz="500" b="0" dirty="0">
                <a:latin typeface="DM Sans Medium"/>
                <a:cs typeface="DM Sans Medium"/>
              </a:rPr>
              <a:t>can</a:t>
            </a:r>
            <a:r>
              <a:rPr sz="500" b="0" spc="5" dirty="0">
                <a:latin typeface="DM Sans Medium"/>
                <a:cs typeface="DM Sans Medium"/>
              </a:rPr>
              <a:t> </a:t>
            </a:r>
            <a:r>
              <a:rPr sz="500" b="0" dirty="0">
                <a:latin typeface="DM Sans Medium"/>
                <a:cs typeface="DM Sans Medium"/>
              </a:rPr>
              <a:t>be</a:t>
            </a:r>
            <a:r>
              <a:rPr sz="500" b="0" spc="5" dirty="0">
                <a:latin typeface="DM Sans Medium"/>
                <a:cs typeface="DM Sans Medium"/>
              </a:rPr>
              <a:t> </a:t>
            </a:r>
            <a:r>
              <a:rPr sz="500" b="0" spc="-10" dirty="0">
                <a:latin typeface="DM Sans Medium"/>
                <a:cs typeface="DM Sans Medium"/>
              </a:rPr>
              <a:t>covered.</a:t>
            </a:r>
            <a:r>
              <a:rPr sz="500" b="0" spc="10" dirty="0">
                <a:latin typeface="DM Sans Medium"/>
                <a:cs typeface="DM Sans Medium"/>
              </a:rPr>
              <a:t> </a:t>
            </a:r>
            <a:r>
              <a:rPr sz="500" b="0" spc="-10" dirty="0">
                <a:latin typeface="DM Sans Medium"/>
                <a:cs typeface="DM Sans Medium"/>
              </a:rPr>
              <a:t>Accordingly,</a:t>
            </a:r>
            <a:r>
              <a:rPr sz="500" b="0" spc="5" dirty="0">
                <a:latin typeface="DM Sans Medium"/>
                <a:cs typeface="DM Sans Medium"/>
              </a:rPr>
              <a:t> </a:t>
            </a:r>
            <a:r>
              <a:rPr sz="500" b="0" dirty="0">
                <a:latin typeface="DM Sans Medium"/>
                <a:cs typeface="DM Sans Medium"/>
              </a:rPr>
              <a:t>variants</a:t>
            </a:r>
            <a:r>
              <a:rPr sz="500" b="0" spc="5" dirty="0">
                <a:latin typeface="DM Sans Medium"/>
                <a:cs typeface="DM Sans Medium"/>
              </a:rPr>
              <a:t> </a:t>
            </a:r>
            <a:r>
              <a:rPr sz="500" b="0" dirty="0">
                <a:latin typeface="DM Sans Medium"/>
                <a:cs typeface="DM Sans Medium"/>
              </a:rPr>
              <a:t>in</a:t>
            </a:r>
            <a:r>
              <a:rPr sz="500" b="0" spc="5" dirty="0">
                <a:latin typeface="DM Sans Medium"/>
                <a:cs typeface="DM Sans Medium"/>
              </a:rPr>
              <a:t> </a:t>
            </a:r>
            <a:r>
              <a:rPr sz="500" b="0" dirty="0">
                <a:latin typeface="DM Sans Medium"/>
                <a:cs typeface="DM Sans Medium"/>
              </a:rPr>
              <a:t>regions</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insufﬁcient</a:t>
            </a:r>
            <a:r>
              <a:rPr sz="500" b="0" spc="5" dirty="0">
                <a:latin typeface="DM Sans Medium"/>
                <a:cs typeface="DM Sans Medium"/>
              </a:rPr>
              <a:t> </a:t>
            </a:r>
            <a:r>
              <a:rPr sz="500" b="0" spc="-10" dirty="0">
                <a:latin typeface="DM Sans Medium"/>
                <a:cs typeface="DM Sans Medium"/>
              </a:rPr>
              <a:t>coverage</a:t>
            </a:r>
            <a:r>
              <a:rPr sz="500" b="0" spc="5" dirty="0">
                <a:latin typeface="DM Sans Medium"/>
                <a:cs typeface="DM Sans Medium"/>
              </a:rPr>
              <a:t> </a:t>
            </a:r>
            <a:r>
              <a:rPr sz="500" b="0" dirty="0">
                <a:latin typeface="DM Sans Medium"/>
                <a:cs typeface="DM Sans Medium"/>
              </a:rPr>
              <a:t>may</a:t>
            </a:r>
            <a:r>
              <a:rPr sz="500" b="0" spc="10" dirty="0">
                <a:latin typeface="DM Sans Medium"/>
                <a:cs typeface="DM Sans Medium"/>
              </a:rPr>
              <a:t> </a:t>
            </a:r>
            <a:r>
              <a:rPr sz="500" b="0" dirty="0">
                <a:latin typeface="DM Sans Medium"/>
                <a:cs typeface="DM Sans Medium"/>
              </a:rPr>
              <a:t>not</a:t>
            </a:r>
            <a:r>
              <a:rPr sz="500" b="0" spc="5" dirty="0">
                <a:latin typeface="DM Sans Medium"/>
                <a:cs typeface="DM Sans Medium"/>
              </a:rPr>
              <a:t> </a:t>
            </a:r>
            <a:r>
              <a:rPr sz="500" b="0" dirty="0">
                <a:latin typeface="DM Sans Medium"/>
                <a:cs typeface="DM Sans Medium"/>
              </a:rPr>
              <a:t>be</a:t>
            </a:r>
            <a:r>
              <a:rPr sz="500" b="0" spc="5" dirty="0">
                <a:latin typeface="DM Sans Medium"/>
                <a:cs typeface="DM Sans Medium"/>
              </a:rPr>
              <a:t> </a:t>
            </a:r>
            <a:r>
              <a:rPr sz="500" b="0" dirty="0">
                <a:latin typeface="DM Sans Medium"/>
                <a:cs typeface="DM Sans Medium"/>
              </a:rPr>
              <a:t>identiﬁed</a:t>
            </a:r>
            <a:r>
              <a:rPr sz="500" b="0" spc="5" dirty="0">
                <a:latin typeface="DM Sans Medium"/>
                <a:cs typeface="DM Sans Medium"/>
              </a:rPr>
              <a:t> </a:t>
            </a:r>
            <a:r>
              <a:rPr sz="500" b="0" dirty="0">
                <a:latin typeface="DM Sans Medium"/>
                <a:cs typeface="DM Sans Medium"/>
              </a:rPr>
              <a:t>and/or</a:t>
            </a:r>
            <a:r>
              <a:rPr sz="500" b="0" spc="5" dirty="0">
                <a:latin typeface="DM Sans Medium"/>
                <a:cs typeface="DM Sans Medium"/>
              </a:rPr>
              <a:t> </a:t>
            </a:r>
            <a:r>
              <a:rPr sz="500" b="0" spc="-10" dirty="0">
                <a:latin typeface="DM Sans Medium"/>
                <a:cs typeface="DM Sans Medium"/>
              </a:rPr>
              <a:t>interpreted.</a:t>
            </a:r>
            <a:endParaRPr sz="500" dirty="0">
              <a:latin typeface="DM Sans Medium"/>
              <a:cs typeface="DM Sans Medium"/>
            </a:endParaRPr>
          </a:p>
          <a:p>
            <a:pPr marL="12700" marR="5080">
              <a:lnSpc>
                <a:spcPct val="100000"/>
              </a:lnSpc>
            </a:pPr>
            <a:r>
              <a:rPr sz="500" b="0" spc="-10" dirty="0">
                <a:latin typeface="DM Sans Medium"/>
                <a:cs typeface="DM Sans Medium"/>
              </a:rPr>
              <a:t>Therefore,</a:t>
            </a:r>
            <a:r>
              <a:rPr sz="500" b="0" spc="-5" dirty="0">
                <a:latin typeface="DM Sans Medium"/>
                <a:cs typeface="DM Sans Medium"/>
              </a:rPr>
              <a:t> </a:t>
            </a:r>
            <a:r>
              <a:rPr sz="500" b="0" dirty="0">
                <a:latin typeface="DM Sans Medium"/>
                <a:cs typeface="DM Sans Medium"/>
              </a:rPr>
              <a:t>it is possible that </a:t>
            </a:r>
            <a:r>
              <a:rPr sz="500" b="0" spc="-10" dirty="0">
                <a:latin typeface="DM Sans Medium"/>
                <a:cs typeface="DM Sans Medium"/>
              </a:rPr>
              <a:t>pathogenic</a:t>
            </a:r>
            <a:r>
              <a:rPr sz="500" b="0" dirty="0">
                <a:latin typeface="DM Sans Medium"/>
                <a:cs typeface="DM Sans Medium"/>
              </a:rPr>
              <a:t> variants are present in one or more of the</a:t>
            </a:r>
            <a:r>
              <a:rPr sz="500" b="0" spc="-5" dirty="0">
                <a:latin typeface="DM Sans Medium"/>
                <a:cs typeface="DM Sans Medium"/>
              </a:rPr>
              <a:t> </a:t>
            </a:r>
            <a:r>
              <a:rPr sz="500" b="0" dirty="0">
                <a:latin typeface="DM Sans Medium"/>
                <a:cs typeface="DM Sans Medium"/>
              </a:rPr>
              <a:t>genes analyzed but </a:t>
            </a:r>
            <a:r>
              <a:rPr sz="500" b="0" spc="-10" dirty="0">
                <a:latin typeface="DM Sans Medium"/>
                <a:cs typeface="DM Sans Medium"/>
              </a:rPr>
              <a:t>have</a:t>
            </a:r>
            <a:r>
              <a:rPr sz="500" b="0" dirty="0">
                <a:latin typeface="DM Sans Medium"/>
                <a:cs typeface="DM Sans Medium"/>
              </a:rPr>
              <a:t> not been detected. The variants not detected by the assay</a:t>
            </a:r>
            <a:r>
              <a:rPr sz="500" b="0" spc="-5" dirty="0">
                <a:latin typeface="DM Sans Medium"/>
                <a:cs typeface="DM Sans Medium"/>
              </a:rPr>
              <a:t> </a:t>
            </a:r>
            <a:r>
              <a:rPr sz="500" b="0" dirty="0">
                <a:latin typeface="DM Sans Medium"/>
                <a:cs typeface="DM Sans Medium"/>
              </a:rPr>
              <a:t>that was performed may impact the phenotype. For </a:t>
            </a:r>
            <a:r>
              <a:rPr sz="500" b="0" spc="-25" dirty="0">
                <a:latin typeface="DM Sans Medium"/>
                <a:cs typeface="DM Sans Medium"/>
              </a:rPr>
              <a:t>in</a:t>
            </a:r>
            <a:r>
              <a:rPr sz="500" b="0" spc="500" dirty="0">
                <a:latin typeface="DM Sans Medium"/>
                <a:cs typeface="DM Sans Medium"/>
              </a:rPr>
              <a:t> </a:t>
            </a:r>
            <a:r>
              <a:rPr sz="500" b="0" dirty="0">
                <a:latin typeface="DM Sans Medium"/>
                <a:cs typeface="DM Sans Medium"/>
              </a:rPr>
              <a:t>vitro research use </a:t>
            </a:r>
            <a:r>
              <a:rPr sz="500" b="0" spc="-10" dirty="0">
                <a:latin typeface="DM Sans Medium"/>
                <a:cs typeface="DM Sans Medium"/>
              </a:rPr>
              <a:t>only.</a:t>
            </a:r>
            <a:r>
              <a:rPr sz="500" b="0" dirty="0">
                <a:latin typeface="DM Sans Medium"/>
                <a:cs typeface="DM Sans Medium"/>
              </a:rPr>
              <a:t> This test must be ordered</a:t>
            </a:r>
            <a:r>
              <a:rPr sz="500" b="0" spc="5" dirty="0">
                <a:latin typeface="DM Sans Medium"/>
                <a:cs typeface="DM Sans Medium"/>
              </a:rPr>
              <a:t> </a:t>
            </a:r>
            <a:r>
              <a:rPr sz="500" b="0" dirty="0">
                <a:latin typeface="DM Sans Medium"/>
                <a:cs typeface="DM Sans Medium"/>
              </a:rPr>
              <a:t>by a qualiﬁed medical professional in accordance with required</a:t>
            </a:r>
            <a:r>
              <a:rPr sz="500" b="0" spc="5" dirty="0">
                <a:latin typeface="DM Sans Medium"/>
                <a:cs typeface="DM Sans Medium"/>
              </a:rPr>
              <a:t> </a:t>
            </a:r>
            <a:r>
              <a:rPr sz="500" b="0" dirty="0">
                <a:latin typeface="DM Sans Medium"/>
                <a:cs typeface="DM Sans Medium"/>
              </a:rPr>
              <a:t>medical </a:t>
            </a:r>
            <a:r>
              <a:rPr sz="500" b="0" spc="-10" dirty="0">
                <a:latin typeface="DM Sans Medium"/>
                <a:cs typeface="DM Sans Medium"/>
              </a:rPr>
              <a:t>regulations.</a:t>
            </a:r>
            <a:endParaRPr sz="500" dirty="0">
              <a:latin typeface="DM Sans Medium"/>
              <a:cs typeface="DM Sans Medium"/>
            </a:endParaRPr>
          </a:p>
          <a:p>
            <a:pPr marL="12700" marR="13335">
              <a:lnSpc>
                <a:spcPct val="100000"/>
              </a:lnSpc>
            </a:pPr>
            <a:r>
              <a:rPr sz="500" b="0" dirty="0">
                <a:latin typeface="DM Sans Medium"/>
                <a:cs typeface="DM Sans Medium"/>
              </a:rPr>
              <a:t>Patient</a:t>
            </a:r>
            <a:r>
              <a:rPr sz="500" b="0" spc="-5" dirty="0">
                <a:latin typeface="DM Sans Medium"/>
                <a:cs typeface="DM Sans Medium"/>
              </a:rPr>
              <a:t> </a:t>
            </a:r>
            <a:r>
              <a:rPr sz="500" b="0" dirty="0">
                <a:latin typeface="DM Sans Medium"/>
                <a:cs typeface="DM Sans Medium"/>
              </a:rPr>
              <a:t>care treatment decisions must be based on the self-determining medical judgment of the</a:t>
            </a:r>
            <a:r>
              <a:rPr sz="500" b="0" spc="-5" dirty="0">
                <a:latin typeface="DM Sans Medium"/>
                <a:cs typeface="DM Sans Medium"/>
              </a:rPr>
              <a:t> </a:t>
            </a:r>
            <a:r>
              <a:rPr sz="500" b="0" dirty="0">
                <a:latin typeface="DM Sans Medium"/>
                <a:cs typeface="DM Sans Medium"/>
              </a:rPr>
              <a:t>respective physician.</a:t>
            </a:r>
            <a:r>
              <a:rPr sz="500" b="0" spc="125" dirty="0">
                <a:latin typeface="DM Sans Medium"/>
                <a:cs typeface="DM Sans Medium"/>
              </a:rPr>
              <a:t> </a:t>
            </a:r>
            <a:r>
              <a:rPr sz="500" b="0" dirty="0">
                <a:latin typeface="DM Sans Medium"/>
                <a:cs typeface="DM Sans Medium"/>
              </a:rPr>
              <a:t>Do consider complete patient information such as patient preferences, medical</a:t>
            </a:r>
            <a:r>
              <a:rPr sz="500" b="0" spc="-5" dirty="0">
                <a:latin typeface="DM Sans Medium"/>
                <a:cs typeface="DM Sans Medium"/>
              </a:rPr>
              <a:t> </a:t>
            </a:r>
            <a:r>
              <a:rPr sz="500" b="0" dirty="0">
                <a:latin typeface="DM Sans Medium"/>
                <a:cs typeface="DM Sans Medium"/>
              </a:rPr>
              <a:t>history and </a:t>
            </a:r>
            <a:r>
              <a:rPr sz="500" b="0" spc="-10" dirty="0">
                <a:latin typeface="DM Sans Medium"/>
                <a:cs typeface="DM Sans Medium"/>
              </a:rPr>
              <a:t>family</a:t>
            </a:r>
            <a:r>
              <a:rPr sz="500" b="0" spc="500" dirty="0">
                <a:latin typeface="DM Sans Medium"/>
                <a:cs typeface="DM Sans Medium"/>
              </a:rPr>
              <a:t> </a:t>
            </a:r>
            <a:r>
              <a:rPr sz="500" b="0" spc="-10" dirty="0">
                <a:latin typeface="DM Sans Medium"/>
                <a:cs typeface="DM Sans Medium"/>
              </a:rPr>
              <a:t>history,</a:t>
            </a:r>
            <a:r>
              <a:rPr sz="500" b="0" spc="-5" dirty="0">
                <a:latin typeface="DM Sans Medium"/>
                <a:cs typeface="DM Sans Medium"/>
              </a:rPr>
              <a:t> </a:t>
            </a:r>
            <a:r>
              <a:rPr sz="500" b="0" dirty="0">
                <a:latin typeface="DM Sans Medium"/>
                <a:cs typeface="DM Sans Medium"/>
              </a:rPr>
              <a:t>physical</a:t>
            </a:r>
            <a:r>
              <a:rPr sz="500" b="0" spc="-5" dirty="0">
                <a:latin typeface="DM Sans Medium"/>
                <a:cs typeface="DM Sans Medium"/>
              </a:rPr>
              <a:t> </a:t>
            </a:r>
            <a:r>
              <a:rPr sz="500" b="0" dirty="0">
                <a:latin typeface="DM Sans Medium"/>
                <a:cs typeface="DM Sans Medium"/>
              </a:rPr>
              <a:t>examination proﬁles,</a:t>
            </a:r>
            <a:r>
              <a:rPr sz="500" b="0" spc="-5" dirty="0">
                <a:latin typeface="DM Sans Medium"/>
                <a:cs typeface="DM Sans Medium"/>
              </a:rPr>
              <a:t> </a:t>
            </a:r>
            <a:r>
              <a:rPr sz="500" b="0" dirty="0">
                <a:latin typeface="DM Sans Medium"/>
                <a:cs typeface="DM Sans Medium"/>
              </a:rPr>
              <a:t>and other</a:t>
            </a:r>
            <a:r>
              <a:rPr sz="500" b="0" spc="-5" dirty="0">
                <a:latin typeface="DM Sans Medium"/>
                <a:cs typeface="DM Sans Medium"/>
              </a:rPr>
              <a:t> </a:t>
            </a:r>
            <a:r>
              <a:rPr sz="500" b="0" dirty="0">
                <a:latin typeface="DM Sans Medium"/>
                <a:cs typeface="DM Sans Medium"/>
              </a:rPr>
              <a:t>lab results</a:t>
            </a:r>
            <a:r>
              <a:rPr sz="500" b="0" spc="-5" dirty="0">
                <a:latin typeface="DM Sans Medium"/>
                <a:cs typeface="DM Sans Medium"/>
              </a:rPr>
              <a:t> </a:t>
            </a:r>
            <a:r>
              <a:rPr sz="500" b="0" dirty="0">
                <a:latin typeface="DM Sans Medium"/>
                <a:cs typeface="DM Sans Medium"/>
              </a:rPr>
              <a:t>per the</a:t>
            </a:r>
            <a:r>
              <a:rPr sz="500" b="0" spc="-5" dirty="0">
                <a:latin typeface="DM Sans Medium"/>
                <a:cs typeface="DM Sans Medium"/>
              </a:rPr>
              <a:t> </a:t>
            </a:r>
            <a:r>
              <a:rPr sz="500" b="0" dirty="0">
                <a:latin typeface="DM Sans Medium"/>
                <a:cs typeface="DM Sans Medium"/>
              </a:rPr>
              <a:t>standard of</a:t>
            </a:r>
            <a:r>
              <a:rPr sz="500" b="0" spc="-5" dirty="0">
                <a:latin typeface="DM Sans Medium"/>
                <a:cs typeface="DM Sans Medium"/>
              </a:rPr>
              <a:t> </a:t>
            </a:r>
            <a:r>
              <a:rPr sz="500" b="0" dirty="0">
                <a:latin typeface="DM Sans Medium"/>
                <a:cs typeface="DM Sans Medium"/>
              </a:rPr>
              <a:t>care medical</a:t>
            </a:r>
            <a:r>
              <a:rPr sz="500" b="0" spc="-5" dirty="0">
                <a:latin typeface="DM Sans Medium"/>
                <a:cs typeface="DM Sans Medium"/>
              </a:rPr>
              <a:t> </a:t>
            </a:r>
            <a:r>
              <a:rPr sz="500" b="0" dirty="0">
                <a:latin typeface="DM Sans Medium"/>
                <a:cs typeface="DM Sans Medium"/>
              </a:rPr>
              <a:t>practice.</a:t>
            </a:r>
            <a:r>
              <a:rPr sz="500" b="0" spc="-5" dirty="0">
                <a:latin typeface="DM Sans Medium"/>
                <a:cs typeface="DM Sans Medium"/>
              </a:rPr>
              <a:t> </a:t>
            </a:r>
            <a:r>
              <a:rPr sz="500" b="0" dirty="0">
                <a:latin typeface="DM Sans Medium"/>
                <a:cs typeface="DM Sans Medium"/>
              </a:rPr>
              <a:t>The reported</a:t>
            </a:r>
            <a:r>
              <a:rPr sz="500" b="0" spc="-5" dirty="0">
                <a:latin typeface="DM Sans Medium"/>
                <a:cs typeface="DM Sans Medium"/>
              </a:rPr>
              <a:t> </a:t>
            </a:r>
            <a:r>
              <a:rPr sz="500" b="0" dirty="0">
                <a:latin typeface="DM Sans Medium"/>
                <a:cs typeface="DM Sans Medium"/>
              </a:rPr>
              <a:t>results are</a:t>
            </a:r>
            <a:r>
              <a:rPr sz="500" b="0" spc="-5" dirty="0">
                <a:latin typeface="DM Sans Medium"/>
                <a:cs typeface="DM Sans Medium"/>
              </a:rPr>
              <a:t> </a:t>
            </a:r>
            <a:r>
              <a:rPr sz="500" b="0" dirty="0">
                <a:latin typeface="DM Sans Medium"/>
                <a:cs typeface="DM Sans Medium"/>
              </a:rPr>
              <a:t>for the</a:t>
            </a:r>
            <a:r>
              <a:rPr sz="500" b="0" spc="-5" dirty="0">
                <a:latin typeface="DM Sans Medium"/>
                <a:cs typeface="DM Sans Medium"/>
              </a:rPr>
              <a:t> </a:t>
            </a:r>
            <a:r>
              <a:rPr sz="500" b="0" dirty="0">
                <a:latin typeface="DM Sans Medium"/>
                <a:cs typeface="DM Sans Medium"/>
              </a:rPr>
              <a:t>information of</a:t>
            </a:r>
            <a:r>
              <a:rPr sz="500" b="0" spc="-5" dirty="0">
                <a:latin typeface="DM Sans Medium"/>
                <a:cs typeface="DM Sans Medium"/>
              </a:rPr>
              <a:t> </a:t>
            </a:r>
            <a:r>
              <a:rPr sz="500" b="0" dirty="0">
                <a:latin typeface="DM Sans Medium"/>
                <a:cs typeface="DM Sans Medium"/>
              </a:rPr>
              <a:t>the referring</a:t>
            </a:r>
            <a:r>
              <a:rPr sz="500" b="0" spc="-5" dirty="0">
                <a:latin typeface="DM Sans Medium"/>
                <a:cs typeface="DM Sans Medium"/>
              </a:rPr>
              <a:t> </a:t>
            </a:r>
            <a:r>
              <a:rPr sz="500" b="0" dirty="0">
                <a:latin typeface="DM Sans Medium"/>
                <a:cs typeface="DM Sans Medium"/>
              </a:rPr>
              <a:t>doctor </a:t>
            </a:r>
            <a:r>
              <a:rPr sz="500" b="0" spc="-10" dirty="0">
                <a:latin typeface="DM Sans Medium"/>
                <a:cs typeface="DM Sans Medium"/>
              </a:rPr>
              <a:t>only.</a:t>
            </a:r>
            <a:r>
              <a:rPr sz="500" b="0" spc="-5" dirty="0">
                <a:latin typeface="DM Sans Medium"/>
                <a:cs typeface="DM Sans Medium"/>
              </a:rPr>
              <a:t> </a:t>
            </a:r>
            <a:r>
              <a:rPr sz="500" b="0" dirty="0">
                <a:latin typeface="DM Sans Medium"/>
                <a:cs typeface="DM Sans Medium"/>
              </a:rPr>
              <a:t>It should</a:t>
            </a:r>
            <a:r>
              <a:rPr sz="500" b="0" spc="-5" dirty="0">
                <a:latin typeface="DM Sans Medium"/>
                <a:cs typeface="DM Sans Medium"/>
              </a:rPr>
              <a:t> </a:t>
            </a:r>
            <a:r>
              <a:rPr sz="500" b="0" dirty="0">
                <a:latin typeface="DM Sans Medium"/>
                <a:cs typeface="DM Sans Medium"/>
              </a:rPr>
              <a:t>be</a:t>
            </a:r>
            <a:r>
              <a:rPr sz="500" b="0" spc="-5" dirty="0">
                <a:latin typeface="DM Sans Medium"/>
                <a:cs typeface="DM Sans Medium"/>
              </a:rPr>
              <a:t> </a:t>
            </a:r>
            <a:r>
              <a:rPr sz="500" b="0" dirty="0">
                <a:latin typeface="DM Sans Medium"/>
                <a:cs typeface="DM Sans Medium"/>
              </a:rPr>
              <a:t>noted that</a:t>
            </a:r>
            <a:r>
              <a:rPr sz="500" b="0" spc="-5" dirty="0">
                <a:latin typeface="DM Sans Medium"/>
                <a:cs typeface="DM Sans Medium"/>
              </a:rPr>
              <a:t> </a:t>
            </a:r>
            <a:r>
              <a:rPr sz="500" b="0" dirty="0">
                <a:latin typeface="DM Sans Medium"/>
                <a:cs typeface="DM Sans Medium"/>
              </a:rPr>
              <a:t>this test</a:t>
            </a:r>
            <a:r>
              <a:rPr sz="500" b="0" spc="-5" dirty="0">
                <a:latin typeface="DM Sans Medium"/>
                <a:cs typeface="DM Sans Medium"/>
              </a:rPr>
              <a:t> </a:t>
            </a:r>
            <a:r>
              <a:rPr sz="500" b="0" dirty="0">
                <a:latin typeface="DM Sans Medium"/>
                <a:cs typeface="DM Sans Medium"/>
              </a:rPr>
              <a:t>is restricted</a:t>
            </a:r>
            <a:r>
              <a:rPr sz="500" b="0" spc="-5" dirty="0">
                <a:latin typeface="DM Sans Medium"/>
                <a:cs typeface="DM Sans Medium"/>
              </a:rPr>
              <a:t> </a:t>
            </a:r>
            <a:r>
              <a:rPr sz="500" b="0" spc="-25" dirty="0">
                <a:latin typeface="DM Sans Medium"/>
                <a:cs typeface="DM Sans Medium"/>
              </a:rPr>
              <a:t>to</a:t>
            </a:r>
            <a:r>
              <a:rPr sz="500" b="0" spc="500" dirty="0">
                <a:latin typeface="DM Sans Medium"/>
                <a:cs typeface="DM Sans Medium"/>
              </a:rPr>
              <a:t> </a:t>
            </a:r>
            <a:r>
              <a:rPr sz="500" b="0" dirty="0">
                <a:latin typeface="DM Sans Medium"/>
                <a:cs typeface="DM Sans Medium"/>
              </a:rPr>
              <a:t>a</a:t>
            </a:r>
            <a:r>
              <a:rPr sz="500" b="0" spc="-5" dirty="0">
                <a:latin typeface="DM Sans Medium"/>
                <a:cs typeface="DM Sans Medium"/>
              </a:rPr>
              <a:t> </a:t>
            </a:r>
            <a:r>
              <a:rPr sz="500" b="0" dirty="0">
                <a:latin typeface="DM Sans Medium"/>
                <a:cs typeface="DM Sans Medium"/>
              </a:rPr>
              <a:t>limited number of genes and does not include all intronic and non-coding regions.</a:t>
            </a:r>
            <a:r>
              <a:rPr sz="500" b="0" spc="-5" dirty="0">
                <a:latin typeface="DM Sans Medium"/>
                <a:cs typeface="DM Sans Medium"/>
              </a:rPr>
              <a:t> </a:t>
            </a:r>
            <a:r>
              <a:rPr sz="500" b="0" dirty="0">
                <a:latin typeface="DM Sans Medium"/>
                <a:cs typeface="DM Sans Medium"/>
              </a:rPr>
              <a:t>This report only includes variants that meet a level of evidence threshold for</a:t>
            </a:r>
            <a:r>
              <a:rPr sz="500" b="0" spc="-5" dirty="0">
                <a:latin typeface="DM Sans Medium"/>
                <a:cs typeface="DM Sans Medium"/>
              </a:rPr>
              <a:t> </a:t>
            </a:r>
            <a:r>
              <a:rPr sz="500" b="0" dirty="0">
                <a:latin typeface="DM Sans Medium"/>
                <a:cs typeface="DM Sans Medium"/>
              </a:rPr>
              <a:t>cause or contribute to disease. More evidence for </a:t>
            </a:r>
            <a:r>
              <a:rPr sz="500" b="0" spc="-10" dirty="0">
                <a:latin typeface="DM Sans Medium"/>
                <a:cs typeface="DM Sans Medium"/>
              </a:rPr>
              <a:t>disease</a:t>
            </a:r>
            <a:r>
              <a:rPr sz="500" b="0" spc="500" dirty="0">
                <a:latin typeface="DM Sans Medium"/>
                <a:cs typeface="DM Sans Medium"/>
              </a:rPr>
              <a:t> </a:t>
            </a:r>
            <a:r>
              <a:rPr sz="500" b="0" dirty="0">
                <a:latin typeface="DM Sans Medium"/>
                <a:cs typeface="DM Sans Medium"/>
              </a:rPr>
              <a:t>association</a:t>
            </a:r>
            <a:r>
              <a:rPr sz="500" b="0" spc="-5" dirty="0">
                <a:latin typeface="DM Sans Medium"/>
                <a:cs typeface="DM Sans Medium"/>
              </a:rPr>
              <a:t> </a:t>
            </a:r>
            <a:r>
              <a:rPr sz="500" b="0" dirty="0">
                <a:latin typeface="DM Sans Medium"/>
                <a:cs typeface="DM Sans Medium"/>
              </a:rPr>
              <a:t>of genes and causal pathogenic</a:t>
            </a:r>
            <a:r>
              <a:rPr sz="500" b="0" spc="-5" dirty="0">
                <a:latin typeface="DM Sans Medium"/>
                <a:cs typeface="DM Sans Medium"/>
              </a:rPr>
              <a:t> </a:t>
            </a:r>
            <a:r>
              <a:rPr sz="500" b="0" dirty="0">
                <a:latin typeface="DM Sans Medium"/>
                <a:cs typeface="DM Sans Medium"/>
              </a:rPr>
              <a:t>variants is discovered </a:t>
            </a:r>
            <a:r>
              <a:rPr sz="500" b="0" spc="-10" dirty="0">
                <a:latin typeface="DM Sans Medium"/>
                <a:cs typeface="DM Sans Medium"/>
              </a:rPr>
              <a:t>every</a:t>
            </a:r>
            <a:r>
              <a:rPr sz="500" b="0" dirty="0">
                <a:latin typeface="DM Sans Medium"/>
                <a:cs typeface="DM Sans Medium"/>
              </a:rPr>
              <a:t> </a:t>
            </a:r>
            <a:r>
              <a:rPr sz="500" b="0" spc="-10" dirty="0">
                <a:latin typeface="DM Sans Medium"/>
                <a:cs typeface="DM Sans Medium"/>
              </a:rPr>
              <a:t>year,</a:t>
            </a:r>
            <a:r>
              <a:rPr sz="500" b="0" dirty="0">
                <a:latin typeface="DM Sans Medium"/>
                <a:cs typeface="DM Sans Medium"/>
              </a:rPr>
              <a:t> and</a:t>
            </a:r>
            <a:r>
              <a:rPr sz="500" b="0" spc="-5" dirty="0">
                <a:latin typeface="DM Sans Medium"/>
                <a:cs typeface="DM Sans Medium"/>
              </a:rPr>
              <a:t> </a:t>
            </a:r>
            <a:r>
              <a:rPr sz="500" b="0" dirty="0">
                <a:latin typeface="DM Sans Medium"/>
                <a:cs typeface="DM Sans Medium"/>
              </a:rPr>
              <a:t>it is recommended that genetic variants</a:t>
            </a:r>
            <a:r>
              <a:rPr sz="500" b="0" spc="-5" dirty="0">
                <a:latin typeface="DM Sans Medium"/>
                <a:cs typeface="DM Sans Medium"/>
              </a:rPr>
              <a:t> </a:t>
            </a:r>
            <a:r>
              <a:rPr sz="500" b="0" dirty="0">
                <a:latin typeface="DM Sans Medium"/>
                <a:cs typeface="DM Sans Medium"/>
              </a:rPr>
              <a:t>are </a:t>
            </a:r>
            <a:r>
              <a:rPr sz="500" b="0" spc="-10" dirty="0">
                <a:latin typeface="DM Sans Medium"/>
                <a:cs typeface="DM Sans Medium"/>
              </a:rPr>
              <a:t>re-</a:t>
            </a:r>
            <a:r>
              <a:rPr sz="500" b="0" dirty="0">
                <a:latin typeface="DM Sans Medium"/>
                <a:cs typeface="DM Sans Medium"/>
              </a:rPr>
              <a:t>interpreted with updated software and</a:t>
            </a:r>
            <a:r>
              <a:rPr sz="500" b="0" spc="-5" dirty="0">
                <a:latin typeface="DM Sans Medium"/>
                <a:cs typeface="DM Sans Medium"/>
              </a:rPr>
              <a:t> </a:t>
            </a:r>
            <a:r>
              <a:rPr sz="500" b="0" dirty="0">
                <a:latin typeface="DM Sans Medium"/>
                <a:cs typeface="DM Sans Medium"/>
              </a:rPr>
              <a:t>annotations </a:t>
            </a:r>
            <a:r>
              <a:rPr sz="500" b="0" spc="-10" dirty="0">
                <a:latin typeface="DM Sans Medium"/>
                <a:cs typeface="DM Sans Medium"/>
              </a:rPr>
              <a:t>periodically.</a:t>
            </a:r>
            <a:endParaRPr sz="500" dirty="0">
              <a:latin typeface="DM Sans Medium"/>
              <a:cs typeface="DM Sans Medium"/>
            </a:endParaRPr>
          </a:p>
        </p:txBody>
      </p:sp>
      <p:pic>
        <p:nvPicPr>
          <p:cNvPr id="9" name="object 9"/>
          <p:cNvPicPr/>
          <p:nvPr/>
        </p:nvPicPr>
        <p:blipFill>
          <a:blip r:embed="rId2" cstate="print"/>
          <a:stretch>
            <a:fillRect/>
          </a:stretch>
        </p:blipFill>
        <p:spPr>
          <a:xfrm>
            <a:off x="2555735" y="7151849"/>
            <a:ext cx="583806" cy="346319"/>
          </a:xfrm>
          <a:prstGeom prst="rect">
            <a:avLst/>
          </a:prstGeom>
        </p:spPr>
      </p:pic>
      <p:pic>
        <p:nvPicPr>
          <p:cNvPr id="10" name="object 10"/>
          <p:cNvPicPr/>
          <p:nvPr/>
        </p:nvPicPr>
        <p:blipFill>
          <a:blip r:embed="rId3" cstate="print"/>
          <a:stretch>
            <a:fillRect/>
          </a:stretch>
        </p:blipFill>
        <p:spPr>
          <a:xfrm>
            <a:off x="4655100" y="7208406"/>
            <a:ext cx="518879" cy="2311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8DC3957-77BE-8F0D-4EBA-0DF97077D01C}"/>
              </a:ext>
            </a:extLst>
          </p:cNvPr>
          <p:cNvGrpSpPr/>
          <p:nvPr/>
        </p:nvGrpSpPr>
        <p:grpSpPr>
          <a:xfrm>
            <a:off x="7848" y="4889"/>
            <a:ext cx="7552690" cy="10682366"/>
            <a:chOff x="7848" y="4889"/>
            <a:chExt cx="7552690" cy="10682366"/>
          </a:xfrm>
        </p:grpSpPr>
        <p:sp>
          <p:nvSpPr>
            <p:cNvPr id="40" name="object 5">
              <a:extLst>
                <a:ext uri="{FF2B5EF4-FFF2-40B4-BE49-F238E27FC236}">
                  <a16:creationId xmlns:a16="http://schemas.microsoft.com/office/drawing/2014/main" id="{629E825C-0907-CAB0-5D66-B3002CCD3B42}"/>
                </a:ext>
              </a:extLst>
            </p:cNvPr>
            <p:cNvSpPr/>
            <p:nvPr/>
          </p:nvSpPr>
          <p:spPr>
            <a:xfrm>
              <a:off x="5334195" y="8600188"/>
              <a:ext cx="757555" cy="238760"/>
            </a:xfrm>
            <a:custGeom>
              <a:avLst/>
              <a:gdLst/>
              <a:ahLst/>
              <a:cxnLst/>
              <a:rect l="l" t="t" r="r" b="b"/>
              <a:pathLst>
                <a:path w="757554" h="238759">
                  <a:moveTo>
                    <a:pt x="681812" y="59181"/>
                  </a:moveTo>
                  <a:lnTo>
                    <a:pt x="633306" y="72630"/>
                  </a:lnTo>
                  <a:lnTo>
                    <a:pt x="605969" y="111828"/>
                  </a:lnTo>
                  <a:lnTo>
                    <a:pt x="600608" y="150240"/>
                  </a:lnTo>
                  <a:lnTo>
                    <a:pt x="601966" y="170317"/>
                  </a:lnTo>
                  <a:lnTo>
                    <a:pt x="622617" y="215887"/>
                  </a:lnTo>
                  <a:lnTo>
                    <a:pt x="667544" y="236848"/>
                  </a:lnTo>
                  <a:lnTo>
                    <a:pt x="687882" y="238264"/>
                  </a:lnTo>
                  <a:lnTo>
                    <a:pt x="705596" y="237606"/>
                  </a:lnTo>
                  <a:lnTo>
                    <a:pt x="722314" y="235561"/>
                  </a:lnTo>
                  <a:lnTo>
                    <a:pt x="738033" y="232022"/>
                  </a:lnTo>
                  <a:lnTo>
                    <a:pt x="752754" y="226885"/>
                  </a:lnTo>
                  <a:lnTo>
                    <a:pt x="752769" y="225625"/>
                  </a:lnTo>
                  <a:lnTo>
                    <a:pt x="752889" y="215887"/>
                  </a:lnTo>
                  <a:lnTo>
                    <a:pt x="753014" y="205638"/>
                  </a:lnTo>
                  <a:lnTo>
                    <a:pt x="693191" y="205638"/>
                  </a:lnTo>
                  <a:lnTo>
                    <a:pt x="681554" y="205003"/>
                  </a:lnTo>
                  <a:lnTo>
                    <a:pt x="681321" y="205003"/>
                  </a:lnTo>
                  <a:lnTo>
                    <a:pt x="671632" y="203123"/>
                  </a:lnTo>
                  <a:lnTo>
                    <a:pt x="671265" y="203123"/>
                  </a:lnTo>
                  <a:lnTo>
                    <a:pt x="642043" y="170317"/>
                  </a:lnTo>
                  <a:lnTo>
                    <a:pt x="640829" y="158597"/>
                  </a:lnTo>
                  <a:lnTo>
                    <a:pt x="753897" y="158597"/>
                  </a:lnTo>
                  <a:lnTo>
                    <a:pt x="755169" y="151935"/>
                  </a:lnTo>
                  <a:lnTo>
                    <a:pt x="756124" y="145170"/>
                  </a:lnTo>
                  <a:lnTo>
                    <a:pt x="756724" y="138477"/>
                  </a:lnTo>
                  <a:lnTo>
                    <a:pt x="756908" y="132791"/>
                  </a:lnTo>
                  <a:lnTo>
                    <a:pt x="641210" y="132791"/>
                  </a:lnTo>
                  <a:lnTo>
                    <a:pt x="642420" y="122892"/>
                  </a:lnTo>
                  <a:lnTo>
                    <a:pt x="666067" y="92287"/>
                  </a:lnTo>
                  <a:lnTo>
                    <a:pt x="681812" y="89534"/>
                  </a:lnTo>
                  <a:lnTo>
                    <a:pt x="746244" y="89534"/>
                  </a:lnTo>
                  <a:lnTo>
                    <a:pt x="738720" y="78917"/>
                  </a:lnTo>
                  <a:lnTo>
                    <a:pt x="728119" y="70229"/>
                  </a:lnTo>
                  <a:lnTo>
                    <a:pt x="715100" y="64068"/>
                  </a:lnTo>
                  <a:lnTo>
                    <a:pt x="699664" y="60397"/>
                  </a:lnTo>
                  <a:lnTo>
                    <a:pt x="681812" y="59181"/>
                  </a:lnTo>
                  <a:close/>
                </a:path>
                <a:path w="757554" h="238759">
                  <a:moveTo>
                    <a:pt x="753135" y="195770"/>
                  </a:moveTo>
                  <a:lnTo>
                    <a:pt x="736889" y="200034"/>
                  </a:lnTo>
                  <a:lnTo>
                    <a:pt x="721601" y="203123"/>
                  </a:lnTo>
                  <a:lnTo>
                    <a:pt x="707093" y="205003"/>
                  </a:lnTo>
                  <a:lnTo>
                    <a:pt x="693191" y="205638"/>
                  </a:lnTo>
                  <a:lnTo>
                    <a:pt x="753014" y="205638"/>
                  </a:lnTo>
                  <a:lnTo>
                    <a:pt x="753135" y="195770"/>
                  </a:lnTo>
                  <a:close/>
                </a:path>
                <a:path w="757554" h="238759">
                  <a:moveTo>
                    <a:pt x="746244" y="89534"/>
                  </a:moveTo>
                  <a:lnTo>
                    <a:pt x="681812" y="89534"/>
                  </a:lnTo>
                  <a:lnTo>
                    <a:pt x="690283" y="90235"/>
                  </a:lnTo>
                  <a:lnTo>
                    <a:pt x="697509" y="92287"/>
                  </a:lnTo>
                  <a:lnTo>
                    <a:pt x="717473" y="128993"/>
                  </a:lnTo>
                  <a:lnTo>
                    <a:pt x="717473" y="132791"/>
                  </a:lnTo>
                  <a:lnTo>
                    <a:pt x="756908" y="132791"/>
                  </a:lnTo>
                  <a:lnTo>
                    <a:pt x="756932" y="132029"/>
                  </a:lnTo>
                  <a:lnTo>
                    <a:pt x="755740" y="116526"/>
                  </a:lnTo>
                  <a:lnTo>
                    <a:pt x="752236" y="102482"/>
                  </a:lnTo>
                  <a:lnTo>
                    <a:pt x="746527" y="89934"/>
                  </a:lnTo>
                  <a:lnTo>
                    <a:pt x="746244" y="89534"/>
                  </a:lnTo>
                  <a:close/>
                </a:path>
                <a:path w="757554" h="238759">
                  <a:moveTo>
                    <a:pt x="442772" y="62598"/>
                  </a:moveTo>
                  <a:lnTo>
                    <a:pt x="412419" y="62598"/>
                  </a:lnTo>
                  <a:lnTo>
                    <a:pt x="412419" y="234848"/>
                  </a:lnTo>
                  <a:lnTo>
                    <a:pt x="451497" y="234848"/>
                  </a:lnTo>
                  <a:lnTo>
                    <a:pt x="451497" y="116090"/>
                  </a:lnTo>
                  <a:lnTo>
                    <a:pt x="461269" y="106132"/>
                  </a:lnTo>
                  <a:lnTo>
                    <a:pt x="471897" y="99020"/>
                  </a:lnTo>
                  <a:lnTo>
                    <a:pt x="483519" y="94754"/>
                  </a:lnTo>
                  <a:lnTo>
                    <a:pt x="496277" y="93332"/>
                  </a:lnTo>
                  <a:lnTo>
                    <a:pt x="561640" y="93332"/>
                  </a:lnTo>
                  <a:lnTo>
                    <a:pt x="558297" y="86118"/>
                  </a:lnTo>
                  <a:lnTo>
                    <a:pt x="446951" y="86118"/>
                  </a:lnTo>
                  <a:lnTo>
                    <a:pt x="442772" y="62598"/>
                  </a:lnTo>
                  <a:close/>
                </a:path>
                <a:path w="757554" h="238759">
                  <a:moveTo>
                    <a:pt x="561640" y="93332"/>
                  </a:moveTo>
                  <a:lnTo>
                    <a:pt x="496277" y="93332"/>
                  </a:lnTo>
                  <a:lnTo>
                    <a:pt x="509779" y="95620"/>
                  </a:lnTo>
                  <a:lnTo>
                    <a:pt x="519510" y="102533"/>
                  </a:lnTo>
                  <a:lnTo>
                    <a:pt x="525401" y="114142"/>
                  </a:lnTo>
                  <a:lnTo>
                    <a:pt x="527380" y="130517"/>
                  </a:lnTo>
                  <a:lnTo>
                    <a:pt x="527380" y="234848"/>
                  </a:lnTo>
                  <a:lnTo>
                    <a:pt x="566839" y="234848"/>
                  </a:lnTo>
                  <a:lnTo>
                    <a:pt x="566851" y="124066"/>
                  </a:lnTo>
                  <a:lnTo>
                    <a:pt x="565902" y="109126"/>
                  </a:lnTo>
                  <a:lnTo>
                    <a:pt x="562959" y="96178"/>
                  </a:lnTo>
                  <a:lnTo>
                    <a:pt x="561640" y="93332"/>
                  </a:lnTo>
                  <a:close/>
                </a:path>
                <a:path w="757554" h="238759">
                  <a:moveTo>
                    <a:pt x="506133" y="59562"/>
                  </a:moveTo>
                  <a:lnTo>
                    <a:pt x="488513" y="61204"/>
                  </a:lnTo>
                  <a:lnTo>
                    <a:pt x="472703" y="66154"/>
                  </a:lnTo>
                  <a:lnTo>
                    <a:pt x="458812" y="74447"/>
                  </a:lnTo>
                  <a:lnTo>
                    <a:pt x="446951" y="86118"/>
                  </a:lnTo>
                  <a:lnTo>
                    <a:pt x="558297" y="86118"/>
                  </a:lnTo>
                  <a:lnTo>
                    <a:pt x="519580" y="60570"/>
                  </a:lnTo>
                  <a:lnTo>
                    <a:pt x="506133" y="59562"/>
                  </a:lnTo>
                  <a:close/>
                </a:path>
                <a:path w="757554" h="238759">
                  <a:moveTo>
                    <a:pt x="300494" y="59181"/>
                  </a:moveTo>
                  <a:lnTo>
                    <a:pt x="251460" y="72630"/>
                  </a:lnTo>
                  <a:lnTo>
                    <a:pt x="224283" y="111828"/>
                  </a:lnTo>
                  <a:lnTo>
                    <a:pt x="219303" y="150240"/>
                  </a:lnTo>
                  <a:lnTo>
                    <a:pt x="220600" y="170317"/>
                  </a:lnTo>
                  <a:lnTo>
                    <a:pt x="240931" y="215887"/>
                  </a:lnTo>
                  <a:lnTo>
                    <a:pt x="286174" y="236848"/>
                  </a:lnTo>
                  <a:lnTo>
                    <a:pt x="306565" y="238264"/>
                  </a:lnTo>
                  <a:lnTo>
                    <a:pt x="324118" y="237606"/>
                  </a:lnTo>
                  <a:lnTo>
                    <a:pt x="340855" y="235561"/>
                  </a:lnTo>
                  <a:lnTo>
                    <a:pt x="356667" y="232022"/>
                  </a:lnTo>
                  <a:lnTo>
                    <a:pt x="371449" y="226885"/>
                  </a:lnTo>
                  <a:lnTo>
                    <a:pt x="371449" y="205638"/>
                  </a:lnTo>
                  <a:lnTo>
                    <a:pt x="311873" y="205638"/>
                  </a:lnTo>
                  <a:lnTo>
                    <a:pt x="300132" y="205003"/>
                  </a:lnTo>
                  <a:lnTo>
                    <a:pt x="299898" y="205003"/>
                  </a:lnTo>
                  <a:lnTo>
                    <a:pt x="290041" y="203123"/>
                  </a:lnTo>
                  <a:lnTo>
                    <a:pt x="289664" y="203123"/>
                  </a:lnTo>
                  <a:lnTo>
                    <a:pt x="260464" y="170317"/>
                  </a:lnTo>
                  <a:lnTo>
                    <a:pt x="259143" y="158597"/>
                  </a:lnTo>
                  <a:lnTo>
                    <a:pt x="372579" y="158597"/>
                  </a:lnTo>
                  <a:lnTo>
                    <a:pt x="373580" y="151935"/>
                  </a:lnTo>
                  <a:lnTo>
                    <a:pt x="374294" y="145170"/>
                  </a:lnTo>
                  <a:lnTo>
                    <a:pt x="374723" y="138477"/>
                  </a:lnTo>
                  <a:lnTo>
                    <a:pt x="374849" y="132791"/>
                  </a:lnTo>
                  <a:lnTo>
                    <a:pt x="259143" y="132791"/>
                  </a:lnTo>
                  <a:lnTo>
                    <a:pt x="260723" y="122892"/>
                  </a:lnTo>
                  <a:lnTo>
                    <a:pt x="284370" y="92287"/>
                  </a:lnTo>
                  <a:lnTo>
                    <a:pt x="300494" y="89534"/>
                  </a:lnTo>
                  <a:lnTo>
                    <a:pt x="364495" y="89534"/>
                  </a:lnTo>
                  <a:lnTo>
                    <a:pt x="357022" y="78917"/>
                  </a:lnTo>
                  <a:lnTo>
                    <a:pt x="346643" y="70229"/>
                  </a:lnTo>
                  <a:lnTo>
                    <a:pt x="333740" y="64068"/>
                  </a:lnTo>
                  <a:lnTo>
                    <a:pt x="318346" y="60397"/>
                  </a:lnTo>
                  <a:lnTo>
                    <a:pt x="300494" y="59181"/>
                  </a:lnTo>
                  <a:close/>
                </a:path>
                <a:path w="757554" h="238759">
                  <a:moveTo>
                    <a:pt x="371449" y="195770"/>
                  </a:moveTo>
                  <a:lnTo>
                    <a:pt x="355311" y="200034"/>
                  </a:lnTo>
                  <a:lnTo>
                    <a:pt x="339956" y="203123"/>
                  </a:lnTo>
                  <a:lnTo>
                    <a:pt x="325454" y="205003"/>
                  </a:lnTo>
                  <a:lnTo>
                    <a:pt x="311873" y="205638"/>
                  </a:lnTo>
                  <a:lnTo>
                    <a:pt x="371449" y="205638"/>
                  </a:lnTo>
                  <a:lnTo>
                    <a:pt x="371449" y="195770"/>
                  </a:lnTo>
                  <a:close/>
                </a:path>
                <a:path w="757554" h="238759">
                  <a:moveTo>
                    <a:pt x="364495" y="89534"/>
                  </a:moveTo>
                  <a:lnTo>
                    <a:pt x="300494" y="89534"/>
                  </a:lnTo>
                  <a:lnTo>
                    <a:pt x="308805" y="90235"/>
                  </a:lnTo>
                  <a:lnTo>
                    <a:pt x="316049" y="92287"/>
                  </a:lnTo>
                  <a:lnTo>
                    <a:pt x="335775" y="128993"/>
                  </a:lnTo>
                  <a:lnTo>
                    <a:pt x="335775" y="132791"/>
                  </a:lnTo>
                  <a:lnTo>
                    <a:pt x="374849" y="132791"/>
                  </a:lnTo>
                  <a:lnTo>
                    <a:pt x="374865" y="132029"/>
                  </a:lnTo>
                  <a:lnTo>
                    <a:pt x="373733" y="116526"/>
                  </a:lnTo>
                  <a:lnTo>
                    <a:pt x="370358" y="102482"/>
                  </a:lnTo>
                  <a:lnTo>
                    <a:pt x="364777" y="89934"/>
                  </a:lnTo>
                  <a:lnTo>
                    <a:pt x="364495" y="89534"/>
                  </a:lnTo>
                  <a:close/>
                </a:path>
                <a:path w="757554" h="238759">
                  <a:moveTo>
                    <a:pt x="114198" y="0"/>
                  </a:moveTo>
                  <a:lnTo>
                    <a:pt x="64689" y="7964"/>
                  </a:lnTo>
                  <a:lnTo>
                    <a:pt x="28829" y="31864"/>
                  </a:lnTo>
                  <a:lnTo>
                    <a:pt x="7304" y="69899"/>
                  </a:lnTo>
                  <a:lnTo>
                    <a:pt x="78" y="118757"/>
                  </a:lnTo>
                  <a:lnTo>
                    <a:pt x="0" y="119887"/>
                  </a:lnTo>
                  <a:lnTo>
                    <a:pt x="7351" y="171067"/>
                  </a:lnTo>
                  <a:lnTo>
                    <a:pt x="29210" y="208292"/>
                  </a:lnTo>
                  <a:lnTo>
                    <a:pt x="64738" y="230822"/>
                  </a:lnTo>
                  <a:lnTo>
                    <a:pt x="111925" y="238264"/>
                  </a:lnTo>
                  <a:lnTo>
                    <a:pt x="131820" y="237630"/>
                  </a:lnTo>
                  <a:lnTo>
                    <a:pt x="151004" y="235751"/>
                  </a:lnTo>
                  <a:lnTo>
                    <a:pt x="169334" y="232665"/>
                  </a:lnTo>
                  <a:lnTo>
                    <a:pt x="186664" y="228409"/>
                  </a:lnTo>
                  <a:lnTo>
                    <a:pt x="186664" y="202222"/>
                  </a:lnTo>
                  <a:lnTo>
                    <a:pt x="114960" y="202222"/>
                  </a:lnTo>
                  <a:lnTo>
                    <a:pt x="82869" y="197040"/>
                  </a:lnTo>
                  <a:lnTo>
                    <a:pt x="59991" y="181543"/>
                  </a:lnTo>
                  <a:lnTo>
                    <a:pt x="46291" y="155802"/>
                  </a:lnTo>
                  <a:lnTo>
                    <a:pt x="41732" y="119887"/>
                  </a:lnTo>
                  <a:lnTo>
                    <a:pt x="42953" y="98830"/>
                  </a:lnTo>
                  <a:lnTo>
                    <a:pt x="61836" y="56146"/>
                  </a:lnTo>
                  <a:lnTo>
                    <a:pt x="100874" y="38458"/>
                  </a:lnTo>
                  <a:lnTo>
                    <a:pt x="100048" y="38458"/>
                  </a:lnTo>
                  <a:lnTo>
                    <a:pt x="118376" y="37172"/>
                  </a:lnTo>
                  <a:lnTo>
                    <a:pt x="179175" y="37172"/>
                  </a:lnTo>
                  <a:lnTo>
                    <a:pt x="180975" y="8343"/>
                  </a:lnTo>
                  <a:lnTo>
                    <a:pt x="134880" y="803"/>
                  </a:lnTo>
                  <a:lnTo>
                    <a:pt x="124504" y="206"/>
                  </a:lnTo>
                  <a:lnTo>
                    <a:pt x="114198" y="0"/>
                  </a:lnTo>
                  <a:close/>
                </a:path>
                <a:path w="757554" h="238759">
                  <a:moveTo>
                    <a:pt x="186664" y="118757"/>
                  </a:moveTo>
                  <a:lnTo>
                    <a:pt x="146075" y="118757"/>
                  </a:lnTo>
                  <a:lnTo>
                    <a:pt x="146075" y="198805"/>
                  </a:lnTo>
                  <a:lnTo>
                    <a:pt x="139400" y="200304"/>
                  </a:lnTo>
                  <a:lnTo>
                    <a:pt x="131941" y="201371"/>
                  </a:lnTo>
                  <a:lnTo>
                    <a:pt x="123770" y="202009"/>
                  </a:lnTo>
                  <a:lnTo>
                    <a:pt x="114960" y="202222"/>
                  </a:lnTo>
                  <a:lnTo>
                    <a:pt x="186664" y="202222"/>
                  </a:lnTo>
                  <a:lnTo>
                    <a:pt x="186664" y="118757"/>
                  </a:lnTo>
                  <a:close/>
                </a:path>
                <a:path w="757554" h="238759">
                  <a:moveTo>
                    <a:pt x="179175" y="37172"/>
                  </a:moveTo>
                  <a:lnTo>
                    <a:pt x="118376" y="37172"/>
                  </a:lnTo>
                  <a:lnTo>
                    <a:pt x="126204" y="37315"/>
                  </a:lnTo>
                  <a:lnTo>
                    <a:pt x="134313" y="37744"/>
                  </a:lnTo>
                  <a:lnTo>
                    <a:pt x="173633" y="43137"/>
                  </a:lnTo>
                  <a:lnTo>
                    <a:pt x="178701" y="44767"/>
                  </a:lnTo>
                  <a:lnTo>
                    <a:pt x="178803" y="43137"/>
                  </a:lnTo>
                  <a:lnTo>
                    <a:pt x="178894" y="41684"/>
                  </a:lnTo>
                  <a:lnTo>
                    <a:pt x="178971" y="40445"/>
                  </a:lnTo>
                  <a:lnTo>
                    <a:pt x="179095" y="38458"/>
                  </a:lnTo>
                  <a:lnTo>
                    <a:pt x="179175" y="37172"/>
                  </a:lnTo>
                  <a:close/>
                </a:path>
              </a:pathLst>
            </a:custGeom>
            <a:solidFill>
              <a:srgbClr val="F47437"/>
            </a:solidFill>
          </p:spPr>
          <p:txBody>
            <a:bodyPr wrap="square" lIns="0" tIns="0" rIns="0" bIns="0" rtlCol="0"/>
            <a:lstStyle/>
            <a:p>
              <a:endParaRPr/>
            </a:p>
          </p:txBody>
        </p:sp>
        <p:grpSp>
          <p:nvGrpSpPr>
            <p:cNvPr id="21" name="object 7">
              <a:extLst>
                <a:ext uri="{FF2B5EF4-FFF2-40B4-BE49-F238E27FC236}">
                  <a16:creationId xmlns:a16="http://schemas.microsoft.com/office/drawing/2014/main" id="{31784821-B24F-C49B-92E1-00BA9E77FE1A}"/>
                </a:ext>
              </a:extLst>
            </p:cNvPr>
            <p:cNvGrpSpPr/>
            <p:nvPr/>
          </p:nvGrpSpPr>
          <p:grpSpPr>
            <a:xfrm>
              <a:off x="32984" y="4889"/>
              <a:ext cx="7527290" cy="4234815"/>
              <a:chOff x="32984" y="4889"/>
              <a:chExt cx="7527290" cy="4234815"/>
            </a:xfrm>
          </p:grpSpPr>
          <p:pic>
            <p:nvPicPr>
              <p:cNvPr id="32" name="object 8">
                <a:extLst>
                  <a:ext uri="{FF2B5EF4-FFF2-40B4-BE49-F238E27FC236}">
                    <a16:creationId xmlns:a16="http://schemas.microsoft.com/office/drawing/2014/main" id="{CA07E0F8-46C9-0BE3-4E06-EAD03580D88D}"/>
                  </a:ext>
                </a:extLst>
              </p:cNvPr>
              <p:cNvPicPr/>
              <p:nvPr/>
            </p:nvPicPr>
            <p:blipFill>
              <a:blip r:embed="rId3" cstate="print"/>
              <a:stretch>
                <a:fillRect/>
              </a:stretch>
            </p:blipFill>
            <p:spPr>
              <a:xfrm>
                <a:off x="2642123" y="3261917"/>
                <a:ext cx="2407972" cy="847798"/>
              </a:xfrm>
              <a:prstGeom prst="rect">
                <a:avLst/>
              </a:prstGeom>
            </p:spPr>
          </p:pic>
          <p:pic>
            <p:nvPicPr>
              <p:cNvPr id="33" name="object 9">
                <a:extLst>
                  <a:ext uri="{FF2B5EF4-FFF2-40B4-BE49-F238E27FC236}">
                    <a16:creationId xmlns:a16="http://schemas.microsoft.com/office/drawing/2014/main" id="{C88917AF-B8F0-8E7E-9683-ADEC92D9D88E}"/>
                  </a:ext>
                </a:extLst>
              </p:cNvPr>
              <p:cNvPicPr/>
              <p:nvPr/>
            </p:nvPicPr>
            <p:blipFill>
              <a:blip r:embed="rId4" cstate="print"/>
              <a:stretch>
                <a:fillRect/>
              </a:stretch>
            </p:blipFill>
            <p:spPr>
              <a:xfrm>
                <a:off x="2593619" y="1506486"/>
                <a:ext cx="2515342" cy="2515329"/>
              </a:xfrm>
              <a:prstGeom prst="rect">
                <a:avLst/>
              </a:prstGeom>
            </p:spPr>
          </p:pic>
          <p:pic>
            <p:nvPicPr>
              <p:cNvPr id="34" name="object 10">
                <a:extLst>
                  <a:ext uri="{FF2B5EF4-FFF2-40B4-BE49-F238E27FC236}">
                    <a16:creationId xmlns:a16="http://schemas.microsoft.com/office/drawing/2014/main" id="{C97B0D99-82BD-B81F-095C-6D9EF56AE8B8}"/>
                  </a:ext>
                </a:extLst>
              </p:cNvPr>
              <p:cNvPicPr/>
              <p:nvPr/>
            </p:nvPicPr>
            <p:blipFill>
              <a:blip r:embed="rId5" cstate="print"/>
              <a:stretch>
                <a:fillRect/>
              </a:stretch>
            </p:blipFill>
            <p:spPr>
              <a:xfrm>
                <a:off x="32984" y="2793634"/>
                <a:ext cx="2821291" cy="1445912"/>
              </a:xfrm>
              <a:prstGeom prst="rect">
                <a:avLst/>
              </a:prstGeom>
            </p:spPr>
          </p:pic>
          <p:pic>
            <p:nvPicPr>
              <p:cNvPr id="35" name="object 11">
                <a:extLst>
                  <a:ext uri="{FF2B5EF4-FFF2-40B4-BE49-F238E27FC236}">
                    <a16:creationId xmlns:a16="http://schemas.microsoft.com/office/drawing/2014/main" id="{E11A024E-37CC-2AC2-01FF-C36016F35E0A}"/>
                  </a:ext>
                </a:extLst>
              </p:cNvPr>
              <p:cNvPicPr/>
              <p:nvPr/>
            </p:nvPicPr>
            <p:blipFill>
              <a:blip r:embed="rId6" cstate="print"/>
              <a:stretch>
                <a:fillRect/>
              </a:stretch>
            </p:blipFill>
            <p:spPr>
              <a:xfrm>
                <a:off x="4781924" y="2711729"/>
                <a:ext cx="2778068" cy="1445907"/>
              </a:xfrm>
              <a:prstGeom prst="rect">
                <a:avLst/>
              </a:prstGeom>
            </p:spPr>
          </p:pic>
          <p:pic>
            <p:nvPicPr>
              <p:cNvPr id="36" name="object 12">
                <a:extLst>
                  <a:ext uri="{FF2B5EF4-FFF2-40B4-BE49-F238E27FC236}">
                    <a16:creationId xmlns:a16="http://schemas.microsoft.com/office/drawing/2014/main" id="{2CEBCA89-470B-BD66-E486-71A2D4F56834}"/>
                  </a:ext>
                </a:extLst>
              </p:cNvPr>
              <p:cNvPicPr/>
              <p:nvPr/>
            </p:nvPicPr>
            <p:blipFill>
              <a:blip r:embed="rId7" cstate="print"/>
              <a:stretch>
                <a:fillRect/>
              </a:stretch>
            </p:blipFill>
            <p:spPr>
              <a:xfrm>
                <a:off x="5142783" y="1760740"/>
                <a:ext cx="2006807" cy="2006803"/>
              </a:xfrm>
              <a:prstGeom prst="rect">
                <a:avLst/>
              </a:prstGeom>
            </p:spPr>
          </p:pic>
          <p:pic>
            <p:nvPicPr>
              <p:cNvPr id="37" name="object 13">
                <a:extLst>
                  <a:ext uri="{FF2B5EF4-FFF2-40B4-BE49-F238E27FC236}">
                    <a16:creationId xmlns:a16="http://schemas.microsoft.com/office/drawing/2014/main" id="{9630AF6B-6D2E-6DA0-8CC0-DC2B21DE97D3}"/>
                  </a:ext>
                </a:extLst>
              </p:cNvPr>
              <p:cNvPicPr/>
              <p:nvPr/>
            </p:nvPicPr>
            <p:blipFill>
              <a:blip r:embed="rId8" cstate="print"/>
              <a:stretch>
                <a:fillRect/>
              </a:stretch>
            </p:blipFill>
            <p:spPr>
              <a:xfrm>
                <a:off x="175296" y="1494332"/>
                <a:ext cx="2536664" cy="2536664"/>
              </a:xfrm>
              <a:prstGeom prst="rect">
                <a:avLst/>
              </a:prstGeom>
            </p:spPr>
          </p:pic>
          <p:sp>
            <p:nvSpPr>
              <p:cNvPr id="38" name="object 14">
                <a:extLst>
                  <a:ext uri="{FF2B5EF4-FFF2-40B4-BE49-F238E27FC236}">
                    <a16:creationId xmlns:a16="http://schemas.microsoft.com/office/drawing/2014/main" id="{F8164A8E-0118-2AC9-19E0-1BBA1BADDC9C}"/>
                  </a:ext>
                </a:extLst>
              </p:cNvPr>
              <p:cNvSpPr/>
              <p:nvPr/>
            </p:nvSpPr>
            <p:spPr>
              <a:xfrm>
                <a:off x="6697368" y="4889"/>
                <a:ext cx="862965" cy="2473325"/>
              </a:xfrm>
              <a:custGeom>
                <a:avLst/>
                <a:gdLst/>
                <a:ahLst/>
                <a:cxnLst/>
                <a:rect l="l" t="t" r="r" b="b"/>
                <a:pathLst>
                  <a:path w="862965" h="2473325">
                    <a:moveTo>
                      <a:pt x="447767" y="0"/>
                    </a:moveTo>
                    <a:lnTo>
                      <a:pt x="0" y="0"/>
                    </a:lnTo>
                    <a:lnTo>
                      <a:pt x="862624" y="2473276"/>
                    </a:lnTo>
                    <a:lnTo>
                      <a:pt x="862624" y="1192069"/>
                    </a:lnTo>
                    <a:lnTo>
                      <a:pt x="447767" y="0"/>
                    </a:lnTo>
                    <a:close/>
                  </a:path>
                </a:pathLst>
              </a:custGeom>
              <a:solidFill>
                <a:srgbClr val="E91D68"/>
              </a:solidFill>
            </p:spPr>
            <p:txBody>
              <a:bodyPr wrap="square" lIns="0" tIns="0" rIns="0" bIns="0" rtlCol="0"/>
              <a:lstStyle/>
              <a:p>
                <a:endParaRPr/>
              </a:p>
            </p:txBody>
          </p:sp>
        </p:grpSp>
        <p:grpSp>
          <p:nvGrpSpPr>
            <p:cNvPr id="22" name="object 15">
              <a:extLst>
                <a:ext uri="{FF2B5EF4-FFF2-40B4-BE49-F238E27FC236}">
                  <a16:creationId xmlns:a16="http://schemas.microsoft.com/office/drawing/2014/main" id="{AEAF8BD4-1B44-1D9C-1C9A-EEC084C55AEF}"/>
                </a:ext>
              </a:extLst>
            </p:cNvPr>
            <p:cNvGrpSpPr/>
            <p:nvPr/>
          </p:nvGrpSpPr>
          <p:grpSpPr>
            <a:xfrm>
              <a:off x="7848" y="9879535"/>
              <a:ext cx="7552690" cy="807720"/>
              <a:chOff x="7848" y="9879535"/>
              <a:chExt cx="7552690" cy="807720"/>
            </a:xfrm>
          </p:grpSpPr>
          <p:sp>
            <p:nvSpPr>
              <p:cNvPr id="30" name="object 16">
                <a:extLst>
                  <a:ext uri="{FF2B5EF4-FFF2-40B4-BE49-F238E27FC236}">
                    <a16:creationId xmlns:a16="http://schemas.microsoft.com/office/drawing/2014/main" id="{E0C55132-01B4-1408-11CB-DB10EA1CD93F}"/>
                  </a:ext>
                </a:extLst>
              </p:cNvPr>
              <p:cNvSpPr/>
              <p:nvPr/>
            </p:nvSpPr>
            <p:spPr>
              <a:xfrm>
                <a:off x="7835" y="9879545"/>
                <a:ext cx="7552690" cy="807720"/>
              </a:xfrm>
              <a:custGeom>
                <a:avLst/>
                <a:gdLst/>
                <a:ahLst/>
                <a:cxnLst/>
                <a:rect l="l" t="t" r="r" b="b"/>
                <a:pathLst>
                  <a:path w="7552690" h="807720">
                    <a:moveTo>
                      <a:pt x="382104" y="0"/>
                    </a:moveTo>
                    <a:lnTo>
                      <a:pt x="232956" y="0"/>
                    </a:lnTo>
                    <a:lnTo>
                      <a:pt x="0" y="665822"/>
                    </a:lnTo>
                    <a:lnTo>
                      <a:pt x="0" y="807580"/>
                    </a:lnTo>
                    <a:lnTo>
                      <a:pt x="100571" y="807580"/>
                    </a:lnTo>
                    <a:lnTo>
                      <a:pt x="382104" y="0"/>
                    </a:lnTo>
                    <a:close/>
                  </a:path>
                  <a:path w="7552690" h="807720">
                    <a:moveTo>
                      <a:pt x="748220" y="0"/>
                    </a:moveTo>
                    <a:lnTo>
                      <a:pt x="599071" y="0"/>
                    </a:lnTo>
                    <a:lnTo>
                      <a:pt x="316522" y="807580"/>
                    </a:lnTo>
                    <a:lnTo>
                      <a:pt x="466686" y="807580"/>
                    </a:lnTo>
                    <a:lnTo>
                      <a:pt x="748220" y="0"/>
                    </a:lnTo>
                    <a:close/>
                  </a:path>
                  <a:path w="7552690" h="807720">
                    <a:moveTo>
                      <a:pt x="1114348" y="0"/>
                    </a:moveTo>
                    <a:lnTo>
                      <a:pt x="965200" y="0"/>
                    </a:lnTo>
                    <a:lnTo>
                      <a:pt x="682637" y="807580"/>
                    </a:lnTo>
                    <a:lnTo>
                      <a:pt x="832802" y="807580"/>
                    </a:lnTo>
                    <a:lnTo>
                      <a:pt x="1114348" y="0"/>
                    </a:lnTo>
                    <a:close/>
                  </a:path>
                  <a:path w="7552690" h="807720">
                    <a:moveTo>
                      <a:pt x="1480464" y="0"/>
                    </a:moveTo>
                    <a:lnTo>
                      <a:pt x="1331315" y="0"/>
                    </a:lnTo>
                    <a:lnTo>
                      <a:pt x="1048766" y="807580"/>
                    </a:lnTo>
                    <a:lnTo>
                      <a:pt x="1198918" y="807580"/>
                    </a:lnTo>
                    <a:lnTo>
                      <a:pt x="1480464" y="0"/>
                    </a:lnTo>
                    <a:close/>
                  </a:path>
                  <a:path w="7552690" h="807720">
                    <a:moveTo>
                      <a:pt x="1846580" y="0"/>
                    </a:moveTo>
                    <a:lnTo>
                      <a:pt x="1697431" y="0"/>
                    </a:lnTo>
                    <a:lnTo>
                      <a:pt x="1414881" y="807580"/>
                    </a:lnTo>
                    <a:lnTo>
                      <a:pt x="1565033" y="807580"/>
                    </a:lnTo>
                    <a:lnTo>
                      <a:pt x="1846580" y="0"/>
                    </a:lnTo>
                    <a:close/>
                  </a:path>
                  <a:path w="7552690" h="807720">
                    <a:moveTo>
                      <a:pt x="2212695" y="0"/>
                    </a:moveTo>
                    <a:lnTo>
                      <a:pt x="2181695" y="0"/>
                    </a:lnTo>
                    <a:lnTo>
                      <a:pt x="2063546" y="0"/>
                    </a:lnTo>
                    <a:lnTo>
                      <a:pt x="2032546" y="0"/>
                    </a:lnTo>
                    <a:lnTo>
                      <a:pt x="1749996" y="807580"/>
                    </a:lnTo>
                    <a:lnTo>
                      <a:pt x="1780997" y="807580"/>
                    </a:lnTo>
                    <a:lnTo>
                      <a:pt x="1900148" y="807580"/>
                    </a:lnTo>
                    <a:lnTo>
                      <a:pt x="1931149" y="807580"/>
                    </a:lnTo>
                    <a:lnTo>
                      <a:pt x="2212695" y="0"/>
                    </a:lnTo>
                    <a:close/>
                  </a:path>
                  <a:path w="7552690" h="807720">
                    <a:moveTo>
                      <a:pt x="2547810" y="0"/>
                    </a:moveTo>
                    <a:lnTo>
                      <a:pt x="2398661" y="0"/>
                    </a:lnTo>
                    <a:lnTo>
                      <a:pt x="2116099" y="807580"/>
                    </a:lnTo>
                    <a:lnTo>
                      <a:pt x="2266264" y="807580"/>
                    </a:lnTo>
                    <a:lnTo>
                      <a:pt x="2547810" y="0"/>
                    </a:lnTo>
                    <a:close/>
                  </a:path>
                  <a:path w="7552690" h="807720">
                    <a:moveTo>
                      <a:pt x="2913926" y="0"/>
                    </a:moveTo>
                    <a:lnTo>
                      <a:pt x="2764777" y="0"/>
                    </a:lnTo>
                    <a:lnTo>
                      <a:pt x="2482227" y="807580"/>
                    </a:lnTo>
                    <a:lnTo>
                      <a:pt x="2632379" y="807580"/>
                    </a:lnTo>
                    <a:lnTo>
                      <a:pt x="2913926" y="0"/>
                    </a:lnTo>
                    <a:close/>
                  </a:path>
                  <a:path w="7552690" h="807720">
                    <a:moveTo>
                      <a:pt x="3280041" y="0"/>
                    </a:moveTo>
                    <a:lnTo>
                      <a:pt x="3130893" y="0"/>
                    </a:lnTo>
                    <a:lnTo>
                      <a:pt x="2848343" y="807580"/>
                    </a:lnTo>
                    <a:lnTo>
                      <a:pt x="2998508" y="807580"/>
                    </a:lnTo>
                    <a:lnTo>
                      <a:pt x="3280041" y="0"/>
                    </a:lnTo>
                    <a:close/>
                  </a:path>
                  <a:path w="7552690" h="807720">
                    <a:moveTo>
                      <a:pt x="3646157" y="0"/>
                    </a:moveTo>
                    <a:lnTo>
                      <a:pt x="3497008" y="0"/>
                    </a:lnTo>
                    <a:lnTo>
                      <a:pt x="3214459" y="807580"/>
                    </a:lnTo>
                    <a:lnTo>
                      <a:pt x="3364623" y="807580"/>
                    </a:lnTo>
                    <a:lnTo>
                      <a:pt x="3646157" y="0"/>
                    </a:lnTo>
                    <a:close/>
                  </a:path>
                  <a:path w="7552690" h="807720">
                    <a:moveTo>
                      <a:pt x="4012273" y="0"/>
                    </a:moveTo>
                    <a:lnTo>
                      <a:pt x="3991432" y="0"/>
                    </a:lnTo>
                    <a:lnTo>
                      <a:pt x="3863124" y="0"/>
                    </a:lnTo>
                    <a:lnTo>
                      <a:pt x="3842283" y="0"/>
                    </a:lnTo>
                    <a:lnTo>
                      <a:pt x="3559733" y="807580"/>
                    </a:lnTo>
                    <a:lnTo>
                      <a:pt x="3580574" y="807580"/>
                    </a:lnTo>
                    <a:lnTo>
                      <a:pt x="3709886" y="807580"/>
                    </a:lnTo>
                    <a:lnTo>
                      <a:pt x="3730739" y="807580"/>
                    </a:lnTo>
                    <a:lnTo>
                      <a:pt x="4012273" y="0"/>
                    </a:lnTo>
                    <a:close/>
                  </a:path>
                  <a:path w="7552690" h="807720">
                    <a:moveTo>
                      <a:pt x="4357548" y="0"/>
                    </a:moveTo>
                    <a:lnTo>
                      <a:pt x="4208399" y="0"/>
                    </a:lnTo>
                    <a:lnTo>
                      <a:pt x="3925836" y="807580"/>
                    </a:lnTo>
                    <a:lnTo>
                      <a:pt x="4076001" y="807580"/>
                    </a:lnTo>
                    <a:lnTo>
                      <a:pt x="4357548" y="0"/>
                    </a:lnTo>
                    <a:close/>
                  </a:path>
                  <a:path w="7552690" h="807720">
                    <a:moveTo>
                      <a:pt x="4723663" y="0"/>
                    </a:moveTo>
                    <a:lnTo>
                      <a:pt x="4574514" y="0"/>
                    </a:lnTo>
                    <a:lnTo>
                      <a:pt x="4291952" y="807580"/>
                    </a:lnTo>
                    <a:lnTo>
                      <a:pt x="4442117" y="807580"/>
                    </a:lnTo>
                    <a:lnTo>
                      <a:pt x="4723663" y="0"/>
                    </a:lnTo>
                    <a:close/>
                  </a:path>
                  <a:path w="7552690" h="807720">
                    <a:moveTo>
                      <a:pt x="5089779" y="0"/>
                    </a:moveTo>
                    <a:lnTo>
                      <a:pt x="4940630" y="0"/>
                    </a:lnTo>
                    <a:lnTo>
                      <a:pt x="4658080" y="807580"/>
                    </a:lnTo>
                    <a:lnTo>
                      <a:pt x="4808245" y="807580"/>
                    </a:lnTo>
                    <a:lnTo>
                      <a:pt x="5089779" y="0"/>
                    </a:lnTo>
                    <a:close/>
                  </a:path>
                  <a:path w="7552690" h="807720">
                    <a:moveTo>
                      <a:pt x="5455894" y="0"/>
                    </a:moveTo>
                    <a:lnTo>
                      <a:pt x="5306746" y="0"/>
                    </a:lnTo>
                    <a:lnTo>
                      <a:pt x="5024196" y="807580"/>
                    </a:lnTo>
                    <a:lnTo>
                      <a:pt x="5174361" y="807580"/>
                    </a:lnTo>
                    <a:lnTo>
                      <a:pt x="5455894" y="0"/>
                    </a:lnTo>
                    <a:close/>
                  </a:path>
                  <a:path w="7552690" h="807720">
                    <a:moveTo>
                      <a:pt x="5822010" y="0"/>
                    </a:moveTo>
                    <a:lnTo>
                      <a:pt x="5791009" y="0"/>
                    </a:lnTo>
                    <a:lnTo>
                      <a:pt x="5672861" y="0"/>
                    </a:lnTo>
                    <a:lnTo>
                      <a:pt x="5641860" y="0"/>
                    </a:lnTo>
                    <a:lnTo>
                      <a:pt x="5359311" y="807580"/>
                    </a:lnTo>
                    <a:lnTo>
                      <a:pt x="5390312" y="807580"/>
                    </a:lnTo>
                    <a:lnTo>
                      <a:pt x="5509476" y="807580"/>
                    </a:lnTo>
                    <a:lnTo>
                      <a:pt x="5540476" y="807580"/>
                    </a:lnTo>
                    <a:lnTo>
                      <a:pt x="5822010" y="0"/>
                    </a:lnTo>
                    <a:close/>
                  </a:path>
                  <a:path w="7552690" h="807720">
                    <a:moveTo>
                      <a:pt x="6157125" y="0"/>
                    </a:moveTo>
                    <a:lnTo>
                      <a:pt x="6007976" y="0"/>
                    </a:lnTo>
                    <a:lnTo>
                      <a:pt x="5725426" y="807580"/>
                    </a:lnTo>
                    <a:lnTo>
                      <a:pt x="5875591" y="807580"/>
                    </a:lnTo>
                    <a:lnTo>
                      <a:pt x="6157125" y="0"/>
                    </a:lnTo>
                    <a:close/>
                  </a:path>
                  <a:path w="7552690" h="807720">
                    <a:moveTo>
                      <a:pt x="6523241" y="0"/>
                    </a:moveTo>
                    <a:lnTo>
                      <a:pt x="6374092" y="0"/>
                    </a:lnTo>
                    <a:lnTo>
                      <a:pt x="6091542" y="807580"/>
                    </a:lnTo>
                    <a:lnTo>
                      <a:pt x="6241707" y="807580"/>
                    </a:lnTo>
                    <a:lnTo>
                      <a:pt x="6523241" y="0"/>
                    </a:lnTo>
                    <a:close/>
                  </a:path>
                  <a:path w="7552690" h="807720">
                    <a:moveTo>
                      <a:pt x="6889356" y="0"/>
                    </a:moveTo>
                    <a:lnTo>
                      <a:pt x="6740207" y="0"/>
                    </a:lnTo>
                    <a:lnTo>
                      <a:pt x="6457658" y="807580"/>
                    </a:lnTo>
                    <a:lnTo>
                      <a:pt x="6607823" y="807580"/>
                    </a:lnTo>
                    <a:lnTo>
                      <a:pt x="6889356" y="0"/>
                    </a:lnTo>
                    <a:close/>
                  </a:path>
                  <a:path w="7552690" h="807720">
                    <a:moveTo>
                      <a:pt x="7255484" y="0"/>
                    </a:moveTo>
                    <a:lnTo>
                      <a:pt x="7106336" y="0"/>
                    </a:lnTo>
                    <a:lnTo>
                      <a:pt x="6823773" y="807580"/>
                    </a:lnTo>
                    <a:lnTo>
                      <a:pt x="6973938" y="807580"/>
                    </a:lnTo>
                    <a:lnTo>
                      <a:pt x="7255484" y="0"/>
                    </a:lnTo>
                    <a:close/>
                  </a:path>
                  <a:path w="7552690" h="807720">
                    <a:moveTo>
                      <a:pt x="7552144" y="0"/>
                    </a:moveTo>
                    <a:lnTo>
                      <a:pt x="7472439" y="0"/>
                    </a:lnTo>
                    <a:lnTo>
                      <a:pt x="7189889" y="807580"/>
                    </a:lnTo>
                    <a:lnTo>
                      <a:pt x="7340054" y="807580"/>
                    </a:lnTo>
                    <a:lnTo>
                      <a:pt x="7552144" y="199186"/>
                    </a:lnTo>
                    <a:lnTo>
                      <a:pt x="7552144" y="0"/>
                    </a:lnTo>
                    <a:close/>
                  </a:path>
                </a:pathLst>
              </a:custGeom>
              <a:solidFill>
                <a:srgbClr val="E91D68"/>
              </a:solidFill>
            </p:spPr>
            <p:txBody>
              <a:bodyPr wrap="square" lIns="0" tIns="0" rIns="0" bIns="0" rtlCol="0"/>
              <a:lstStyle/>
              <a:p>
                <a:endParaRPr/>
              </a:p>
            </p:txBody>
          </p:sp>
          <p:sp>
            <p:nvSpPr>
              <p:cNvPr id="31" name="object 17">
                <a:extLst>
                  <a:ext uri="{FF2B5EF4-FFF2-40B4-BE49-F238E27FC236}">
                    <a16:creationId xmlns:a16="http://schemas.microsoft.com/office/drawing/2014/main" id="{BB052404-DC9F-162A-EF85-C2700ED4AAF6}"/>
                  </a:ext>
                </a:extLst>
              </p:cNvPr>
              <p:cNvSpPr/>
              <p:nvPr/>
            </p:nvSpPr>
            <p:spPr>
              <a:xfrm>
                <a:off x="5076317" y="10170007"/>
                <a:ext cx="2484120" cy="236854"/>
              </a:xfrm>
              <a:custGeom>
                <a:avLst/>
                <a:gdLst/>
                <a:ahLst/>
                <a:cxnLst/>
                <a:rect l="l" t="t" r="r" b="b"/>
                <a:pathLst>
                  <a:path w="2484120" h="236854">
                    <a:moveTo>
                      <a:pt x="2483688" y="0"/>
                    </a:moveTo>
                    <a:lnTo>
                      <a:pt x="0" y="0"/>
                    </a:lnTo>
                    <a:lnTo>
                      <a:pt x="0" y="236296"/>
                    </a:lnTo>
                    <a:lnTo>
                      <a:pt x="2483688" y="236296"/>
                    </a:lnTo>
                    <a:lnTo>
                      <a:pt x="2483688" y="0"/>
                    </a:lnTo>
                    <a:close/>
                  </a:path>
                </a:pathLst>
              </a:custGeom>
              <a:solidFill>
                <a:srgbClr val="FFFFFF"/>
              </a:solidFill>
            </p:spPr>
            <p:txBody>
              <a:bodyPr wrap="square" lIns="0" tIns="0" rIns="0" bIns="0" rtlCol="0"/>
              <a:lstStyle/>
              <a:p>
                <a:endParaRPr/>
              </a:p>
            </p:txBody>
          </p:sp>
        </p:grpSp>
        <p:sp>
          <p:nvSpPr>
            <p:cNvPr id="23" name="object 18">
              <a:extLst>
                <a:ext uri="{FF2B5EF4-FFF2-40B4-BE49-F238E27FC236}">
                  <a16:creationId xmlns:a16="http://schemas.microsoft.com/office/drawing/2014/main" id="{B33BC07B-CEC4-D296-41C0-86B43CEDA14B}"/>
                </a:ext>
              </a:extLst>
            </p:cNvPr>
            <p:cNvSpPr txBox="1"/>
            <p:nvPr/>
          </p:nvSpPr>
          <p:spPr>
            <a:xfrm>
              <a:off x="5209467" y="10131490"/>
              <a:ext cx="1805939" cy="269240"/>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231F20"/>
                  </a:solidFill>
                  <a:latin typeface="DM Sans" pitchFamily="2" charset="0"/>
                  <a:cs typeface="DM Sans"/>
                </a:rPr>
                <a:t>letsmoderate.com</a:t>
              </a:r>
              <a:endParaRPr sz="1600" dirty="0">
                <a:latin typeface="DM Sans" pitchFamily="2" charset="0"/>
                <a:cs typeface="DM Sans"/>
              </a:endParaRPr>
            </a:p>
          </p:txBody>
        </p:sp>
        <p:grpSp>
          <p:nvGrpSpPr>
            <p:cNvPr id="24" name="object 19">
              <a:extLst>
                <a:ext uri="{FF2B5EF4-FFF2-40B4-BE49-F238E27FC236}">
                  <a16:creationId xmlns:a16="http://schemas.microsoft.com/office/drawing/2014/main" id="{C77328C1-E557-07C9-D623-98EFA9519407}"/>
                </a:ext>
              </a:extLst>
            </p:cNvPr>
            <p:cNvGrpSpPr/>
            <p:nvPr/>
          </p:nvGrpSpPr>
          <p:grpSpPr>
            <a:xfrm>
              <a:off x="835939" y="4329684"/>
              <a:ext cx="2671445" cy="2671445"/>
              <a:chOff x="835939" y="4329684"/>
              <a:chExt cx="2671445" cy="2671445"/>
            </a:xfrm>
          </p:grpSpPr>
          <p:pic>
            <p:nvPicPr>
              <p:cNvPr id="28" name="object 20">
                <a:extLst>
                  <a:ext uri="{FF2B5EF4-FFF2-40B4-BE49-F238E27FC236}">
                    <a16:creationId xmlns:a16="http://schemas.microsoft.com/office/drawing/2014/main" id="{D06F0084-E841-29BC-03EC-95E00E6C2B59}"/>
                  </a:ext>
                </a:extLst>
              </p:cNvPr>
              <p:cNvPicPr/>
              <p:nvPr/>
            </p:nvPicPr>
            <p:blipFill>
              <a:blip r:embed="rId3" cstate="print"/>
              <a:stretch>
                <a:fillRect/>
              </a:stretch>
            </p:blipFill>
            <p:spPr>
              <a:xfrm>
                <a:off x="875513" y="5753598"/>
                <a:ext cx="2624122" cy="923899"/>
              </a:xfrm>
              <a:prstGeom prst="rect">
                <a:avLst/>
              </a:prstGeom>
            </p:spPr>
          </p:pic>
          <p:pic>
            <p:nvPicPr>
              <p:cNvPr id="29" name="object 21">
                <a:extLst>
                  <a:ext uri="{FF2B5EF4-FFF2-40B4-BE49-F238E27FC236}">
                    <a16:creationId xmlns:a16="http://schemas.microsoft.com/office/drawing/2014/main" id="{22F3C091-4E27-F4BD-3820-912FACA7C5AB}"/>
                  </a:ext>
                </a:extLst>
              </p:cNvPr>
              <p:cNvPicPr/>
              <p:nvPr/>
            </p:nvPicPr>
            <p:blipFill>
              <a:blip r:embed="rId9" cstate="print"/>
              <a:stretch>
                <a:fillRect/>
              </a:stretch>
            </p:blipFill>
            <p:spPr>
              <a:xfrm>
                <a:off x="835939" y="4329684"/>
                <a:ext cx="2670984" cy="2670984"/>
              </a:xfrm>
              <a:prstGeom prst="rect">
                <a:avLst/>
              </a:prstGeom>
            </p:spPr>
          </p:pic>
        </p:grpSp>
        <p:grpSp>
          <p:nvGrpSpPr>
            <p:cNvPr id="25" name="object 22">
              <a:extLst>
                <a:ext uri="{FF2B5EF4-FFF2-40B4-BE49-F238E27FC236}">
                  <a16:creationId xmlns:a16="http://schemas.microsoft.com/office/drawing/2014/main" id="{9B309733-2733-CEBD-F891-80DDE6D3E16D}"/>
                </a:ext>
              </a:extLst>
            </p:cNvPr>
            <p:cNvGrpSpPr/>
            <p:nvPr/>
          </p:nvGrpSpPr>
          <p:grpSpPr>
            <a:xfrm>
              <a:off x="4092642" y="4295432"/>
              <a:ext cx="2653665" cy="2544445"/>
              <a:chOff x="4092642" y="4295432"/>
              <a:chExt cx="2653665" cy="2544445"/>
            </a:xfrm>
          </p:grpSpPr>
          <p:pic>
            <p:nvPicPr>
              <p:cNvPr id="26" name="object 23">
                <a:extLst>
                  <a:ext uri="{FF2B5EF4-FFF2-40B4-BE49-F238E27FC236}">
                    <a16:creationId xmlns:a16="http://schemas.microsoft.com/office/drawing/2014/main" id="{046BCBC6-47DE-8DF2-D300-E22FBA7528D1}"/>
                  </a:ext>
                </a:extLst>
              </p:cNvPr>
              <p:cNvPicPr/>
              <p:nvPr/>
            </p:nvPicPr>
            <p:blipFill>
              <a:blip r:embed="rId3" cstate="print"/>
              <a:stretch>
                <a:fillRect/>
              </a:stretch>
            </p:blipFill>
            <p:spPr>
              <a:xfrm>
                <a:off x="4092642" y="5683798"/>
                <a:ext cx="2624130" cy="923898"/>
              </a:xfrm>
              <a:prstGeom prst="rect">
                <a:avLst/>
              </a:prstGeom>
            </p:spPr>
          </p:pic>
          <p:pic>
            <p:nvPicPr>
              <p:cNvPr id="27" name="object 24">
                <a:extLst>
                  <a:ext uri="{FF2B5EF4-FFF2-40B4-BE49-F238E27FC236}">
                    <a16:creationId xmlns:a16="http://schemas.microsoft.com/office/drawing/2014/main" id="{B8E82B53-1920-DC46-CD51-6901A69F9AE3}"/>
                  </a:ext>
                </a:extLst>
              </p:cNvPr>
              <p:cNvPicPr/>
              <p:nvPr/>
            </p:nvPicPr>
            <p:blipFill>
              <a:blip r:embed="rId10" cstate="print"/>
              <a:stretch>
                <a:fillRect/>
              </a:stretch>
            </p:blipFill>
            <p:spPr>
              <a:xfrm>
                <a:off x="4201658" y="4295432"/>
                <a:ext cx="2544101" cy="2544101"/>
              </a:xfrm>
              <a:prstGeom prst="rect">
                <a:avLst/>
              </a:prstGeom>
            </p:spPr>
          </p:pic>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5"/>
          <p:cNvSpPr txBox="1"/>
          <p:nvPr/>
        </p:nvSpPr>
        <p:spPr>
          <a:xfrm>
            <a:off x="422274" y="3755507"/>
            <a:ext cx="6715759" cy="6189900"/>
          </a:xfrm>
          <a:prstGeom prst="rect">
            <a:avLst/>
          </a:prstGeom>
        </p:spPr>
        <p:txBody>
          <a:bodyPr vert="horz" wrap="square" lIns="0" tIns="15240" rIns="0" bIns="0" rtlCol="0">
            <a:spAutoFit/>
          </a:bodyPr>
          <a:lstStyle/>
          <a:p>
            <a:pPr marL="12700">
              <a:lnSpc>
                <a:spcPct val="100000"/>
              </a:lnSpc>
              <a:spcBef>
                <a:spcPts val="120"/>
              </a:spcBef>
            </a:pPr>
            <a:endParaRPr lang="en-US" sz="5000" b="1" spc="-310" dirty="0">
              <a:solidFill>
                <a:srgbClr val="ED105F"/>
              </a:solidFill>
              <a:latin typeface="DM Sans" pitchFamily="2" charset="0"/>
              <a:cs typeface="Book Antiqua"/>
            </a:endParaRPr>
          </a:p>
          <a:p>
            <a:pPr marL="12700">
              <a:lnSpc>
                <a:spcPct val="100000"/>
              </a:lnSpc>
              <a:spcBef>
                <a:spcPts val="2165"/>
              </a:spcBef>
            </a:pPr>
            <a:r>
              <a:rPr sz="1500" dirty="0">
                <a:latin typeface="DM Sans" pitchFamily="2" charset="0"/>
                <a:cs typeface="DM Sans"/>
              </a:rPr>
              <a:t>Date:</a:t>
            </a:r>
            <a:r>
              <a:rPr sz="1500" spc="-70" dirty="0">
                <a:latin typeface="DM Sans" pitchFamily="2" charset="0"/>
                <a:cs typeface="DM Sans"/>
              </a:rPr>
              <a:t> </a:t>
            </a:r>
            <a:r>
              <a:rPr lang="en-US" sz="1500" spc="-10" dirty="0" err="1">
                <a:latin typeface="DM Sans" pitchFamily="2" charset="0"/>
                <a:cs typeface="DM Sans"/>
              </a:rPr>
              <a:t>10 Dec 2024</a:t>
            </a:r>
            <a:endParaRPr sz="1500" dirty="0">
              <a:latin typeface="DM Sans" pitchFamily="2" charset="0"/>
              <a:cs typeface="DM Sans"/>
            </a:endParaRPr>
          </a:p>
          <a:p>
            <a:pPr marL="12700">
              <a:lnSpc>
                <a:spcPct val="100000"/>
              </a:lnSpc>
              <a:spcBef>
                <a:spcPts val="1250"/>
              </a:spcBef>
            </a:pPr>
            <a:r>
              <a:rPr sz="1500" b="1" dirty="0">
                <a:latin typeface="DM Sans" pitchFamily="2" charset="0"/>
                <a:cs typeface="DM Sans"/>
              </a:rPr>
              <a:t>Dear </a:t>
            </a:r>
            <a:r>
              <a:rPr lang="en-US" sz="1500" b="1" spc="-10" dirty="0">
                <a:latin typeface="DM Sans" pitchFamily="2" charset="0"/>
                <a:cs typeface="DM Sans"/>
              </a:rPr>
              <a:t>Chandra </a:t>
            </a:r>
            <a:r>
              <a:rPr lang="en-US" sz="1500" b="1" spc="-10" dirty="0" err="1">
                <a:latin typeface="DM Sans" pitchFamily="2" charset="0"/>
                <a:cs typeface="DM Sans"/>
              </a:rPr>
              <a:t>Meruva</a:t>
            </a:r>
            <a:r>
              <a:rPr lang="en-US" sz="1500" b="1" spc="-10" dirty="0">
                <a:latin typeface="DM Sans" pitchFamily="2" charset="0"/>
                <a:cs typeface="DM Sans"/>
              </a:rPr>
              <a:t>,</a:t>
            </a:r>
          </a:p>
          <a:p>
            <a:pPr marL="12700">
              <a:lnSpc>
                <a:spcPct val="100000"/>
              </a:lnSpc>
              <a:spcBef>
                <a:spcPts val="1250"/>
              </a:spcBef>
            </a:pPr>
            <a:endParaRPr lang="en-US" sz="1500" b="1" spc="-10" dirty="0">
              <a:latin typeface="DM Sans" pitchFamily="2" charset="0"/>
              <a:cs typeface="DM Sans"/>
            </a:endParaRPr>
          </a:p>
          <a:p>
            <a:pPr marL="12700" marR="10160" algn="just">
              <a:lnSpc>
                <a:spcPct val="115399"/>
              </a:lnSpc>
              <a:spcBef>
                <a:spcPts val="100"/>
              </a:spcBef>
            </a:pPr>
            <a:r>
              <a:rPr lang="en-US" sz="1200" dirty="0">
                <a:latin typeface="DM Sans" pitchFamily="2" charset="0"/>
                <a:cs typeface="DM Sans 14pt"/>
              </a:rPr>
              <a:t>Welcome to </a:t>
            </a:r>
            <a:r>
              <a:rPr lang="en-US" sz="1200" b="1" dirty="0">
                <a:latin typeface="DM Sans" pitchFamily="2" charset="0"/>
                <a:cs typeface="DM Sans 14pt"/>
              </a:rPr>
              <a:t>My Sugar Genetics</a:t>
            </a:r>
            <a:r>
              <a:rPr lang="en-US" sz="1200" dirty="0">
                <a:latin typeface="DM Sans" pitchFamily="2" charset="0"/>
                <a:cs typeface="DM Sans 14pt"/>
              </a:rPr>
              <a:t>, a comprehensive and personalized genetic analysis powered by advanced DNA sequencing technologies, including Next-Generation Sequencing (NGS). This cutting-edge analysis is designed to equip you and your healthcare team with vital insights into your genetic predisposition to diabetes and its potential complications. </a:t>
            </a:r>
          </a:p>
          <a:p>
            <a:pPr marL="12700" marR="10160" algn="just">
              <a:lnSpc>
                <a:spcPct val="115399"/>
              </a:lnSpc>
              <a:spcBef>
                <a:spcPts val="100"/>
              </a:spcBef>
            </a:pPr>
            <a:r>
              <a:rPr lang="en-US" sz="1200" dirty="0">
                <a:latin typeface="DM Sans" pitchFamily="2" charset="0"/>
                <a:cs typeface="DM Sans 14pt"/>
              </a:rPr>
              <a:t>Our in-depth DNA data analytics uncover how your unique genetic profile influences critical aspects like diet response, metabolism, and lifestyle and assess your risk for diabetes-related complications such as nerve, kidney, and eye damage. Early detection through genetic screening helps you take proactive steps to prevent or delay these complications, safeguarding your long-term health. </a:t>
            </a:r>
          </a:p>
          <a:p>
            <a:pPr marL="12700" marR="10160" algn="just">
              <a:lnSpc>
                <a:spcPct val="115399"/>
              </a:lnSpc>
              <a:spcBef>
                <a:spcPts val="100"/>
              </a:spcBef>
            </a:pPr>
            <a:r>
              <a:rPr lang="en-US" sz="1200" dirty="0">
                <a:latin typeface="DM Sans" pitchFamily="2" charset="0"/>
                <a:cs typeface="DM Sans 14pt"/>
              </a:rPr>
              <a:t>Additionally, we delve into the exciting field of pharmacogenomics, identifying how your genes influence your response to diabetes medications. This ensures your treatment plan is optimized for maximum effectiveness and minimal side effects, providing a truly personalized approach to diabetes care.</a:t>
            </a:r>
          </a:p>
          <a:p>
            <a:pPr marL="12700" marR="10160" algn="just">
              <a:lnSpc>
                <a:spcPct val="115399"/>
              </a:lnSpc>
              <a:spcBef>
                <a:spcPts val="100"/>
              </a:spcBef>
            </a:pPr>
            <a:r>
              <a:rPr lang="en-US" sz="1200" dirty="0">
                <a:latin typeface="DM Sans" pitchFamily="2" charset="0"/>
                <a:cs typeface="DM Sans 14pt"/>
              </a:rPr>
              <a:t>At My Sugar Genetics, we are dedicated to empowering you with the knowledge and tools needed to make informed decisions about your health. Our genetics-driven strategies offer tailored recommendations to help you manage, mitigate, and outsmart diabetes risks.</a:t>
            </a:r>
          </a:p>
          <a:p>
            <a:pPr marL="12700" marR="10160" algn="just">
              <a:lnSpc>
                <a:spcPct val="115399"/>
              </a:lnSpc>
              <a:spcBef>
                <a:spcPts val="100"/>
              </a:spcBef>
            </a:pPr>
            <a:r>
              <a:rPr lang="en-US" sz="1200" dirty="0">
                <a:latin typeface="DM Sans" pitchFamily="2" charset="0"/>
                <a:cs typeface="DM Sans 14pt"/>
              </a:rPr>
              <a:t>Thank you for trusting My Sugar Genetics as your partner in health. Together, let’s navigate your path to a healthier, complication-free future. We’re here to support you every step of the way.</a:t>
            </a:r>
          </a:p>
          <a:p>
            <a:pPr marL="12700" marR="10160" algn="just">
              <a:lnSpc>
                <a:spcPct val="115399"/>
              </a:lnSpc>
              <a:spcBef>
                <a:spcPts val="100"/>
              </a:spcBef>
            </a:pPr>
            <a:endParaRPr lang="en-US" sz="1200" dirty="0">
              <a:latin typeface="DM Sans" pitchFamily="2" charset="0"/>
              <a:cs typeface="DM Sans 14pt"/>
            </a:endParaRPr>
          </a:p>
          <a:p>
            <a:pPr marL="12700">
              <a:lnSpc>
                <a:spcPct val="100000"/>
              </a:lnSpc>
              <a:spcBef>
                <a:spcPts val="100"/>
              </a:spcBef>
            </a:pPr>
            <a:r>
              <a:rPr lang="en-US" sz="1200" spc="-10" dirty="0">
                <a:latin typeface="DM Sans" pitchFamily="2" charset="0"/>
                <a:cs typeface="DM Sans 14pt"/>
              </a:rPr>
              <a:t>Warm</a:t>
            </a:r>
            <a:r>
              <a:rPr lang="en-US" sz="1200" spc="-65" dirty="0">
                <a:latin typeface="DM Sans" pitchFamily="2" charset="0"/>
                <a:cs typeface="DM Sans 14pt"/>
              </a:rPr>
              <a:t> </a:t>
            </a:r>
            <a:r>
              <a:rPr lang="en-US" sz="1200" spc="-10" dirty="0">
                <a:latin typeface="DM Sans" pitchFamily="2" charset="0"/>
                <a:cs typeface="DM Sans 14pt"/>
              </a:rPr>
              <a:t>Regards</a:t>
            </a:r>
            <a:endParaRPr lang="en-US" sz="1200" dirty="0">
              <a:latin typeface="DM Sans" pitchFamily="2" charset="0"/>
              <a:cs typeface="DM Sans 14pt"/>
            </a:endParaRPr>
          </a:p>
        </p:txBody>
      </p:sp>
      <p:grpSp>
        <p:nvGrpSpPr>
          <p:cNvPr id="10" name="object 10"/>
          <p:cNvGrpSpPr/>
          <p:nvPr/>
        </p:nvGrpSpPr>
        <p:grpSpPr>
          <a:xfrm>
            <a:off x="2" y="10033189"/>
            <a:ext cx="7560309" cy="659130"/>
            <a:chOff x="2" y="10033189"/>
            <a:chExt cx="7560309" cy="659130"/>
          </a:xfrm>
        </p:grpSpPr>
        <p:sp>
          <p:nvSpPr>
            <p:cNvPr id="11" name="object 11"/>
            <p:cNvSpPr/>
            <p:nvPr/>
          </p:nvSpPr>
          <p:spPr>
            <a:xfrm>
              <a:off x="0" y="10033190"/>
              <a:ext cx="7560309" cy="659130"/>
            </a:xfrm>
            <a:custGeom>
              <a:avLst/>
              <a:gdLst/>
              <a:ahLst/>
              <a:cxnLst/>
              <a:rect l="l" t="t" r="r" b="b"/>
              <a:pathLst>
                <a:path w="7560309" h="659129">
                  <a:moveTo>
                    <a:pt x="271106" y="0"/>
                  </a:moveTo>
                  <a:lnTo>
                    <a:pt x="118160" y="0"/>
                  </a:lnTo>
                  <a:lnTo>
                    <a:pt x="0" y="199986"/>
                  </a:lnTo>
                  <a:lnTo>
                    <a:pt x="0" y="458825"/>
                  </a:lnTo>
                  <a:lnTo>
                    <a:pt x="271106" y="0"/>
                  </a:lnTo>
                  <a:close/>
                </a:path>
                <a:path w="7560309" h="659129">
                  <a:moveTo>
                    <a:pt x="542213" y="0"/>
                  </a:moveTo>
                  <a:lnTo>
                    <a:pt x="389267" y="0"/>
                  </a:lnTo>
                  <a:lnTo>
                    <a:pt x="0" y="658812"/>
                  </a:lnTo>
                  <a:lnTo>
                    <a:pt x="152946" y="658812"/>
                  </a:lnTo>
                  <a:lnTo>
                    <a:pt x="542213" y="0"/>
                  </a:lnTo>
                  <a:close/>
                </a:path>
                <a:path w="7560309" h="659129">
                  <a:moveTo>
                    <a:pt x="823036" y="0"/>
                  </a:moveTo>
                  <a:lnTo>
                    <a:pt x="670102" y="0"/>
                  </a:lnTo>
                  <a:lnTo>
                    <a:pt x="280835" y="658812"/>
                  </a:lnTo>
                  <a:lnTo>
                    <a:pt x="433768" y="658812"/>
                  </a:lnTo>
                  <a:lnTo>
                    <a:pt x="823036" y="0"/>
                  </a:lnTo>
                  <a:close/>
                </a:path>
                <a:path w="7560309" h="659129">
                  <a:moveTo>
                    <a:pt x="1103871" y="0"/>
                  </a:moveTo>
                  <a:lnTo>
                    <a:pt x="950925" y="0"/>
                  </a:lnTo>
                  <a:lnTo>
                    <a:pt x="561657" y="658812"/>
                  </a:lnTo>
                  <a:lnTo>
                    <a:pt x="714603" y="658812"/>
                  </a:lnTo>
                  <a:lnTo>
                    <a:pt x="1103871" y="0"/>
                  </a:lnTo>
                  <a:close/>
                </a:path>
                <a:path w="7560309" h="659129">
                  <a:moveTo>
                    <a:pt x="1384706" y="0"/>
                  </a:moveTo>
                  <a:lnTo>
                    <a:pt x="1231760" y="0"/>
                  </a:lnTo>
                  <a:lnTo>
                    <a:pt x="842492" y="658812"/>
                  </a:lnTo>
                  <a:lnTo>
                    <a:pt x="995438" y="658812"/>
                  </a:lnTo>
                  <a:lnTo>
                    <a:pt x="1384706" y="0"/>
                  </a:lnTo>
                  <a:close/>
                </a:path>
                <a:path w="7560309" h="659129">
                  <a:moveTo>
                    <a:pt x="1665528" y="0"/>
                  </a:moveTo>
                  <a:lnTo>
                    <a:pt x="1512595" y="0"/>
                  </a:lnTo>
                  <a:lnTo>
                    <a:pt x="1123327" y="658812"/>
                  </a:lnTo>
                  <a:lnTo>
                    <a:pt x="1276261" y="658812"/>
                  </a:lnTo>
                  <a:lnTo>
                    <a:pt x="1665528" y="0"/>
                  </a:lnTo>
                  <a:close/>
                </a:path>
                <a:path w="7560309" h="659129">
                  <a:moveTo>
                    <a:pt x="1946363" y="0"/>
                  </a:moveTo>
                  <a:lnTo>
                    <a:pt x="1793417" y="0"/>
                  </a:lnTo>
                  <a:lnTo>
                    <a:pt x="1404150" y="658812"/>
                  </a:lnTo>
                  <a:lnTo>
                    <a:pt x="1557096" y="658812"/>
                  </a:lnTo>
                  <a:lnTo>
                    <a:pt x="1946363" y="0"/>
                  </a:lnTo>
                  <a:close/>
                </a:path>
                <a:path w="7560309" h="659129">
                  <a:moveTo>
                    <a:pt x="2227199" y="0"/>
                  </a:moveTo>
                  <a:lnTo>
                    <a:pt x="2074252" y="0"/>
                  </a:lnTo>
                  <a:lnTo>
                    <a:pt x="1684985" y="658812"/>
                  </a:lnTo>
                  <a:lnTo>
                    <a:pt x="1837931" y="658812"/>
                  </a:lnTo>
                  <a:lnTo>
                    <a:pt x="2227199" y="0"/>
                  </a:lnTo>
                  <a:close/>
                </a:path>
                <a:path w="7560309" h="659129">
                  <a:moveTo>
                    <a:pt x="2508021" y="0"/>
                  </a:moveTo>
                  <a:lnTo>
                    <a:pt x="2355088" y="0"/>
                  </a:lnTo>
                  <a:lnTo>
                    <a:pt x="1965820" y="658812"/>
                  </a:lnTo>
                  <a:lnTo>
                    <a:pt x="2118753" y="658812"/>
                  </a:lnTo>
                  <a:lnTo>
                    <a:pt x="2508021" y="0"/>
                  </a:lnTo>
                  <a:close/>
                </a:path>
                <a:path w="7560309" h="659129">
                  <a:moveTo>
                    <a:pt x="2788856" y="0"/>
                  </a:moveTo>
                  <a:lnTo>
                    <a:pt x="2635910" y="0"/>
                  </a:lnTo>
                  <a:lnTo>
                    <a:pt x="2246642" y="658812"/>
                  </a:lnTo>
                  <a:lnTo>
                    <a:pt x="2399588" y="658812"/>
                  </a:lnTo>
                  <a:lnTo>
                    <a:pt x="2788856" y="0"/>
                  </a:lnTo>
                  <a:close/>
                </a:path>
                <a:path w="7560309" h="659129">
                  <a:moveTo>
                    <a:pt x="3069691" y="0"/>
                  </a:moveTo>
                  <a:lnTo>
                    <a:pt x="2916745" y="0"/>
                  </a:lnTo>
                  <a:lnTo>
                    <a:pt x="2527477" y="658812"/>
                  </a:lnTo>
                  <a:lnTo>
                    <a:pt x="2680411" y="658812"/>
                  </a:lnTo>
                  <a:lnTo>
                    <a:pt x="3069691" y="0"/>
                  </a:lnTo>
                  <a:close/>
                </a:path>
                <a:path w="7560309" h="659129">
                  <a:moveTo>
                    <a:pt x="3350514" y="0"/>
                  </a:moveTo>
                  <a:lnTo>
                    <a:pt x="3197580" y="0"/>
                  </a:lnTo>
                  <a:lnTo>
                    <a:pt x="2808313" y="658812"/>
                  </a:lnTo>
                  <a:lnTo>
                    <a:pt x="2961246" y="658812"/>
                  </a:lnTo>
                  <a:lnTo>
                    <a:pt x="3350514" y="0"/>
                  </a:lnTo>
                  <a:close/>
                </a:path>
                <a:path w="7560309" h="659129">
                  <a:moveTo>
                    <a:pt x="3631349" y="0"/>
                  </a:moveTo>
                  <a:lnTo>
                    <a:pt x="3478403" y="0"/>
                  </a:lnTo>
                  <a:lnTo>
                    <a:pt x="3089135" y="658812"/>
                  </a:lnTo>
                  <a:lnTo>
                    <a:pt x="3242081" y="658812"/>
                  </a:lnTo>
                  <a:lnTo>
                    <a:pt x="3631349" y="0"/>
                  </a:lnTo>
                  <a:close/>
                </a:path>
                <a:path w="7560309" h="659129">
                  <a:moveTo>
                    <a:pt x="3912184" y="0"/>
                  </a:moveTo>
                  <a:lnTo>
                    <a:pt x="3759238" y="0"/>
                  </a:lnTo>
                  <a:lnTo>
                    <a:pt x="3369970" y="658812"/>
                  </a:lnTo>
                  <a:lnTo>
                    <a:pt x="3522903" y="658812"/>
                  </a:lnTo>
                  <a:lnTo>
                    <a:pt x="3912184" y="0"/>
                  </a:lnTo>
                  <a:close/>
                </a:path>
                <a:path w="7560309" h="659129">
                  <a:moveTo>
                    <a:pt x="4193006" y="0"/>
                  </a:moveTo>
                  <a:lnTo>
                    <a:pt x="4040073" y="0"/>
                  </a:lnTo>
                  <a:lnTo>
                    <a:pt x="3650805" y="658812"/>
                  </a:lnTo>
                  <a:lnTo>
                    <a:pt x="3803739" y="658812"/>
                  </a:lnTo>
                  <a:lnTo>
                    <a:pt x="4193006" y="0"/>
                  </a:lnTo>
                  <a:close/>
                </a:path>
                <a:path w="7560309" h="659129">
                  <a:moveTo>
                    <a:pt x="4473841" y="0"/>
                  </a:moveTo>
                  <a:lnTo>
                    <a:pt x="4320895" y="0"/>
                  </a:lnTo>
                  <a:lnTo>
                    <a:pt x="3931628" y="658812"/>
                  </a:lnTo>
                  <a:lnTo>
                    <a:pt x="4084574" y="658812"/>
                  </a:lnTo>
                  <a:lnTo>
                    <a:pt x="4473841" y="0"/>
                  </a:lnTo>
                  <a:close/>
                </a:path>
                <a:path w="7560309" h="659129">
                  <a:moveTo>
                    <a:pt x="4754677" y="0"/>
                  </a:moveTo>
                  <a:lnTo>
                    <a:pt x="4601730" y="0"/>
                  </a:lnTo>
                  <a:lnTo>
                    <a:pt x="4212463" y="658812"/>
                  </a:lnTo>
                  <a:lnTo>
                    <a:pt x="4365396" y="658812"/>
                  </a:lnTo>
                  <a:lnTo>
                    <a:pt x="4754677" y="0"/>
                  </a:lnTo>
                  <a:close/>
                </a:path>
                <a:path w="7560309" h="659129">
                  <a:moveTo>
                    <a:pt x="5035499" y="0"/>
                  </a:moveTo>
                  <a:lnTo>
                    <a:pt x="4882566" y="0"/>
                  </a:lnTo>
                  <a:lnTo>
                    <a:pt x="4493298" y="658812"/>
                  </a:lnTo>
                  <a:lnTo>
                    <a:pt x="4646231" y="658812"/>
                  </a:lnTo>
                  <a:lnTo>
                    <a:pt x="5035499" y="0"/>
                  </a:lnTo>
                  <a:close/>
                </a:path>
                <a:path w="7560309" h="659129">
                  <a:moveTo>
                    <a:pt x="5316334" y="0"/>
                  </a:moveTo>
                  <a:lnTo>
                    <a:pt x="5163388" y="0"/>
                  </a:lnTo>
                  <a:lnTo>
                    <a:pt x="4774120" y="658812"/>
                  </a:lnTo>
                  <a:lnTo>
                    <a:pt x="4927066" y="658812"/>
                  </a:lnTo>
                  <a:lnTo>
                    <a:pt x="5316334" y="0"/>
                  </a:lnTo>
                  <a:close/>
                </a:path>
                <a:path w="7560309" h="659129">
                  <a:moveTo>
                    <a:pt x="5597169" y="0"/>
                  </a:moveTo>
                  <a:lnTo>
                    <a:pt x="5444223" y="0"/>
                  </a:lnTo>
                  <a:lnTo>
                    <a:pt x="5054955" y="658812"/>
                  </a:lnTo>
                  <a:lnTo>
                    <a:pt x="5207889" y="658812"/>
                  </a:lnTo>
                  <a:lnTo>
                    <a:pt x="5597169" y="0"/>
                  </a:lnTo>
                  <a:close/>
                </a:path>
                <a:path w="7560309" h="659129">
                  <a:moveTo>
                    <a:pt x="5877992" y="0"/>
                  </a:moveTo>
                  <a:lnTo>
                    <a:pt x="5725058" y="0"/>
                  </a:lnTo>
                  <a:lnTo>
                    <a:pt x="5335790" y="658812"/>
                  </a:lnTo>
                  <a:lnTo>
                    <a:pt x="5488724" y="658812"/>
                  </a:lnTo>
                  <a:lnTo>
                    <a:pt x="5877992" y="0"/>
                  </a:lnTo>
                  <a:close/>
                </a:path>
                <a:path w="7560309" h="659129">
                  <a:moveTo>
                    <a:pt x="6158839" y="0"/>
                  </a:moveTo>
                  <a:lnTo>
                    <a:pt x="6005893" y="0"/>
                  </a:lnTo>
                  <a:lnTo>
                    <a:pt x="5616626" y="658812"/>
                  </a:lnTo>
                  <a:lnTo>
                    <a:pt x="5769572" y="658812"/>
                  </a:lnTo>
                  <a:lnTo>
                    <a:pt x="6158839" y="0"/>
                  </a:lnTo>
                  <a:close/>
                </a:path>
                <a:path w="7560309" h="659129">
                  <a:moveTo>
                    <a:pt x="6439675" y="0"/>
                  </a:moveTo>
                  <a:lnTo>
                    <a:pt x="6286728" y="0"/>
                  </a:lnTo>
                  <a:lnTo>
                    <a:pt x="5897461" y="658812"/>
                  </a:lnTo>
                  <a:lnTo>
                    <a:pt x="6050394" y="658812"/>
                  </a:lnTo>
                  <a:lnTo>
                    <a:pt x="6439675" y="0"/>
                  </a:lnTo>
                  <a:close/>
                </a:path>
                <a:path w="7560309" h="659129">
                  <a:moveTo>
                    <a:pt x="6720497" y="0"/>
                  </a:moveTo>
                  <a:lnTo>
                    <a:pt x="6567564" y="0"/>
                  </a:lnTo>
                  <a:lnTo>
                    <a:pt x="6178296" y="658812"/>
                  </a:lnTo>
                  <a:lnTo>
                    <a:pt x="6331229" y="658812"/>
                  </a:lnTo>
                  <a:lnTo>
                    <a:pt x="6720497" y="0"/>
                  </a:lnTo>
                  <a:close/>
                </a:path>
                <a:path w="7560309" h="659129">
                  <a:moveTo>
                    <a:pt x="7001332" y="0"/>
                  </a:moveTo>
                  <a:lnTo>
                    <a:pt x="6848386" y="0"/>
                  </a:lnTo>
                  <a:lnTo>
                    <a:pt x="6459118" y="658812"/>
                  </a:lnTo>
                  <a:lnTo>
                    <a:pt x="6612064" y="658812"/>
                  </a:lnTo>
                  <a:lnTo>
                    <a:pt x="7001332" y="0"/>
                  </a:lnTo>
                  <a:close/>
                </a:path>
                <a:path w="7560309" h="659129">
                  <a:moveTo>
                    <a:pt x="7282167" y="0"/>
                  </a:moveTo>
                  <a:lnTo>
                    <a:pt x="7129221" y="0"/>
                  </a:lnTo>
                  <a:lnTo>
                    <a:pt x="6739953" y="658812"/>
                  </a:lnTo>
                  <a:lnTo>
                    <a:pt x="6892887" y="658812"/>
                  </a:lnTo>
                  <a:lnTo>
                    <a:pt x="7282167" y="0"/>
                  </a:lnTo>
                  <a:close/>
                </a:path>
                <a:path w="7560309" h="659129">
                  <a:moveTo>
                    <a:pt x="7559992" y="199999"/>
                  </a:moveTo>
                  <a:lnTo>
                    <a:pt x="7288885" y="658812"/>
                  </a:lnTo>
                  <a:lnTo>
                    <a:pt x="7441832" y="658812"/>
                  </a:lnTo>
                  <a:lnTo>
                    <a:pt x="7559992" y="458825"/>
                  </a:lnTo>
                  <a:lnTo>
                    <a:pt x="7559992" y="199999"/>
                  </a:lnTo>
                  <a:close/>
                </a:path>
                <a:path w="7560309" h="659129">
                  <a:moveTo>
                    <a:pt x="7559992" y="0"/>
                  </a:moveTo>
                  <a:lnTo>
                    <a:pt x="7410056" y="0"/>
                  </a:lnTo>
                  <a:lnTo>
                    <a:pt x="7020788" y="658812"/>
                  </a:lnTo>
                  <a:lnTo>
                    <a:pt x="7173722" y="658812"/>
                  </a:lnTo>
                  <a:lnTo>
                    <a:pt x="7559992" y="5067"/>
                  </a:lnTo>
                  <a:lnTo>
                    <a:pt x="7559992" y="0"/>
                  </a:lnTo>
                  <a:close/>
                </a:path>
              </a:pathLst>
            </a:custGeom>
            <a:solidFill>
              <a:srgbClr val="E32476"/>
            </a:solidFill>
          </p:spPr>
          <p:txBody>
            <a:bodyPr wrap="square" lIns="0" tIns="0" rIns="0" bIns="0" rtlCol="0"/>
            <a:lstStyle/>
            <a:p>
              <a:endParaRPr/>
            </a:p>
          </p:txBody>
        </p:sp>
        <p:sp>
          <p:nvSpPr>
            <p:cNvPr id="12" name="object 12"/>
            <p:cNvSpPr/>
            <p:nvPr/>
          </p:nvSpPr>
          <p:spPr>
            <a:xfrm>
              <a:off x="3368497" y="10144162"/>
              <a:ext cx="4191635" cy="460375"/>
            </a:xfrm>
            <a:custGeom>
              <a:avLst/>
              <a:gdLst/>
              <a:ahLst/>
              <a:cxnLst/>
              <a:rect l="l" t="t" r="r" b="b"/>
              <a:pathLst>
                <a:path w="4191634" h="460375">
                  <a:moveTo>
                    <a:pt x="4191495" y="0"/>
                  </a:moveTo>
                  <a:lnTo>
                    <a:pt x="282308" y="0"/>
                  </a:lnTo>
                  <a:lnTo>
                    <a:pt x="0" y="460273"/>
                  </a:lnTo>
                  <a:lnTo>
                    <a:pt x="4191495" y="460273"/>
                  </a:lnTo>
                  <a:lnTo>
                    <a:pt x="4191495" y="0"/>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5968593" y="10210330"/>
              <a:ext cx="1188237" cy="378729"/>
            </a:xfrm>
            <a:prstGeom prst="rect">
              <a:avLst/>
            </a:prstGeom>
          </p:spPr>
        </p:pic>
      </p:grpSp>
      <p:sp>
        <p:nvSpPr>
          <p:cNvPr id="14" name="object 14"/>
          <p:cNvSpPr txBox="1">
            <a:spLocks noGrp="1"/>
          </p:cNvSpPr>
          <p:nvPr>
            <p:ph type="ftr" sz="quarter" idx="5"/>
          </p:nvPr>
        </p:nvSpPr>
        <p:spPr>
          <a:prstGeom prst="rect">
            <a:avLst/>
          </a:prstGeom>
        </p:spPr>
        <p:txBody>
          <a:bodyPr vert="horz" wrap="square" lIns="0" tIns="11430" rIns="0" bIns="0" rtlCol="0">
            <a:spAutoFit/>
          </a:bodyPr>
          <a:lstStyle/>
          <a:p>
            <a:pPr marL="12700">
              <a:lnSpc>
                <a:spcPct val="100000"/>
              </a:lnSpc>
              <a:spcBef>
                <a:spcPts val="90"/>
              </a:spcBef>
            </a:pPr>
            <a:r>
              <a:rPr spc="-10" dirty="0"/>
              <a:t>letsmoderate.com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3" y="1530488"/>
            <a:ext cx="6460490" cy="462280"/>
          </a:xfrm>
          <a:prstGeom prst="rect">
            <a:avLst/>
          </a:prstGeom>
        </p:spPr>
        <p:txBody>
          <a:bodyPr vert="horz" wrap="square" lIns="0" tIns="14604" rIns="0" bIns="0" rtlCol="0">
            <a:spAutoFit/>
          </a:bodyPr>
          <a:lstStyle/>
          <a:p>
            <a:pPr marL="12700">
              <a:lnSpc>
                <a:spcPct val="100000"/>
              </a:lnSpc>
              <a:spcBef>
                <a:spcPts val="114"/>
              </a:spcBef>
            </a:pPr>
            <a:r>
              <a:rPr sz="2850" b="1" spc="-180" dirty="0">
                <a:solidFill>
                  <a:srgbClr val="262261"/>
                </a:solidFill>
                <a:latin typeface="Bitter" pitchFamily="2" charset="0"/>
                <a:cs typeface="Book Antiqua"/>
              </a:rPr>
              <a:t>YOUR</a:t>
            </a:r>
            <a:r>
              <a:rPr sz="2850" b="1" spc="-135" dirty="0">
                <a:solidFill>
                  <a:srgbClr val="262261"/>
                </a:solidFill>
                <a:latin typeface="Bitter" pitchFamily="2" charset="0"/>
                <a:cs typeface="Book Antiqua"/>
              </a:rPr>
              <a:t> </a:t>
            </a:r>
            <a:r>
              <a:rPr sz="2850" b="1" spc="-160" dirty="0">
                <a:solidFill>
                  <a:srgbClr val="262261"/>
                </a:solidFill>
                <a:latin typeface="Bitter" pitchFamily="2" charset="0"/>
                <a:cs typeface="Book Antiqua"/>
              </a:rPr>
              <a:t>“SUGAR-</a:t>
            </a:r>
            <a:r>
              <a:rPr sz="2850" b="1" spc="-140" dirty="0">
                <a:solidFill>
                  <a:srgbClr val="262261"/>
                </a:solidFill>
                <a:latin typeface="Bitter" pitchFamily="2" charset="0"/>
                <a:cs typeface="Book Antiqua"/>
              </a:rPr>
              <a:t>GENETICS” </a:t>
            </a:r>
            <a:r>
              <a:rPr sz="2850" b="1" spc="-170" dirty="0">
                <a:solidFill>
                  <a:srgbClr val="262261"/>
                </a:solidFill>
                <a:latin typeface="Bitter" pitchFamily="2" charset="0"/>
                <a:cs typeface="Book Antiqua"/>
              </a:rPr>
              <a:t>SUMMARY</a:t>
            </a:r>
            <a:endParaRPr sz="2850" dirty="0">
              <a:latin typeface="Bitter" pitchFamily="2" charset="0"/>
              <a:cs typeface="Book Antiqua"/>
            </a:endParaRPr>
          </a:p>
        </p:txBody>
      </p:sp>
      <p:sp>
        <p:nvSpPr>
          <p:cNvPr id="11" name="object 11"/>
          <p:cNvSpPr txBox="1"/>
          <p:nvPr/>
        </p:nvSpPr>
        <p:spPr>
          <a:xfrm>
            <a:off x="398115" y="2826517"/>
            <a:ext cx="3175635" cy="284480"/>
          </a:xfrm>
          <a:prstGeom prst="rect">
            <a:avLst/>
          </a:prstGeom>
        </p:spPr>
        <p:txBody>
          <a:bodyPr vert="horz" wrap="square" lIns="0" tIns="12700" rIns="0" bIns="0" rtlCol="0">
            <a:spAutoFit/>
          </a:bodyPr>
          <a:lstStyle/>
          <a:p>
            <a:pPr marL="12700">
              <a:lnSpc>
                <a:spcPct val="100000"/>
              </a:lnSpc>
              <a:spcBef>
                <a:spcPts val="100"/>
              </a:spcBef>
            </a:pPr>
            <a:r>
              <a:rPr sz="1700" b="1" dirty="0">
                <a:solidFill>
                  <a:srgbClr val="262261"/>
                </a:solidFill>
                <a:latin typeface="DM Sans" pitchFamily="2" charset="0"/>
                <a:cs typeface="DM Sans"/>
              </a:rPr>
              <a:t>Comprehensive</a:t>
            </a:r>
            <a:r>
              <a:rPr sz="1700" b="1" spc="-60" dirty="0">
                <a:solidFill>
                  <a:srgbClr val="262261"/>
                </a:solidFill>
                <a:latin typeface="DM Sans" pitchFamily="2" charset="0"/>
                <a:cs typeface="DM Sans"/>
              </a:rPr>
              <a:t> </a:t>
            </a:r>
            <a:r>
              <a:rPr sz="1700" b="1" dirty="0">
                <a:solidFill>
                  <a:srgbClr val="262261"/>
                </a:solidFill>
                <a:latin typeface="DM Sans" pitchFamily="2" charset="0"/>
                <a:cs typeface="DM Sans"/>
              </a:rPr>
              <a:t>Diabetes</a:t>
            </a:r>
            <a:r>
              <a:rPr sz="1700" b="1" spc="-55" dirty="0">
                <a:solidFill>
                  <a:srgbClr val="262261"/>
                </a:solidFill>
                <a:latin typeface="DM Sans" pitchFamily="2" charset="0"/>
                <a:cs typeface="DM Sans"/>
              </a:rPr>
              <a:t> </a:t>
            </a:r>
            <a:r>
              <a:rPr sz="1700" b="1" spc="-20" dirty="0">
                <a:solidFill>
                  <a:srgbClr val="262261"/>
                </a:solidFill>
                <a:latin typeface="DM Sans" pitchFamily="2" charset="0"/>
                <a:cs typeface="DM Sans"/>
              </a:rPr>
              <a:t>Risk</a:t>
            </a:r>
            <a:endParaRPr sz="1700" dirty="0">
              <a:latin typeface="DM Sans" pitchFamily="2" charset="0"/>
              <a:cs typeface="DM Sans"/>
            </a:endParaRPr>
          </a:p>
        </p:txBody>
      </p:sp>
      <p:sp>
        <p:nvSpPr>
          <p:cNvPr id="12" name="object 12"/>
          <p:cNvSpPr txBox="1"/>
          <p:nvPr/>
        </p:nvSpPr>
        <p:spPr>
          <a:xfrm>
            <a:off x="398115" y="3196959"/>
            <a:ext cx="1930400" cy="483234"/>
          </a:xfrm>
          <a:prstGeom prst="rect">
            <a:avLst/>
          </a:prstGeom>
        </p:spPr>
        <p:txBody>
          <a:bodyPr vert="horz" wrap="square" lIns="0" tIns="43180" rIns="0" bIns="0" rtlCol="0">
            <a:spAutoFit/>
          </a:bodyPr>
          <a:lstStyle/>
          <a:p>
            <a:pPr marL="12700">
              <a:lnSpc>
                <a:spcPct val="100000"/>
              </a:lnSpc>
              <a:spcBef>
                <a:spcPts val="340"/>
              </a:spcBef>
            </a:pPr>
            <a:r>
              <a:rPr sz="1300" b="1" dirty="0">
                <a:solidFill>
                  <a:srgbClr val="6D6E70"/>
                </a:solidFill>
                <a:latin typeface="DM Sans SemiBold"/>
                <a:cs typeface="DM Sans SemiBold"/>
              </a:rPr>
              <a:t>Genes</a:t>
            </a:r>
            <a:r>
              <a:rPr sz="1300" b="1" spc="-1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85" dirty="0">
                <a:solidFill>
                  <a:srgbClr val="6D6E70"/>
                </a:solidFill>
                <a:latin typeface="DM Sans SemiBold"/>
                <a:cs typeface="DM Sans SemiBold"/>
              </a:rPr>
              <a:t> </a:t>
            </a:r>
            <a:r>
              <a:rPr sz="1300" b="1" spc="-25" dirty="0">
                <a:solidFill>
                  <a:srgbClr val="6D6E70"/>
                </a:solidFill>
                <a:latin typeface="DM Sans SemiBold"/>
                <a:cs typeface="DM Sans SemiBold"/>
              </a:rPr>
              <a:t>112</a:t>
            </a:r>
            <a:endParaRPr sz="1300" dirty="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4320</a:t>
            </a:r>
            <a:endParaRPr sz="1300" dirty="0">
              <a:latin typeface="DM Sans SemiBold"/>
              <a:cs typeface="DM Sans SemiBold"/>
            </a:endParaRPr>
          </a:p>
        </p:txBody>
      </p:sp>
      <p:sp>
        <p:nvSpPr>
          <p:cNvPr id="13" name="object 13"/>
          <p:cNvSpPr/>
          <p:nvPr/>
        </p:nvSpPr>
        <p:spPr>
          <a:xfrm>
            <a:off x="410813" y="3182698"/>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14" name="object 14"/>
          <p:cNvSpPr txBox="1"/>
          <p:nvPr/>
        </p:nvSpPr>
        <p:spPr>
          <a:xfrm>
            <a:off x="398115" y="5270077"/>
            <a:ext cx="1919605" cy="853440"/>
          </a:xfrm>
          <a:prstGeom prst="rect">
            <a:avLst/>
          </a:prstGeom>
        </p:spPr>
        <p:txBody>
          <a:bodyPr vert="horz" wrap="square" lIns="0" tIns="12700" rIns="0" bIns="0" rtlCol="0">
            <a:spAutoFit/>
          </a:bodyPr>
          <a:lstStyle/>
          <a:p>
            <a:pPr marL="12700">
              <a:lnSpc>
                <a:spcPct val="100000"/>
              </a:lnSpc>
              <a:spcBef>
                <a:spcPts val="100"/>
              </a:spcBef>
            </a:pPr>
            <a:r>
              <a:rPr sz="1700" b="1" dirty="0">
                <a:solidFill>
                  <a:srgbClr val="262261"/>
                </a:solidFill>
                <a:latin typeface="DM Sans" pitchFamily="2" charset="0"/>
                <a:cs typeface="DM Sans"/>
              </a:rPr>
              <a:t>Insulin </a:t>
            </a:r>
            <a:r>
              <a:rPr lang="en-US" sz="1700" b="1" spc="-10" dirty="0">
                <a:solidFill>
                  <a:srgbClr val="262261"/>
                </a:solidFill>
                <a:latin typeface="DM Sans" pitchFamily="2" charset="0"/>
                <a:cs typeface="DM Sans"/>
              </a:rPr>
              <a:t>Resistance</a:t>
            </a:r>
            <a:endParaRPr sz="1700" dirty="0">
              <a:latin typeface="DM Sans" pitchFamily="2" charset="0"/>
              <a:cs typeface="DM Sans"/>
            </a:endParaRPr>
          </a:p>
          <a:p>
            <a:pPr marL="12700">
              <a:lnSpc>
                <a:spcPct val="100000"/>
              </a:lnSpc>
              <a:spcBef>
                <a:spcPts val="1115"/>
              </a:spcBef>
            </a:pPr>
            <a:r>
              <a:rPr sz="1300" b="1" dirty="0">
                <a:solidFill>
                  <a:srgbClr val="6D6E70"/>
                </a:solidFill>
                <a:latin typeface="DM Sans SemiBold"/>
                <a:cs typeface="DM Sans SemiBold"/>
              </a:rPr>
              <a:t>Genes</a:t>
            </a:r>
            <a:r>
              <a:rPr sz="1300" b="1" spc="-1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85" dirty="0">
                <a:solidFill>
                  <a:srgbClr val="6D6E70"/>
                </a:solidFill>
                <a:latin typeface="DM Sans SemiBold"/>
                <a:cs typeface="DM Sans SemiBold"/>
              </a:rPr>
              <a:t> </a:t>
            </a:r>
            <a:r>
              <a:rPr sz="1300" b="1" spc="-25" dirty="0">
                <a:solidFill>
                  <a:srgbClr val="6D6E70"/>
                </a:solidFill>
                <a:latin typeface="DM Sans SemiBold"/>
                <a:cs typeface="DM Sans SemiBold"/>
              </a:rPr>
              <a:t>98</a:t>
            </a:r>
            <a:endParaRPr sz="1300" dirty="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3760</a:t>
            </a:r>
            <a:endParaRPr sz="1300" dirty="0">
              <a:latin typeface="DM Sans SemiBold"/>
              <a:cs typeface="DM Sans SemiBold"/>
            </a:endParaRPr>
          </a:p>
        </p:txBody>
      </p:sp>
      <p:sp>
        <p:nvSpPr>
          <p:cNvPr id="15" name="object 15"/>
          <p:cNvSpPr/>
          <p:nvPr/>
        </p:nvSpPr>
        <p:spPr>
          <a:xfrm>
            <a:off x="410813" y="5626255"/>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16" name="object 16"/>
          <p:cNvSpPr txBox="1"/>
          <p:nvPr/>
        </p:nvSpPr>
        <p:spPr>
          <a:xfrm>
            <a:off x="398115" y="7687926"/>
            <a:ext cx="2182495" cy="284480"/>
          </a:xfrm>
          <a:prstGeom prst="rect">
            <a:avLst/>
          </a:prstGeom>
        </p:spPr>
        <p:txBody>
          <a:bodyPr vert="horz" wrap="square" lIns="0" tIns="12700" rIns="0" bIns="0" rtlCol="0">
            <a:spAutoFit/>
          </a:bodyPr>
          <a:lstStyle/>
          <a:p>
            <a:pPr marL="12700">
              <a:lnSpc>
                <a:spcPct val="100000"/>
              </a:lnSpc>
              <a:spcBef>
                <a:spcPts val="100"/>
              </a:spcBef>
            </a:pPr>
            <a:r>
              <a:rPr sz="1700" b="1" dirty="0">
                <a:solidFill>
                  <a:srgbClr val="262261"/>
                </a:solidFill>
                <a:latin typeface="DM Sans" pitchFamily="2" charset="0"/>
                <a:cs typeface="DM Sans"/>
              </a:rPr>
              <a:t>Exercise</a:t>
            </a:r>
            <a:r>
              <a:rPr sz="1700" b="1" spc="-100" dirty="0">
                <a:solidFill>
                  <a:srgbClr val="262261"/>
                </a:solidFill>
                <a:latin typeface="DM Sans" pitchFamily="2" charset="0"/>
                <a:cs typeface="DM Sans"/>
              </a:rPr>
              <a:t> </a:t>
            </a:r>
            <a:r>
              <a:rPr sz="1700" b="1" spc="-10" dirty="0">
                <a:solidFill>
                  <a:srgbClr val="262261"/>
                </a:solidFill>
                <a:latin typeface="DM Sans" pitchFamily="2" charset="0"/>
                <a:cs typeface="DM Sans"/>
              </a:rPr>
              <a:t>Intolerance</a:t>
            </a:r>
            <a:endParaRPr sz="1700" dirty="0">
              <a:latin typeface="DM Sans" pitchFamily="2" charset="0"/>
              <a:cs typeface="DM Sans"/>
            </a:endParaRPr>
          </a:p>
        </p:txBody>
      </p:sp>
      <p:sp>
        <p:nvSpPr>
          <p:cNvPr id="17" name="object 17"/>
          <p:cNvSpPr txBox="1"/>
          <p:nvPr/>
        </p:nvSpPr>
        <p:spPr>
          <a:xfrm>
            <a:off x="398115" y="8058356"/>
            <a:ext cx="1899920" cy="483234"/>
          </a:xfrm>
          <a:prstGeom prst="rect">
            <a:avLst/>
          </a:prstGeom>
        </p:spPr>
        <p:txBody>
          <a:bodyPr vert="horz" wrap="square" lIns="0" tIns="43180" rIns="0" bIns="0" rtlCol="0">
            <a:spAutoFit/>
          </a:bodyPr>
          <a:lstStyle/>
          <a:p>
            <a:pPr marL="12700">
              <a:lnSpc>
                <a:spcPct val="100000"/>
              </a:lnSpc>
              <a:spcBef>
                <a:spcPts val="340"/>
              </a:spcBef>
            </a:pPr>
            <a:r>
              <a:rPr sz="1300" b="1" dirty="0">
                <a:solidFill>
                  <a:srgbClr val="6D6E70"/>
                </a:solidFill>
                <a:latin typeface="DM Sans SemiBold"/>
                <a:cs typeface="DM Sans SemiBold"/>
              </a:rPr>
              <a:t>Genes</a:t>
            </a:r>
            <a:r>
              <a:rPr sz="1300" b="1" spc="-1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85" dirty="0">
                <a:solidFill>
                  <a:srgbClr val="6D6E70"/>
                </a:solidFill>
                <a:latin typeface="DM Sans SemiBold"/>
                <a:cs typeface="DM Sans SemiBold"/>
              </a:rPr>
              <a:t> </a:t>
            </a:r>
            <a:r>
              <a:rPr sz="1300" b="1" spc="-25" dirty="0">
                <a:solidFill>
                  <a:srgbClr val="6D6E70"/>
                </a:solidFill>
                <a:latin typeface="DM Sans SemiBold"/>
                <a:cs typeface="DM Sans SemiBold"/>
              </a:rPr>
              <a:t>141</a:t>
            </a:r>
            <a:endParaRPr sz="130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2746</a:t>
            </a:r>
            <a:endParaRPr sz="1300">
              <a:latin typeface="DM Sans SemiBold"/>
              <a:cs typeface="DM Sans SemiBold"/>
            </a:endParaRPr>
          </a:p>
        </p:txBody>
      </p:sp>
      <p:sp>
        <p:nvSpPr>
          <p:cNvPr id="18" name="object 18"/>
          <p:cNvSpPr/>
          <p:nvPr/>
        </p:nvSpPr>
        <p:spPr>
          <a:xfrm>
            <a:off x="410813" y="8044106"/>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63" name="object 61">
            <a:extLst>
              <a:ext uri="{FF2B5EF4-FFF2-40B4-BE49-F238E27FC236}">
                <a16:creationId xmlns:a16="http://schemas.microsoft.com/office/drawing/2014/main" id="{5F48CBBA-A9E5-7510-557A-282C39DE59C8}"/>
              </a:ext>
            </a:extLst>
          </p:cNvPr>
          <p:cNvSpPr txBox="1"/>
          <p:nvPr/>
        </p:nvSpPr>
        <p:spPr>
          <a:xfrm>
            <a:off x="4231005" y="9385300"/>
            <a:ext cx="3122295" cy="146685"/>
          </a:xfrm>
          <a:prstGeom prst="rect">
            <a:avLst/>
          </a:prstGeom>
        </p:spPr>
        <p:txBody>
          <a:bodyPr vert="horz" wrap="square" lIns="0" tIns="11430" rIns="0" bIns="0" rtlCol="0">
            <a:spAutoFit/>
          </a:bodyPr>
          <a:lstStyle/>
          <a:p>
            <a:pPr marL="12700">
              <a:lnSpc>
                <a:spcPct val="100000"/>
              </a:lnSpc>
              <a:spcBef>
                <a:spcPts val="90"/>
              </a:spcBef>
            </a:pPr>
            <a:r>
              <a:rPr sz="800" b="1" i="1" dirty="0">
                <a:solidFill>
                  <a:srgbClr val="808184"/>
                </a:solidFill>
                <a:latin typeface="DM Sans Black"/>
                <a:cs typeface="DM Sans Black"/>
              </a:rPr>
              <a:t>Findings</a:t>
            </a:r>
            <a:r>
              <a:rPr sz="800" b="1" i="1" spc="-15" dirty="0">
                <a:solidFill>
                  <a:srgbClr val="808184"/>
                </a:solidFill>
                <a:latin typeface="DM Sans Black"/>
                <a:cs typeface="DM Sans Black"/>
              </a:rPr>
              <a:t> </a:t>
            </a:r>
            <a:r>
              <a:rPr sz="800" b="1" i="1" dirty="0">
                <a:solidFill>
                  <a:srgbClr val="808184"/>
                </a:solidFill>
                <a:latin typeface="DM Sans Black"/>
                <a:cs typeface="DM Sans Black"/>
              </a:rPr>
              <a:t>are</a:t>
            </a:r>
            <a:r>
              <a:rPr sz="800" b="1" i="1" spc="-15" dirty="0">
                <a:solidFill>
                  <a:srgbClr val="808184"/>
                </a:solidFill>
                <a:latin typeface="DM Sans Black"/>
                <a:cs typeface="DM Sans Black"/>
              </a:rPr>
              <a:t> </a:t>
            </a:r>
            <a:r>
              <a:rPr sz="800" b="1" i="1" spc="-10" dirty="0">
                <a:solidFill>
                  <a:srgbClr val="808184"/>
                </a:solidFill>
                <a:latin typeface="DM Sans Black"/>
                <a:cs typeface="DM Sans Black"/>
              </a:rPr>
              <a:t>statistically</a:t>
            </a:r>
            <a:r>
              <a:rPr sz="800" b="1" i="1" spc="-15" dirty="0">
                <a:solidFill>
                  <a:srgbClr val="808184"/>
                </a:solidFill>
                <a:latin typeface="DM Sans Black"/>
                <a:cs typeface="DM Sans Black"/>
              </a:rPr>
              <a:t> </a:t>
            </a:r>
            <a:r>
              <a:rPr sz="800" b="1" i="1" dirty="0">
                <a:solidFill>
                  <a:srgbClr val="808184"/>
                </a:solidFill>
                <a:latin typeface="DM Sans Black"/>
                <a:cs typeface="DM Sans Black"/>
              </a:rPr>
              <a:t>signiﬁcant</a:t>
            </a:r>
            <a:r>
              <a:rPr sz="800" b="1" i="1" spc="-15" dirty="0">
                <a:solidFill>
                  <a:srgbClr val="808184"/>
                </a:solidFill>
                <a:latin typeface="DM Sans Black"/>
                <a:cs typeface="DM Sans Black"/>
              </a:rPr>
              <a:t> </a:t>
            </a:r>
            <a:r>
              <a:rPr sz="800" b="1" i="1" dirty="0">
                <a:solidFill>
                  <a:srgbClr val="808184"/>
                </a:solidFill>
                <a:latin typeface="DM Sans Black"/>
                <a:cs typeface="DM Sans Black"/>
              </a:rPr>
              <a:t>at</a:t>
            </a:r>
            <a:r>
              <a:rPr sz="800" b="1" i="1" spc="-15" dirty="0">
                <a:solidFill>
                  <a:srgbClr val="808184"/>
                </a:solidFill>
                <a:latin typeface="DM Sans Black"/>
                <a:cs typeface="DM Sans Black"/>
              </a:rPr>
              <a:t> </a:t>
            </a:r>
            <a:r>
              <a:rPr sz="800" b="1" i="1" dirty="0">
                <a:solidFill>
                  <a:srgbClr val="808184"/>
                </a:solidFill>
                <a:latin typeface="DM Sans Black"/>
                <a:cs typeface="DM Sans Black"/>
              </a:rPr>
              <a:t>a</a:t>
            </a:r>
            <a:r>
              <a:rPr sz="800" b="1" i="1" spc="-15" dirty="0">
                <a:solidFill>
                  <a:srgbClr val="808184"/>
                </a:solidFill>
                <a:latin typeface="DM Sans Black"/>
                <a:cs typeface="DM Sans Black"/>
              </a:rPr>
              <a:t> </a:t>
            </a:r>
            <a:r>
              <a:rPr sz="800" b="1" i="1" dirty="0">
                <a:solidFill>
                  <a:srgbClr val="808184"/>
                </a:solidFill>
                <a:latin typeface="DM Sans Black"/>
                <a:cs typeface="DM Sans Black"/>
              </a:rPr>
              <a:t>95%</a:t>
            </a:r>
            <a:r>
              <a:rPr sz="800" b="1" i="1" spc="-15" dirty="0">
                <a:solidFill>
                  <a:srgbClr val="808184"/>
                </a:solidFill>
                <a:latin typeface="DM Sans Black"/>
                <a:cs typeface="DM Sans Black"/>
              </a:rPr>
              <a:t> </a:t>
            </a:r>
            <a:r>
              <a:rPr sz="800" b="1" i="1" spc="-10" dirty="0">
                <a:solidFill>
                  <a:srgbClr val="808184"/>
                </a:solidFill>
                <a:latin typeface="DM Sans Black"/>
                <a:cs typeface="DM Sans Black"/>
              </a:rPr>
              <a:t>conﬁdence</a:t>
            </a:r>
            <a:r>
              <a:rPr sz="800" b="1" i="1" spc="-15" dirty="0">
                <a:solidFill>
                  <a:srgbClr val="808184"/>
                </a:solidFill>
                <a:latin typeface="DM Sans Black"/>
                <a:cs typeface="DM Sans Black"/>
              </a:rPr>
              <a:t> </a:t>
            </a:r>
            <a:r>
              <a:rPr sz="800" b="1" i="1" spc="-20" dirty="0">
                <a:solidFill>
                  <a:srgbClr val="808184"/>
                </a:solidFill>
                <a:latin typeface="DM Sans Black"/>
                <a:cs typeface="DM Sans Black"/>
              </a:rPr>
              <a:t>level</a:t>
            </a:r>
            <a:endParaRPr sz="800" dirty="0">
              <a:latin typeface="DM Sans Black"/>
              <a:cs typeface="DM Sans Black"/>
            </a:endParaRPr>
          </a:p>
        </p:txBody>
      </p:sp>
      <p:pic>
        <p:nvPicPr>
          <p:cNvPr id="64" name="Picture 63" descr="MILD.png"/>
          <p:cNvPicPr>
            <a:picLocks noChangeAspect="1"/>
          </p:cNvPicPr>
          <p:nvPr/>
        </p:nvPicPr>
        <p:blipFill>
          <a:blip r:embed="rId2"/>
          <a:stretch>
            <a:fillRect/>
          </a:stretch>
        </p:blipFill>
        <p:spPr>
          <a:xfrm>
            <a:off x="3552394" y="2428622"/>
            <a:ext cx="3593293" cy="1783844"/>
          </a:xfrm>
          <a:prstGeom prst="rect">
            <a:avLst/>
          </a:prstGeom>
        </p:spPr>
      </p:pic>
      <p:pic>
        <p:nvPicPr>
          <p:cNvPr id="65" name="Picture 64" descr="MILD_TO_MODERATE.png"/>
          <p:cNvPicPr>
            <a:picLocks noChangeAspect="1"/>
          </p:cNvPicPr>
          <p:nvPr/>
        </p:nvPicPr>
        <p:blipFill>
          <a:blip r:embed="rId3"/>
          <a:stretch>
            <a:fillRect/>
          </a:stretch>
        </p:blipFill>
        <p:spPr>
          <a:xfrm>
            <a:off x="3552394" y="4424910"/>
            <a:ext cx="3593293" cy="1783844"/>
          </a:xfrm>
          <a:prstGeom prst="rect">
            <a:avLst/>
          </a:prstGeom>
        </p:spPr>
      </p:pic>
      <p:pic>
        <p:nvPicPr>
          <p:cNvPr id="66" name="Picture 65" descr="MODERATE.png"/>
          <p:cNvPicPr>
            <a:picLocks noChangeAspect="1"/>
          </p:cNvPicPr>
          <p:nvPr/>
        </p:nvPicPr>
        <p:blipFill>
          <a:blip r:embed="rId4"/>
          <a:stretch>
            <a:fillRect/>
          </a:stretch>
        </p:blipFill>
        <p:spPr>
          <a:xfrm>
            <a:off x="3521933" y="7172613"/>
            <a:ext cx="3654213" cy="180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F4C8309-0F69-435A-BF83-47011163E752}"/>
              </a:ext>
            </a:extLst>
          </p:cNvPr>
          <p:cNvSpPr/>
          <p:nvPr/>
        </p:nvSpPr>
        <p:spPr>
          <a:xfrm>
            <a:off x="425450" y="5066914"/>
            <a:ext cx="6781800" cy="2199005"/>
          </a:xfrm>
          <a:prstGeom prst="round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7ABCE41-3396-F1DF-B4D4-CFA62A5C723C}"/>
              </a:ext>
            </a:extLst>
          </p:cNvPr>
          <p:cNvSpPr/>
          <p:nvPr/>
        </p:nvSpPr>
        <p:spPr>
          <a:xfrm>
            <a:off x="425450" y="2810123"/>
            <a:ext cx="6781800" cy="219900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bject 59"/>
          <p:cNvSpPr txBox="1"/>
          <p:nvPr/>
        </p:nvSpPr>
        <p:spPr>
          <a:xfrm>
            <a:off x="501650" y="1536080"/>
            <a:ext cx="8305800" cy="863698"/>
          </a:xfrm>
          <a:prstGeom prst="rect">
            <a:avLst/>
          </a:prstGeom>
        </p:spPr>
        <p:txBody>
          <a:bodyPr vert="horz" wrap="square" lIns="0" tIns="12065" rIns="0" bIns="0" rtlCol="0">
            <a:spAutoFit/>
          </a:bodyPr>
          <a:lstStyle/>
          <a:p>
            <a:pPr marL="12700" marR="1940560" algn="l">
              <a:lnSpc>
                <a:spcPct val="100499"/>
              </a:lnSpc>
              <a:spcBef>
                <a:spcPts val="95"/>
              </a:spcBef>
            </a:pPr>
            <a:r>
              <a:rPr lang="en-US" sz="2850" b="1" spc="-90" dirty="0">
                <a:solidFill>
                  <a:srgbClr val="262261"/>
                </a:solidFill>
                <a:latin typeface="Bitter" pitchFamily="2" charset="0"/>
                <a:cs typeface="Book Antiqua"/>
              </a:rPr>
              <a:t>Decode, Defend - Diabetes Complications </a:t>
            </a:r>
          </a:p>
          <a:p>
            <a:pPr marL="12700" marR="1940560" algn="ctr">
              <a:lnSpc>
                <a:spcPct val="100499"/>
              </a:lnSpc>
              <a:spcBef>
                <a:spcPts val="95"/>
              </a:spcBef>
            </a:pPr>
            <a:r>
              <a:rPr lang="en-US" sz="1300" b="0" dirty="0">
                <a:latin typeface="DM Sans 14pt Medium"/>
                <a:cs typeface="DM Sans 14pt Medium"/>
              </a:rPr>
              <a:t>Genetic screening empowers you to predict, prevent, and protect against diabetes-related challenges.</a:t>
            </a:r>
            <a:endParaRPr sz="1300" dirty="0">
              <a:latin typeface="DM Sans 14pt Medium"/>
              <a:cs typeface="DM Sans 14pt Medium"/>
            </a:endParaRPr>
          </a:p>
        </p:txBody>
      </p:sp>
      <p:sp>
        <p:nvSpPr>
          <p:cNvPr id="60" name="object 60"/>
          <p:cNvSpPr txBox="1"/>
          <p:nvPr/>
        </p:nvSpPr>
        <p:spPr>
          <a:xfrm>
            <a:off x="671911" y="3843485"/>
            <a:ext cx="3106340" cy="813043"/>
          </a:xfrm>
          <a:prstGeom prst="rect">
            <a:avLst/>
          </a:prstGeom>
        </p:spPr>
        <p:txBody>
          <a:bodyPr vert="horz" wrap="square" lIns="0" tIns="12700" rIns="0" bIns="0" rtlCol="0">
            <a:spAutoFit/>
          </a:bodyPr>
          <a:lstStyle/>
          <a:p>
            <a:pPr marL="12700">
              <a:lnSpc>
                <a:spcPct val="100000"/>
              </a:lnSpc>
              <a:spcBef>
                <a:spcPts val="100"/>
              </a:spcBef>
            </a:pPr>
            <a:r>
              <a:rPr lang="en-IN" sz="1300" spc="-1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Genetic screening helps identify variations that increase the risk of kidney damage in diabetes, enabling early interventions to protect kidney health.</a:t>
            </a:r>
            <a:endParaRPr sz="13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object 12">
            <a:extLst>
              <a:ext uri="{FF2B5EF4-FFF2-40B4-BE49-F238E27FC236}">
                <a16:creationId xmlns:a16="http://schemas.microsoft.com/office/drawing/2014/main" id="{2A716389-E25E-1356-A031-4E1AF1E430F1}"/>
              </a:ext>
            </a:extLst>
          </p:cNvPr>
          <p:cNvSpPr txBox="1"/>
          <p:nvPr/>
        </p:nvSpPr>
        <p:spPr>
          <a:xfrm>
            <a:off x="3816350" y="9477194"/>
            <a:ext cx="3390900" cy="281487"/>
          </a:xfrm>
          <a:prstGeom prst="rect">
            <a:avLst/>
          </a:prstGeom>
        </p:spPr>
        <p:txBody>
          <a:bodyPr vert="horz" wrap="square" lIns="0" tIns="12065" rIns="0" bIns="0" rtlCol="0">
            <a:spAutoFit/>
          </a:bodyPr>
          <a:lstStyle/>
          <a:p>
            <a:pPr>
              <a:lnSpc>
                <a:spcPct val="100000"/>
              </a:lnSpc>
              <a:spcBef>
                <a:spcPts val="495"/>
              </a:spcBef>
            </a:pPr>
            <a:endParaRPr sz="950" dirty="0">
              <a:latin typeface="Arial"/>
              <a:cs typeface="Arial"/>
            </a:endParaRPr>
          </a:p>
          <a:p>
            <a:pPr marL="12700">
              <a:lnSpc>
                <a:spcPct val="100000"/>
              </a:lnSpc>
              <a:spcBef>
                <a:spcPts val="5"/>
              </a:spcBef>
            </a:pPr>
            <a:r>
              <a:rPr sz="800" b="1" i="1" spc="-10" dirty="0">
                <a:solidFill>
                  <a:srgbClr val="808184"/>
                </a:solidFill>
                <a:latin typeface="Arial"/>
                <a:cs typeface="Arial"/>
              </a:rPr>
              <a:t>Findings</a:t>
            </a:r>
            <a:r>
              <a:rPr sz="800" b="1" i="1" spc="75" dirty="0">
                <a:solidFill>
                  <a:srgbClr val="808184"/>
                </a:solidFill>
                <a:latin typeface="Arial"/>
                <a:cs typeface="Arial"/>
              </a:rPr>
              <a:t> </a:t>
            </a:r>
            <a:r>
              <a:rPr sz="800" b="1" i="1" dirty="0">
                <a:solidFill>
                  <a:srgbClr val="808184"/>
                </a:solidFill>
                <a:latin typeface="Arial"/>
                <a:cs typeface="Arial"/>
              </a:rPr>
              <a:t>are</a:t>
            </a:r>
            <a:r>
              <a:rPr sz="800" b="1" i="1" spc="75" dirty="0">
                <a:solidFill>
                  <a:srgbClr val="808184"/>
                </a:solidFill>
                <a:latin typeface="Arial"/>
                <a:cs typeface="Arial"/>
              </a:rPr>
              <a:t> </a:t>
            </a:r>
            <a:r>
              <a:rPr sz="800" b="1" i="1" dirty="0">
                <a:solidFill>
                  <a:srgbClr val="808184"/>
                </a:solidFill>
                <a:latin typeface="Arial"/>
                <a:cs typeface="Arial"/>
              </a:rPr>
              <a:t>statistically</a:t>
            </a:r>
            <a:r>
              <a:rPr sz="800" b="1" i="1" spc="75" dirty="0">
                <a:solidFill>
                  <a:srgbClr val="808184"/>
                </a:solidFill>
                <a:latin typeface="Arial"/>
                <a:cs typeface="Arial"/>
              </a:rPr>
              <a:t> </a:t>
            </a:r>
            <a:r>
              <a:rPr sz="800" b="1" i="1" dirty="0">
                <a:solidFill>
                  <a:srgbClr val="808184"/>
                </a:solidFill>
                <a:latin typeface="Arial"/>
                <a:cs typeface="Arial"/>
              </a:rPr>
              <a:t>significant</a:t>
            </a:r>
            <a:r>
              <a:rPr sz="800" b="1" i="1" spc="75" dirty="0">
                <a:solidFill>
                  <a:srgbClr val="808184"/>
                </a:solidFill>
                <a:latin typeface="Arial"/>
                <a:cs typeface="Arial"/>
              </a:rPr>
              <a:t> </a:t>
            </a:r>
            <a:r>
              <a:rPr sz="800" b="1" i="1" spc="55" dirty="0">
                <a:solidFill>
                  <a:srgbClr val="808184"/>
                </a:solidFill>
                <a:latin typeface="Arial"/>
                <a:cs typeface="Arial"/>
              </a:rPr>
              <a:t>at</a:t>
            </a:r>
            <a:r>
              <a:rPr sz="800" b="1" i="1" spc="80" dirty="0">
                <a:solidFill>
                  <a:srgbClr val="808184"/>
                </a:solidFill>
                <a:latin typeface="Arial"/>
                <a:cs typeface="Arial"/>
              </a:rPr>
              <a:t> </a:t>
            </a:r>
            <a:r>
              <a:rPr sz="800" b="1" i="1" dirty="0">
                <a:solidFill>
                  <a:srgbClr val="808184"/>
                </a:solidFill>
                <a:latin typeface="Arial"/>
                <a:cs typeface="Arial"/>
              </a:rPr>
              <a:t>a</a:t>
            </a:r>
            <a:r>
              <a:rPr sz="800" b="1" i="1" spc="75" dirty="0">
                <a:solidFill>
                  <a:srgbClr val="808184"/>
                </a:solidFill>
                <a:latin typeface="Arial"/>
                <a:cs typeface="Arial"/>
              </a:rPr>
              <a:t> </a:t>
            </a:r>
            <a:r>
              <a:rPr sz="800" b="1" i="1" dirty="0">
                <a:solidFill>
                  <a:srgbClr val="808184"/>
                </a:solidFill>
                <a:latin typeface="Arial"/>
                <a:cs typeface="Arial"/>
              </a:rPr>
              <a:t>95%</a:t>
            </a:r>
            <a:r>
              <a:rPr sz="800" b="1" i="1" spc="75" dirty="0">
                <a:solidFill>
                  <a:srgbClr val="808184"/>
                </a:solidFill>
                <a:latin typeface="Arial"/>
                <a:cs typeface="Arial"/>
              </a:rPr>
              <a:t> </a:t>
            </a:r>
            <a:r>
              <a:rPr sz="800" b="1" i="1" dirty="0">
                <a:solidFill>
                  <a:srgbClr val="808184"/>
                </a:solidFill>
                <a:latin typeface="Arial"/>
                <a:cs typeface="Arial"/>
              </a:rPr>
              <a:t>confidence</a:t>
            </a:r>
            <a:r>
              <a:rPr sz="800" b="1" i="1" spc="75" dirty="0">
                <a:solidFill>
                  <a:srgbClr val="808184"/>
                </a:solidFill>
                <a:latin typeface="Arial"/>
                <a:cs typeface="Arial"/>
              </a:rPr>
              <a:t> </a:t>
            </a:r>
            <a:r>
              <a:rPr sz="800" b="1" i="1" spc="-20" dirty="0">
                <a:solidFill>
                  <a:srgbClr val="808184"/>
                </a:solidFill>
                <a:latin typeface="Arial"/>
                <a:cs typeface="Arial"/>
              </a:rPr>
              <a:t>level</a:t>
            </a:r>
            <a:endParaRPr sz="800" dirty="0">
              <a:latin typeface="Arial"/>
              <a:cs typeface="Arial"/>
            </a:endParaRPr>
          </a:p>
        </p:txBody>
      </p:sp>
      <p:sp>
        <p:nvSpPr>
          <p:cNvPr id="23" name="TextBox 22">
            <a:extLst>
              <a:ext uri="{FF2B5EF4-FFF2-40B4-BE49-F238E27FC236}">
                <a16:creationId xmlns:a16="http://schemas.microsoft.com/office/drawing/2014/main" id="{C2D33C57-A38F-7224-E022-6D53DF307355}"/>
              </a:ext>
            </a:extLst>
          </p:cNvPr>
          <p:cNvSpPr txBox="1"/>
          <p:nvPr/>
        </p:nvSpPr>
        <p:spPr>
          <a:xfrm>
            <a:off x="610263" y="3080713"/>
            <a:ext cx="1696928" cy="646331"/>
          </a:xfrm>
          <a:prstGeom prst="rect">
            <a:avLst/>
          </a:prstGeom>
          <a:noFill/>
        </p:spPr>
        <p:txBody>
          <a:bodyPr wrap="square">
            <a:spAutoFit/>
          </a:bodyPr>
          <a:lstStyle/>
          <a:p>
            <a:r>
              <a:rPr lang="en-IN" sz="1800" b="1" spc="-10" dirty="0">
                <a:solidFill>
                  <a:srgbClr val="262261"/>
                </a:solidFill>
                <a:latin typeface="DM Sans 14pt"/>
                <a:cs typeface="DM Sans 14pt"/>
              </a:rPr>
              <a:t>Diabetic</a:t>
            </a:r>
          </a:p>
          <a:p>
            <a:r>
              <a:rPr lang="en-IN" sz="1800" b="1" spc="-10" dirty="0">
                <a:solidFill>
                  <a:srgbClr val="262261"/>
                </a:solidFill>
                <a:latin typeface="DM Sans 14pt"/>
                <a:cs typeface="DM Sans 14pt"/>
              </a:rPr>
              <a:t>Nephropathy </a:t>
            </a:r>
            <a:endParaRPr lang="en-US" dirty="0"/>
          </a:p>
        </p:txBody>
      </p:sp>
      <p:sp>
        <p:nvSpPr>
          <p:cNvPr id="30" name="object 60">
            <a:extLst>
              <a:ext uri="{FF2B5EF4-FFF2-40B4-BE49-F238E27FC236}">
                <a16:creationId xmlns:a16="http://schemas.microsoft.com/office/drawing/2014/main" id="{187F9672-98E1-EB94-C26B-24AE6B831599}"/>
              </a:ext>
            </a:extLst>
          </p:cNvPr>
          <p:cNvSpPr txBox="1"/>
          <p:nvPr/>
        </p:nvSpPr>
        <p:spPr>
          <a:xfrm>
            <a:off x="671911" y="6100276"/>
            <a:ext cx="3106340" cy="813043"/>
          </a:xfrm>
          <a:prstGeom prst="rect">
            <a:avLst/>
          </a:prstGeom>
        </p:spPr>
        <p:txBody>
          <a:bodyPr vert="horz" wrap="square" lIns="0" tIns="12700" rIns="0" bIns="0" rtlCol="0">
            <a:spAutoFit/>
          </a:bodyPr>
          <a:lstStyle/>
          <a:p>
            <a:pPr marL="12700">
              <a:lnSpc>
                <a:spcPct val="100000"/>
              </a:lnSpc>
              <a:spcBef>
                <a:spcPts val="100"/>
              </a:spcBef>
            </a:pPr>
            <a:r>
              <a:rPr lang="en-IN" sz="1300" spc="-1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Screening for genetic markers can reveal predispositions to nerve damage, allowing better management and prevention of complications like pain or loss of sensation.</a:t>
            </a:r>
            <a:endParaRPr sz="13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4" name="TextBox 33">
            <a:extLst>
              <a:ext uri="{FF2B5EF4-FFF2-40B4-BE49-F238E27FC236}">
                <a16:creationId xmlns:a16="http://schemas.microsoft.com/office/drawing/2014/main" id="{6B4BA41E-6A6E-0210-5274-BBAEEB315313}"/>
              </a:ext>
            </a:extLst>
          </p:cNvPr>
          <p:cNvSpPr txBox="1"/>
          <p:nvPr/>
        </p:nvSpPr>
        <p:spPr>
          <a:xfrm>
            <a:off x="610263" y="5376682"/>
            <a:ext cx="1696928" cy="646331"/>
          </a:xfrm>
          <a:prstGeom prst="rect">
            <a:avLst/>
          </a:prstGeom>
          <a:noFill/>
        </p:spPr>
        <p:txBody>
          <a:bodyPr wrap="square">
            <a:spAutoFit/>
          </a:bodyPr>
          <a:lstStyle/>
          <a:p>
            <a:r>
              <a:rPr lang="en-IN" sz="1800" b="1" spc="-10" dirty="0">
                <a:solidFill>
                  <a:srgbClr val="262261"/>
                </a:solidFill>
                <a:latin typeface="DM Sans 14pt"/>
                <a:cs typeface="DM Sans 14pt"/>
              </a:rPr>
              <a:t>Diabetic Neuropathy</a:t>
            </a:r>
            <a:endParaRPr lang="en-US" dirty="0"/>
          </a:p>
        </p:txBody>
      </p:sp>
      <p:sp>
        <p:nvSpPr>
          <p:cNvPr id="36" name="Rounded Rectangle 35">
            <a:extLst>
              <a:ext uri="{FF2B5EF4-FFF2-40B4-BE49-F238E27FC236}">
                <a16:creationId xmlns:a16="http://schemas.microsoft.com/office/drawing/2014/main" id="{4F678876-FE18-ABB2-4C4D-BE1132278A0D}"/>
              </a:ext>
            </a:extLst>
          </p:cNvPr>
          <p:cNvSpPr/>
          <p:nvPr/>
        </p:nvSpPr>
        <p:spPr>
          <a:xfrm>
            <a:off x="425450" y="7327900"/>
            <a:ext cx="6781800" cy="219900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bject 60">
            <a:extLst>
              <a:ext uri="{FF2B5EF4-FFF2-40B4-BE49-F238E27FC236}">
                <a16:creationId xmlns:a16="http://schemas.microsoft.com/office/drawing/2014/main" id="{E8F55A71-4E2B-5130-A0FB-A7577788B5BC}"/>
              </a:ext>
            </a:extLst>
          </p:cNvPr>
          <p:cNvSpPr txBox="1"/>
          <p:nvPr/>
        </p:nvSpPr>
        <p:spPr>
          <a:xfrm>
            <a:off x="671911" y="8361262"/>
            <a:ext cx="3106340" cy="813043"/>
          </a:xfrm>
          <a:prstGeom prst="rect">
            <a:avLst/>
          </a:prstGeom>
        </p:spPr>
        <p:txBody>
          <a:bodyPr vert="horz" wrap="square" lIns="0" tIns="12700" rIns="0" bIns="0" rtlCol="0">
            <a:spAutoFit/>
          </a:bodyPr>
          <a:lstStyle/>
          <a:p>
            <a:pPr marL="12700">
              <a:lnSpc>
                <a:spcPct val="100000"/>
              </a:lnSpc>
              <a:spcBef>
                <a:spcPts val="100"/>
              </a:spcBef>
            </a:pPr>
            <a:r>
              <a:rPr lang="en-IN" sz="1300" spc="-1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Genetic testing detects risk factors for vision-threatening eye damage in diabetes, supporting timely monitoring and treatment to preserve sight.</a:t>
            </a:r>
            <a:endParaRPr sz="13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C0F11244-AF7F-5533-8B2A-B63C799D4BFB}"/>
              </a:ext>
            </a:extLst>
          </p:cNvPr>
          <p:cNvSpPr txBox="1"/>
          <p:nvPr/>
        </p:nvSpPr>
        <p:spPr>
          <a:xfrm>
            <a:off x="610263" y="7637668"/>
            <a:ext cx="1696928" cy="646331"/>
          </a:xfrm>
          <a:prstGeom prst="rect">
            <a:avLst/>
          </a:prstGeom>
          <a:noFill/>
        </p:spPr>
        <p:txBody>
          <a:bodyPr wrap="square">
            <a:spAutoFit/>
          </a:bodyPr>
          <a:lstStyle/>
          <a:p>
            <a:r>
              <a:rPr lang="en-IN" sz="1800" b="1" spc="-10" dirty="0">
                <a:solidFill>
                  <a:srgbClr val="262261"/>
                </a:solidFill>
                <a:latin typeface="DM Sans 14pt"/>
                <a:cs typeface="DM Sans 14pt"/>
              </a:rPr>
              <a:t>Diabetic Retinopathy</a:t>
            </a:r>
            <a:endParaRPr lang="en-US" dirty="0"/>
          </a:p>
        </p:txBody>
      </p:sp>
      <p:pic>
        <p:nvPicPr>
          <p:cNvPr id="10" name="Picture 9">
            <a:extLst>
              <a:ext uri="{FF2B5EF4-FFF2-40B4-BE49-F238E27FC236}">
                <a16:creationId xmlns:a16="http://schemas.microsoft.com/office/drawing/2014/main" id="{3CCA20E4-844C-2BA4-177E-EDFB30FED7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3286" y="2986030"/>
            <a:ext cx="2859606" cy="1873153"/>
          </a:xfrm>
          <a:prstGeom prst="rect">
            <a:avLst/>
          </a:prstGeom>
        </p:spPr>
      </p:pic>
      <p:pic>
        <p:nvPicPr>
          <p:cNvPr id="12" name="Picture 11">
            <a:extLst>
              <a:ext uri="{FF2B5EF4-FFF2-40B4-BE49-F238E27FC236}">
                <a16:creationId xmlns:a16="http://schemas.microsoft.com/office/drawing/2014/main" id="{C1E6A98D-8114-B9B6-5F92-904529ACF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3182" y="5226147"/>
            <a:ext cx="2859606" cy="1873153"/>
          </a:xfrm>
          <a:prstGeom prst="rect">
            <a:avLst/>
          </a:prstGeom>
        </p:spPr>
      </p:pic>
      <p:pic>
        <p:nvPicPr>
          <p:cNvPr id="13" name="Picture 12">
            <a:extLst>
              <a:ext uri="{FF2B5EF4-FFF2-40B4-BE49-F238E27FC236}">
                <a16:creationId xmlns:a16="http://schemas.microsoft.com/office/drawing/2014/main" id="{141A6EB9-F6CF-0A48-0EAE-F32459B05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0888" y="7550006"/>
            <a:ext cx="2859606" cy="1873153"/>
          </a:xfrm>
          <a:prstGeom prst="rect">
            <a:avLst/>
          </a:prstGeom>
        </p:spPr>
      </p:pic>
      <p:pic>
        <p:nvPicPr>
          <p:cNvPr id="2" name="Picture 1">
            <a:extLst>
              <a:ext uri="{FF2B5EF4-FFF2-40B4-BE49-F238E27FC236}">
                <a16:creationId xmlns:a16="http://schemas.microsoft.com/office/drawing/2014/main" id="{2D1C28A2-88E1-8ABF-2BB3-88E6570930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2781" y="3031360"/>
            <a:ext cx="813600" cy="813600"/>
          </a:xfrm>
          <a:prstGeom prst="rect">
            <a:avLst/>
          </a:prstGeom>
        </p:spPr>
      </p:pic>
      <p:pic>
        <p:nvPicPr>
          <p:cNvPr id="3" name="Picture 2">
            <a:extLst>
              <a:ext uri="{FF2B5EF4-FFF2-40B4-BE49-F238E27FC236}">
                <a16:creationId xmlns:a16="http://schemas.microsoft.com/office/drawing/2014/main" id="{8131EE86-3D1F-DFCC-CE6B-2FD83C82437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832781" y="5218900"/>
            <a:ext cx="813600" cy="813600"/>
          </a:xfrm>
          <a:prstGeom prst="rect">
            <a:avLst/>
          </a:prstGeom>
        </p:spPr>
      </p:pic>
      <p:pic>
        <p:nvPicPr>
          <p:cNvPr id="4" name="Picture 3">
            <a:extLst>
              <a:ext uri="{FF2B5EF4-FFF2-40B4-BE49-F238E27FC236}">
                <a16:creationId xmlns:a16="http://schemas.microsoft.com/office/drawing/2014/main" id="{E3718D72-C775-4A77-7B45-D8199433A0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0919" y="7498104"/>
            <a:ext cx="813600" cy="813600"/>
          </a:xfrm>
          <a:prstGeom prst="rect">
            <a:avLst/>
          </a:prstGeom>
        </p:spPr>
      </p:pic>
    </p:spTree>
    <p:extLst>
      <p:ext uri="{BB962C8B-B14F-4D97-AF65-F5344CB8AC3E}">
        <p14:creationId xmlns:p14="http://schemas.microsoft.com/office/powerpoint/2010/main" val="381939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of a blood drop and a blood drop next to a digital device&#10;&#10;Description automatically generated">
            <a:extLst>
              <a:ext uri="{FF2B5EF4-FFF2-40B4-BE49-F238E27FC236}">
                <a16:creationId xmlns:a16="http://schemas.microsoft.com/office/drawing/2014/main" id="{7D5119FA-A5D4-7B90-D239-A27A0F05D921}"/>
              </a:ext>
            </a:extLst>
          </p:cNvPr>
          <p:cNvPicPr>
            <a:picLocks noChangeAspect="1"/>
          </p:cNvPicPr>
          <p:nvPr/>
        </p:nvPicPr>
        <p:blipFill>
          <a:blip r:embed="rId2" cstate="print">
            <a:alphaModFix amt="20000"/>
            <a:extLst>
              <a:ext uri="{28A0092B-C50C-407E-A947-70E740481C1C}">
                <a14:useLocalDpi xmlns:a14="http://schemas.microsoft.com/office/drawing/2010/main" val="0"/>
              </a:ext>
            </a:extLst>
          </a:blip>
          <a:stretch>
            <a:fillRect/>
          </a:stretch>
        </p:blipFill>
        <p:spPr>
          <a:xfrm>
            <a:off x="4737100" y="1993900"/>
            <a:ext cx="2819400" cy="2819400"/>
          </a:xfrm>
          <a:prstGeom prst="rect">
            <a:avLst/>
          </a:prstGeom>
        </p:spPr>
      </p:pic>
      <p:sp>
        <p:nvSpPr>
          <p:cNvPr id="2" name="object 2">
            <a:extLst>
              <a:ext uri="{FF2B5EF4-FFF2-40B4-BE49-F238E27FC236}">
                <a16:creationId xmlns:a16="http://schemas.microsoft.com/office/drawing/2014/main" id="{6407B7AD-837B-EA7A-C95E-5D4CAD774176}"/>
              </a:ext>
            </a:extLst>
          </p:cNvPr>
          <p:cNvSpPr txBox="1"/>
          <p:nvPr/>
        </p:nvSpPr>
        <p:spPr>
          <a:xfrm>
            <a:off x="305708" y="1540572"/>
            <a:ext cx="5729938" cy="453328"/>
          </a:xfrm>
          <a:prstGeom prst="rect">
            <a:avLst/>
          </a:prstGeom>
        </p:spPr>
        <p:txBody>
          <a:bodyPr vert="horz" wrap="square" lIns="0" tIns="14604" rIns="0" bIns="0" rtlCol="0" anchor="ctr">
            <a:spAutoFit/>
          </a:bodyPr>
          <a:lstStyle/>
          <a:p>
            <a:pPr marL="12700" algn="ctr">
              <a:lnSpc>
                <a:spcPct val="100000"/>
              </a:lnSpc>
              <a:spcBef>
                <a:spcPts val="114"/>
              </a:spcBef>
            </a:pPr>
            <a:r>
              <a:rPr sz="2850" b="1" u="sng" spc="-180" dirty="0">
                <a:solidFill>
                  <a:srgbClr val="262261"/>
                </a:solidFill>
                <a:latin typeface="Bitter" pitchFamily="2" charset="0"/>
                <a:cs typeface="Book Antiqua"/>
              </a:rPr>
              <a:t>Y</a:t>
            </a:r>
            <a:r>
              <a:rPr lang="en-US" sz="2850" b="1" u="sng" spc="-180" dirty="0">
                <a:solidFill>
                  <a:srgbClr val="262261"/>
                </a:solidFill>
                <a:latin typeface="Bitter" pitchFamily="2" charset="0"/>
                <a:cs typeface="Book Antiqua"/>
              </a:rPr>
              <a:t>our </a:t>
            </a:r>
            <a:r>
              <a:rPr lang="en-US" sz="2850" b="1" u="sng" spc="-160" dirty="0">
                <a:solidFill>
                  <a:srgbClr val="262261"/>
                </a:solidFill>
                <a:latin typeface="Bitter" pitchFamily="2" charset="0"/>
                <a:cs typeface="Book Antiqua"/>
              </a:rPr>
              <a:t>DNA’s Prescription Plan for Diabetes</a:t>
            </a:r>
            <a:endParaRPr sz="2850" u="sng" dirty="0">
              <a:latin typeface="Bitter" pitchFamily="2" charset="0"/>
              <a:cs typeface="Book Antiqua"/>
            </a:endParaRPr>
          </a:p>
        </p:txBody>
      </p:sp>
      <p:graphicFrame>
        <p:nvGraphicFramePr>
          <p:cNvPr id="8" name="Table 7">
            <a:extLst>
              <a:ext uri="{FF2B5EF4-FFF2-40B4-BE49-F238E27FC236}">
                <a16:creationId xmlns:a16="http://schemas.microsoft.com/office/drawing/2014/main" id="{0172C2F7-C3FC-E200-F174-BC6477E2C0C2}"/>
              </a:ext>
            </a:extLst>
          </p:cNvPr>
          <p:cNvGraphicFramePr>
            <a:graphicFrameLocks noGrp="1"/>
          </p:cNvGraphicFramePr>
          <p:nvPr>
            <p:extLst>
              <p:ext uri="{D42A27DB-BD31-4B8C-83A1-F6EECF244321}">
                <p14:modId xmlns:p14="http://schemas.microsoft.com/office/powerpoint/2010/main" val="1414432367"/>
              </p:ext>
            </p:extLst>
          </p:nvPr>
        </p:nvGraphicFramePr>
        <p:xfrm>
          <a:off x="398438" y="3594100"/>
          <a:ext cx="6732612" cy="4095607"/>
        </p:xfrm>
        <a:graphic>
          <a:graphicData uri="http://schemas.openxmlformats.org/drawingml/2006/table">
            <a:tbl>
              <a:tblPr firstRow="1" bandRow="1">
                <a:tableStyleId>{D27102A9-8310-4765-A935-A1911B00CA55}</a:tableStyleId>
              </a:tblPr>
              <a:tblGrid>
                <a:gridCol w="1683153">
                  <a:extLst>
                    <a:ext uri="{9D8B030D-6E8A-4147-A177-3AD203B41FA5}">
                      <a16:colId xmlns:a16="http://schemas.microsoft.com/office/drawing/2014/main" val="1376517328"/>
                    </a:ext>
                  </a:extLst>
                </a:gridCol>
                <a:gridCol w="1683153">
                  <a:extLst>
                    <a:ext uri="{9D8B030D-6E8A-4147-A177-3AD203B41FA5}">
                      <a16:colId xmlns:a16="http://schemas.microsoft.com/office/drawing/2014/main" val="2968316582"/>
                    </a:ext>
                  </a:extLst>
                </a:gridCol>
                <a:gridCol w="1683153">
                  <a:extLst>
                    <a:ext uri="{9D8B030D-6E8A-4147-A177-3AD203B41FA5}">
                      <a16:colId xmlns:a16="http://schemas.microsoft.com/office/drawing/2014/main" val="441346382"/>
                    </a:ext>
                  </a:extLst>
                </a:gridCol>
                <a:gridCol w="1683153">
                  <a:extLst>
                    <a:ext uri="{9D8B030D-6E8A-4147-A177-3AD203B41FA5}">
                      <a16:colId xmlns:a16="http://schemas.microsoft.com/office/drawing/2014/main" val="3165777826"/>
                    </a:ext>
                  </a:extLst>
                </a:gridCol>
              </a:tblGrid>
              <a:tr h="215010">
                <a:tc>
                  <a:txBody>
                    <a:bodyPr/>
                    <a:lstStyle/>
                    <a:p>
                      <a:pPr algn="ctr">
                        <a:lnSpc>
                          <a:spcPct val="115000"/>
                        </a:lnSpc>
                        <a:spcAft>
                          <a:spcPts val="0"/>
                        </a:spcAft>
                      </a:pPr>
                      <a:r>
                        <a:rPr lang="en-US" sz="1200" b="1" dirty="0">
                          <a:solidFill>
                            <a:srgbClr val="000000"/>
                          </a:solidFill>
                          <a:effectLst/>
                          <a:latin typeface="DM Sans" pitchFamily="2" charset="0"/>
                        </a:rPr>
                        <a:t>Drug</a:t>
                      </a:r>
                      <a:endParaRPr lang="en-IN" sz="1200" dirty="0">
                        <a:effectLst/>
                        <a:latin typeface="DM Sans" pitchFamily="2" charset="0"/>
                        <a:ea typeface="Calibri" panose="020F0502020204030204" pitchFamily="34" charset="0"/>
                      </a:endParaRPr>
                    </a:p>
                  </a:txBody>
                  <a:tcPr marL="68580" marR="68580" marT="0" marB="0" anchor="ctr">
                    <a:solidFill>
                      <a:schemeClr val="bg1">
                        <a:lumMod val="95000"/>
                      </a:schemeClr>
                    </a:solidFill>
                  </a:tcPr>
                </a:tc>
                <a:tc>
                  <a:txBody>
                    <a:bodyPr/>
                    <a:lstStyle/>
                    <a:p>
                      <a:pPr algn="ctr">
                        <a:lnSpc>
                          <a:spcPct val="115000"/>
                        </a:lnSpc>
                        <a:spcAft>
                          <a:spcPts val="0"/>
                        </a:spcAft>
                      </a:pPr>
                      <a:r>
                        <a:rPr lang="en-US" sz="1200" b="1" dirty="0">
                          <a:solidFill>
                            <a:srgbClr val="000000"/>
                          </a:solidFill>
                          <a:effectLst/>
                          <a:latin typeface="DM Sans" pitchFamily="2" charset="0"/>
                        </a:rPr>
                        <a:t>Use with caution</a:t>
                      </a:r>
                      <a:endParaRPr lang="en-IN" sz="1200" dirty="0">
                        <a:effectLst/>
                        <a:latin typeface="DM Sans" pitchFamily="2" charset="0"/>
                        <a:ea typeface="Calibri" panose="020F0502020204030204" pitchFamily="34" charset="0"/>
                      </a:endParaRPr>
                    </a:p>
                  </a:txBody>
                  <a:tcPr marL="68580" marR="68580" marT="0" marB="0" anchor="ctr">
                    <a:solidFill>
                      <a:srgbClr val="FF0000"/>
                    </a:solidFill>
                  </a:tcPr>
                </a:tc>
                <a:tc>
                  <a:txBody>
                    <a:bodyPr/>
                    <a:lstStyle/>
                    <a:p>
                      <a:pPr algn="ctr">
                        <a:lnSpc>
                          <a:spcPct val="115000"/>
                        </a:lnSpc>
                        <a:spcAft>
                          <a:spcPts val="0"/>
                        </a:spcAft>
                      </a:pPr>
                      <a:r>
                        <a:rPr lang="en-US" sz="1200" b="1" dirty="0">
                          <a:solidFill>
                            <a:srgbClr val="000000"/>
                          </a:solidFill>
                          <a:effectLst/>
                          <a:latin typeface="DM Sans" pitchFamily="2" charset="0"/>
                        </a:rPr>
                        <a:t>Use as Directed</a:t>
                      </a:r>
                      <a:endParaRPr lang="en-IN" sz="1200" dirty="0">
                        <a:effectLst/>
                        <a:latin typeface="DM Sans" pitchFamily="2" charset="0"/>
                        <a:ea typeface="Calibri" panose="020F0502020204030204" pitchFamily="34" charset="0"/>
                      </a:endParaRPr>
                    </a:p>
                  </a:txBody>
                  <a:tcPr marL="68580" marR="68580" marT="0" marB="0" anchor="ctr">
                    <a:solidFill>
                      <a:srgbClr val="00B050"/>
                    </a:solidFill>
                  </a:tcPr>
                </a:tc>
                <a:tc>
                  <a:txBody>
                    <a:bodyPr/>
                    <a:lstStyle/>
                    <a:p>
                      <a:pPr algn="ctr">
                        <a:lnSpc>
                          <a:spcPct val="115000"/>
                        </a:lnSpc>
                        <a:spcAft>
                          <a:spcPts val="0"/>
                        </a:spcAft>
                      </a:pPr>
                      <a:r>
                        <a:rPr lang="en-US" sz="1200" b="1" dirty="0">
                          <a:solidFill>
                            <a:srgbClr val="000000"/>
                          </a:solidFill>
                          <a:effectLst/>
                          <a:latin typeface="DM Sans" pitchFamily="2" charset="0"/>
                        </a:rPr>
                        <a:t>Dosage Adjustment recommended</a:t>
                      </a:r>
                      <a:endParaRPr lang="en-IN" sz="1200" dirty="0">
                        <a:effectLst/>
                        <a:latin typeface="DM Sans" pitchFamily="2" charset="0"/>
                        <a:ea typeface="Calibri" panose="020F0502020204030204" pitchFamily="34" charset="0"/>
                      </a:endParaRPr>
                    </a:p>
                  </a:txBody>
                  <a:tcPr marL="68580" marR="68580" marT="0" marB="0" anchor="ctr">
                    <a:solidFill>
                      <a:srgbClr val="FFC000"/>
                    </a:solidFill>
                  </a:tcPr>
                </a:tc>
                <a:extLst>
                  <a:ext uri="{0D108BD9-81ED-4DB2-BD59-A6C34878D82A}">
                    <a16:rowId xmlns:a16="http://schemas.microsoft.com/office/drawing/2014/main" val="1973758674"/>
                  </a:ext>
                </a:extLst>
              </a:tr>
              <a:tr h="215010">
                <a:tc>
                  <a:txBody>
                    <a:bodyPr/>
                    <a:lstStyle/>
                    <a:p>
                      <a:pPr>
                        <a:spcAft>
                          <a:spcPts val="0"/>
                        </a:spcAft>
                      </a:pPr>
                      <a:r>
                        <a:rPr lang="en-IN" sz="1000" b="1" dirty="0">
                          <a:solidFill>
                            <a:schemeClr val="tx1"/>
                          </a:solidFill>
                          <a:effectLst/>
                          <a:latin typeface="DM Sans" pitchFamily="2" charset="0"/>
                          <a:ea typeface="+mn-ea"/>
                          <a:cs typeface="+mn-cs"/>
                        </a:rPr>
                        <a:t>Biguanides</a:t>
                      </a:r>
                    </a:p>
                  </a:txBody>
                  <a:tcPr anchor="ctr"/>
                </a:tc>
                <a:tc>
                  <a:txBody>
                    <a:bodyPr/>
                    <a:lstStyle/>
                    <a:p>
                      <a:pPr algn="ctr">
                        <a:spcAft>
                          <a:spcPts val="0"/>
                        </a:spcAft>
                      </a:pPr>
                      <a:endParaRPr lang="en-IN" sz="1000" dirty="0">
                        <a:latin typeface="DM Sans" pitchFamily="2" charset="0"/>
                      </a:endParaRPr>
                    </a:p>
                  </a:txBody>
                  <a:tcPr anchor="ctr"/>
                </a:tc>
                <a:tc>
                  <a:txBody>
                    <a:bodyPr/>
                    <a:lstStyle/>
                    <a:p>
                      <a:pPr>
                        <a:spcAft>
                          <a:spcPts val="0"/>
                        </a:spcAft>
                      </a:pPr>
                      <a:endParaRPr lang="en-IN" sz="1000" dirty="0">
                        <a:latin typeface="DM Sans" pitchFamily="2" charset="0"/>
                      </a:endParaRPr>
                    </a:p>
                  </a:txBody>
                  <a:tcPr anchor="ctr"/>
                </a:tc>
                <a:tc>
                  <a:txBody>
                    <a:bodyPr/>
                    <a:lstStyle/>
                    <a:p>
                      <a:pPr>
                        <a:spcAft>
                          <a:spcPts val="0"/>
                        </a:spcAft>
                      </a:pPr>
                      <a:endParaRPr lang="en-IN" sz="1000" dirty="0">
                        <a:latin typeface="DM Sans" pitchFamily="2" charset="0"/>
                      </a:endParaRPr>
                    </a:p>
                  </a:txBody>
                  <a:tcPr anchor="ctr"/>
                </a:tc>
                <a:extLst>
                  <a:ext uri="{0D108BD9-81ED-4DB2-BD59-A6C34878D82A}">
                    <a16:rowId xmlns:a16="http://schemas.microsoft.com/office/drawing/2014/main" val="4134516314"/>
                  </a:ext>
                </a:extLst>
              </a:tr>
              <a:tr h="215010">
                <a:tc>
                  <a:txBody>
                    <a:bodyPr/>
                    <a:lstStyle/>
                    <a:p>
                      <a:pPr>
                        <a:lnSpc>
                          <a:spcPct val="115000"/>
                        </a:lnSpc>
                        <a:spcAft>
                          <a:spcPts val="0"/>
                        </a:spcAft>
                      </a:pPr>
                      <a:r>
                        <a:rPr lang="en-US" sz="1000" dirty="0">
                          <a:effectLst/>
                          <a:latin typeface="DM Sans" pitchFamily="2" charset="0"/>
                        </a:rPr>
                        <a:t>Metformin</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816383983"/>
                  </a:ext>
                </a:extLst>
              </a:tr>
              <a:tr h="215010">
                <a:tc>
                  <a:txBody>
                    <a:bodyPr/>
                    <a:lstStyle/>
                    <a:p>
                      <a:pPr>
                        <a:lnSpc>
                          <a:spcPct val="115000"/>
                        </a:lnSpc>
                        <a:spcAft>
                          <a:spcPts val="0"/>
                        </a:spcAft>
                      </a:pPr>
                      <a:r>
                        <a:rPr lang="en-US" sz="1000" b="1" dirty="0">
                          <a:effectLst/>
                          <a:latin typeface="DM Sans" pitchFamily="2" charset="0"/>
                        </a:rPr>
                        <a:t>Thiazolidinedione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038719205"/>
                  </a:ext>
                </a:extLst>
              </a:tr>
              <a:tr h="215010">
                <a:tc>
                  <a:txBody>
                    <a:bodyPr/>
                    <a:lstStyle/>
                    <a:p>
                      <a:pPr>
                        <a:lnSpc>
                          <a:spcPct val="115000"/>
                        </a:lnSpc>
                        <a:spcAft>
                          <a:spcPts val="0"/>
                        </a:spcAft>
                      </a:pPr>
                      <a:r>
                        <a:rPr lang="en-US" sz="1000" dirty="0">
                          <a:effectLst/>
                          <a:latin typeface="DM Sans" pitchFamily="2" charset="0"/>
                        </a:rPr>
                        <a:t>Rosiglitazone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endParaRPr lang="en-US" sz="10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2878463885"/>
                  </a:ext>
                </a:extLst>
              </a:tr>
              <a:tr h="215010">
                <a:tc>
                  <a:txBody>
                    <a:bodyPr/>
                    <a:lstStyle/>
                    <a:p>
                      <a:pPr>
                        <a:lnSpc>
                          <a:spcPct val="107000"/>
                        </a:lnSpc>
                        <a:spcAft>
                          <a:spcPts val="0"/>
                        </a:spcAft>
                      </a:pPr>
                      <a:r>
                        <a:rPr lang="en-US" sz="1000" dirty="0">
                          <a:effectLst/>
                          <a:latin typeface="DM Sans" pitchFamily="2" charset="0"/>
                        </a:rPr>
                        <a:t>Pioglitazone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2504035779"/>
                  </a:ext>
                </a:extLst>
              </a:tr>
              <a:tr h="215010">
                <a:tc>
                  <a:txBody>
                    <a:bodyPr/>
                    <a:lstStyle/>
                    <a:p>
                      <a:pPr>
                        <a:lnSpc>
                          <a:spcPct val="107000"/>
                        </a:lnSpc>
                        <a:spcAft>
                          <a:spcPts val="0"/>
                        </a:spcAft>
                      </a:pPr>
                      <a:r>
                        <a:rPr lang="en-US" sz="1000" b="1" dirty="0">
                          <a:effectLst/>
                          <a:latin typeface="DM Sans" pitchFamily="2" charset="0"/>
                        </a:rPr>
                        <a:t>Glinides</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b="1"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b="1"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666734789"/>
                  </a:ext>
                </a:extLst>
              </a:tr>
              <a:tr h="215010">
                <a:tc>
                  <a:txBody>
                    <a:bodyPr/>
                    <a:lstStyle/>
                    <a:p>
                      <a:pPr>
                        <a:lnSpc>
                          <a:spcPct val="107000"/>
                        </a:lnSpc>
                        <a:spcAft>
                          <a:spcPts val="0"/>
                        </a:spcAft>
                      </a:pPr>
                      <a:r>
                        <a:rPr lang="en-US" sz="1000" dirty="0">
                          <a:effectLst/>
                          <a:latin typeface="DM Sans" pitchFamily="2" charset="0"/>
                        </a:rPr>
                        <a:t>Repaglinide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090977421"/>
                  </a:ext>
                </a:extLst>
              </a:tr>
              <a:tr h="215010">
                <a:tc>
                  <a:txBody>
                    <a:bodyPr/>
                    <a:lstStyle/>
                    <a:p>
                      <a:pPr>
                        <a:lnSpc>
                          <a:spcPct val="107000"/>
                        </a:lnSpc>
                        <a:spcAft>
                          <a:spcPts val="0"/>
                        </a:spcAft>
                      </a:pPr>
                      <a:r>
                        <a:rPr lang="en-US" sz="1000" b="1" dirty="0">
                          <a:effectLst/>
                          <a:latin typeface="DM Sans" pitchFamily="2" charset="0"/>
                        </a:rPr>
                        <a:t>DPP4 Inhibitors</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b="1"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b="1"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966750302"/>
                  </a:ext>
                </a:extLst>
              </a:tr>
              <a:tr h="215010">
                <a:tc>
                  <a:txBody>
                    <a:bodyPr/>
                    <a:lstStyle/>
                    <a:p>
                      <a:pPr>
                        <a:lnSpc>
                          <a:spcPct val="107000"/>
                        </a:lnSpc>
                        <a:spcAft>
                          <a:spcPts val="0"/>
                        </a:spcAft>
                      </a:pPr>
                      <a:r>
                        <a:rPr lang="en-US" sz="1000" dirty="0">
                          <a:effectLst/>
                          <a:latin typeface="DM Sans" pitchFamily="2" charset="0"/>
                        </a:rPr>
                        <a:t>Sitagliptin</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US" sz="10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802200115"/>
                  </a:ext>
                </a:extLst>
              </a:tr>
              <a:tr h="215010">
                <a:tc>
                  <a:txBody>
                    <a:bodyPr/>
                    <a:lstStyle/>
                    <a:p>
                      <a:pPr>
                        <a:lnSpc>
                          <a:spcPct val="107000"/>
                        </a:lnSpc>
                        <a:spcAft>
                          <a:spcPts val="0"/>
                        </a:spcAft>
                      </a:pPr>
                      <a:r>
                        <a:rPr lang="en-US" sz="1000" dirty="0">
                          <a:effectLst/>
                          <a:latin typeface="DM Sans" pitchFamily="2" charset="0"/>
                        </a:rPr>
                        <a:t>Vildagliptin</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US" sz="10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708748722"/>
                  </a:ext>
                </a:extLst>
              </a:tr>
              <a:tr h="215010">
                <a:tc>
                  <a:txBody>
                    <a:bodyPr/>
                    <a:lstStyle/>
                    <a:p>
                      <a:pPr>
                        <a:lnSpc>
                          <a:spcPct val="107000"/>
                        </a:lnSpc>
                        <a:spcAft>
                          <a:spcPts val="0"/>
                        </a:spcAft>
                      </a:pPr>
                      <a:r>
                        <a:rPr lang="en-US" sz="1000" b="1" dirty="0">
                          <a:effectLst/>
                          <a:latin typeface="DM Sans" pitchFamily="2" charset="0"/>
                        </a:rPr>
                        <a:t>Sulfonylureas</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b="1"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3371377788"/>
                  </a:ext>
                </a:extLst>
              </a:tr>
              <a:tr h="215010">
                <a:tc>
                  <a:txBody>
                    <a:bodyPr/>
                    <a:lstStyle/>
                    <a:p>
                      <a:pPr>
                        <a:lnSpc>
                          <a:spcPct val="107000"/>
                        </a:lnSpc>
                        <a:spcAft>
                          <a:spcPts val="0"/>
                        </a:spcAft>
                      </a:pPr>
                      <a:r>
                        <a:rPr lang="en-US" sz="1000" dirty="0">
                          <a:effectLst/>
                          <a:latin typeface="DM Sans" pitchFamily="2" charset="0"/>
                        </a:rPr>
                        <a:t>Gliclazides</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086122392"/>
                  </a:ext>
                </a:extLst>
              </a:tr>
              <a:tr h="215010">
                <a:tc>
                  <a:txBody>
                    <a:bodyPr/>
                    <a:lstStyle/>
                    <a:p>
                      <a:pPr>
                        <a:lnSpc>
                          <a:spcPct val="107000"/>
                        </a:lnSpc>
                        <a:spcAft>
                          <a:spcPts val="0"/>
                        </a:spcAft>
                      </a:pPr>
                      <a:r>
                        <a:rPr lang="en-US" sz="1000" dirty="0" err="1">
                          <a:effectLst/>
                          <a:latin typeface="DM Sans" pitchFamily="2" charset="0"/>
                        </a:rPr>
                        <a:t>Glibenclamide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298336751"/>
                  </a:ext>
                </a:extLst>
              </a:tr>
              <a:tr h="215010">
                <a:tc>
                  <a:txBody>
                    <a:bodyPr/>
                    <a:lstStyle/>
                    <a:p>
                      <a:pPr>
                        <a:lnSpc>
                          <a:spcPct val="107000"/>
                        </a:lnSpc>
                        <a:spcAft>
                          <a:spcPts val="0"/>
                        </a:spcAft>
                      </a:pPr>
                      <a:r>
                        <a:rPr lang="en-US" sz="1000" dirty="0">
                          <a:effectLst/>
                          <a:latin typeface="DM Sans" pitchFamily="2" charset="0"/>
                        </a:rPr>
                        <a:t>Tolbutamide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628542071"/>
                  </a:ext>
                </a:extLst>
              </a:tr>
              <a:tr h="215010">
                <a:tc>
                  <a:txBody>
                    <a:bodyPr/>
                    <a:lstStyle/>
                    <a:p>
                      <a:pPr>
                        <a:lnSpc>
                          <a:spcPct val="107000"/>
                        </a:lnSpc>
                        <a:spcAft>
                          <a:spcPts val="0"/>
                        </a:spcAft>
                      </a:pPr>
                      <a:r>
                        <a:rPr lang="en-US" sz="1000" dirty="0">
                          <a:effectLst/>
                          <a:latin typeface="DM Sans" pitchFamily="2" charset="0"/>
                        </a:rPr>
                        <a:t>Glimepiride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952233893"/>
                  </a:ext>
                </a:extLst>
              </a:tr>
              <a:tr h="215010">
                <a:tc>
                  <a:txBody>
                    <a:bodyPr/>
                    <a:lstStyle/>
                    <a:p>
                      <a:pPr>
                        <a:lnSpc>
                          <a:spcPct val="107000"/>
                        </a:lnSpc>
                        <a:spcAft>
                          <a:spcPts val="0"/>
                        </a:spcAft>
                      </a:pPr>
                      <a:r>
                        <a:rPr lang="en-US" sz="1000" dirty="0">
                          <a:effectLst/>
                          <a:latin typeface="DM Sans" pitchFamily="2" charset="0"/>
                        </a:rPr>
                        <a:t>Glipizide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835630852"/>
                  </a:ext>
                </a:extLst>
              </a:tr>
              <a:tr h="215010">
                <a:tc>
                  <a:txBody>
                    <a:bodyPr/>
                    <a:lstStyle/>
                    <a:p>
                      <a:pPr>
                        <a:lnSpc>
                          <a:spcPct val="107000"/>
                        </a:lnSpc>
                        <a:spcAft>
                          <a:spcPts val="0"/>
                        </a:spcAft>
                      </a:pPr>
                      <a:r>
                        <a:rPr lang="en-US" sz="1000" dirty="0">
                          <a:effectLst/>
                          <a:latin typeface="DM Sans" pitchFamily="2" charset="0"/>
                        </a:rPr>
                        <a:t>Gliquidone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657510874"/>
                  </a:ext>
                </a:extLst>
              </a:tr>
            </a:tbl>
          </a:graphicData>
        </a:graphic>
      </p:graphicFrame>
      <p:sp>
        <p:nvSpPr>
          <p:cNvPr id="12" name="TextBox 11">
            <a:extLst>
              <a:ext uri="{FF2B5EF4-FFF2-40B4-BE49-F238E27FC236}">
                <a16:creationId xmlns:a16="http://schemas.microsoft.com/office/drawing/2014/main" id="{F34E1730-965D-E619-F534-38418BA9E1CA}"/>
              </a:ext>
            </a:extLst>
          </p:cNvPr>
          <p:cNvSpPr txBox="1"/>
          <p:nvPr/>
        </p:nvSpPr>
        <p:spPr>
          <a:xfrm>
            <a:off x="0" y="2832100"/>
            <a:ext cx="5668678" cy="399467"/>
          </a:xfrm>
          <a:prstGeom prst="rect">
            <a:avLst/>
          </a:prstGeom>
        </p:spPr>
        <p:txBody>
          <a:bodyPr vert="horz" wrap="square" lIns="0" tIns="14604" rIns="0" bIns="0" rtlCol="0" anchor="ctr">
            <a:spAutoFit/>
          </a:bodyPr>
          <a:lstStyle>
            <a:defPPr>
              <a:defRPr kern="0"/>
            </a:defPPr>
            <a:lvl1pPr marL="12700">
              <a:lnSpc>
                <a:spcPct val="100000"/>
              </a:lnSpc>
              <a:spcBef>
                <a:spcPts val="114"/>
              </a:spcBef>
              <a:defRPr sz="2850" b="1" spc="-180">
                <a:solidFill>
                  <a:srgbClr val="262261"/>
                </a:solidFill>
                <a:latin typeface="Bitter" pitchFamily="2" charset="0"/>
                <a:cs typeface="Book Antiqua"/>
              </a:defRPr>
            </a:lvl1pPr>
          </a:lstStyle>
          <a:p>
            <a:pPr algn="ctr"/>
            <a:r>
              <a:rPr lang="en-US" sz="2500" dirty="0"/>
              <a:t>Diabetic - Therapeutic Recommendations</a:t>
            </a:r>
            <a:endParaRPr lang="en-IN" sz="2500" dirty="0"/>
          </a:p>
        </p:txBody>
      </p:sp>
    </p:spTree>
    <p:extLst>
      <p:ext uri="{BB962C8B-B14F-4D97-AF65-F5344CB8AC3E}">
        <p14:creationId xmlns:p14="http://schemas.microsoft.com/office/powerpoint/2010/main" val="182854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EA92B1C-4717-CECB-570C-F54FFE573C7F}"/>
              </a:ext>
            </a:extLst>
          </p:cNvPr>
          <p:cNvGraphicFramePr>
            <a:graphicFrameLocks noGrp="1"/>
          </p:cNvGraphicFramePr>
          <p:nvPr>
            <p:extLst>
              <p:ext uri="{D42A27DB-BD31-4B8C-83A1-F6EECF244321}">
                <p14:modId xmlns:p14="http://schemas.microsoft.com/office/powerpoint/2010/main" val="747161521"/>
              </p:ext>
            </p:extLst>
          </p:nvPr>
        </p:nvGraphicFramePr>
        <p:xfrm>
          <a:off x="411944" y="2403226"/>
          <a:ext cx="6732612" cy="1486657"/>
        </p:xfrm>
        <a:graphic>
          <a:graphicData uri="http://schemas.openxmlformats.org/drawingml/2006/table">
            <a:tbl>
              <a:tblPr firstRow="1" bandRow="1">
                <a:tableStyleId>{D27102A9-8310-4765-A935-A1911B00CA55}</a:tableStyleId>
              </a:tblPr>
              <a:tblGrid>
                <a:gridCol w="1683153">
                  <a:extLst>
                    <a:ext uri="{9D8B030D-6E8A-4147-A177-3AD203B41FA5}">
                      <a16:colId xmlns:a16="http://schemas.microsoft.com/office/drawing/2014/main" val="1376517328"/>
                    </a:ext>
                  </a:extLst>
                </a:gridCol>
                <a:gridCol w="1683153">
                  <a:extLst>
                    <a:ext uri="{9D8B030D-6E8A-4147-A177-3AD203B41FA5}">
                      <a16:colId xmlns:a16="http://schemas.microsoft.com/office/drawing/2014/main" val="2968316582"/>
                    </a:ext>
                  </a:extLst>
                </a:gridCol>
                <a:gridCol w="1683153">
                  <a:extLst>
                    <a:ext uri="{9D8B030D-6E8A-4147-A177-3AD203B41FA5}">
                      <a16:colId xmlns:a16="http://schemas.microsoft.com/office/drawing/2014/main" val="441346382"/>
                    </a:ext>
                  </a:extLst>
                </a:gridCol>
                <a:gridCol w="1683153">
                  <a:extLst>
                    <a:ext uri="{9D8B030D-6E8A-4147-A177-3AD203B41FA5}">
                      <a16:colId xmlns:a16="http://schemas.microsoft.com/office/drawing/2014/main" val="3165777826"/>
                    </a:ext>
                  </a:extLst>
                </a:gridCol>
              </a:tblGrid>
              <a:tr h="215010">
                <a:tc>
                  <a:txBody>
                    <a:bodyPr/>
                    <a:lstStyle/>
                    <a:p>
                      <a:pPr algn="ctr">
                        <a:lnSpc>
                          <a:spcPct val="115000"/>
                        </a:lnSpc>
                        <a:spcAft>
                          <a:spcPts val="0"/>
                        </a:spcAft>
                      </a:pPr>
                      <a:r>
                        <a:rPr lang="en-US" sz="1200" b="1" dirty="0">
                          <a:solidFill>
                            <a:srgbClr val="000000"/>
                          </a:solidFill>
                          <a:effectLst/>
                          <a:latin typeface="DM Sans" pitchFamily="2" charset="0"/>
                        </a:rPr>
                        <a:t>Drug</a:t>
                      </a:r>
                      <a:endParaRPr lang="en-IN" sz="1200" dirty="0">
                        <a:effectLst/>
                        <a:latin typeface="DM Sans" pitchFamily="2" charset="0"/>
                        <a:ea typeface="Calibri" panose="020F0502020204030204" pitchFamily="34" charset="0"/>
                      </a:endParaRPr>
                    </a:p>
                  </a:txBody>
                  <a:tcPr marL="68580" marR="68580" marT="0" marB="0" anchor="ctr">
                    <a:solidFill>
                      <a:schemeClr val="bg1">
                        <a:lumMod val="95000"/>
                      </a:schemeClr>
                    </a:solidFill>
                  </a:tcPr>
                </a:tc>
                <a:tc>
                  <a:txBody>
                    <a:bodyPr/>
                    <a:lstStyle/>
                    <a:p>
                      <a:pPr algn="ctr">
                        <a:lnSpc>
                          <a:spcPct val="115000"/>
                        </a:lnSpc>
                        <a:spcAft>
                          <a:spcPts val="0"/>
                        </a:spcAft>
                      </a:pPr>
                      <a:r>
                        <a:rPr lang="en-US" sz="1200" b="1" dirty="0">
                          <a:solidFill>
                            <a:srgbClr val="000000"/>
                          </a:solidFill>
                          <a:effectLst/>
                          <a:latin typeface="DM Sans" pitchFamily="2" charset="0"/>
                        </a:rPr>
                        <a:t>Use with caution</a:t>
                      </a:r>
                      <a:endParaRPr lang="en-IN" sz="1200" dirty="0">
                        <a:effectLst/>
                        <a:latin typeface="DM Sans" pitchFamily="2" charset="0"/>
                        <a:ea typeface="Calibri" panose="020F0502020204030204" pitchFamily="34" charset="0"/>
                      </a:endParaRPr>
                    </a:p>
                  </a:txBody>
                  <a:tcPr marL="68580" marR="68580" marT="0" marB="0" anchor="ctr">
                    <a:solidFill>
                      <a:srgbClr val="FF0000"/>
                    </a:solidFill>
                  </a:tcPr>
                </a:tc>
                <a:tc>
                  <a:txBody>
                    <a:bodyPr/>
                    <a:lstStyle/>
                    <a:p>
                      <a:pPr algn="ctr">
                        <a:lnSpc>
                          <a:spcPct val="115000"/>
                        </a:lnSpc>
                        <a:spcAft>
                          <a:spcPts val="0"/>
                        </a:spcAft>
                      </a:pPr>
                      <a:r>
                        <a:rPr lang="en-US" sz="1200" b="1" dirty="0">
                          <a:solidFill>
                            <a:srgbClr val="000000"/>
                          </a:solidFill>
                          <a:effectLst/>
                          <a:latin typeface="DM Sans" pitchFamily="2" charset="0"/>
                        </a:rPr>
                        <a:t>Use as Directed</a:t>
                      </a:r>
                      <a:endParaRPr lang="en-IN" sz="1200" dirty="0">
                        <a:effectLst/>
                        <a:latin typeface="DM Sans" pitchFamily="2" charset="0"/>
                        <a:ea typeface="Calibri" panose="020F0502020204030204" pitchFamily="34" charset="0"/>
                      </a:endParaRPr>
                    </a:p>
                  </a:txBody>
                  <a:tcPr marL="68580" marR="68580" marT="0" marB="0" anchor="ctr">
                    <a:solidFill>
                      <a:srgbClr val="00B050"/>
                    </a:solidFill>
                  </a:tcPr>
                </a:tc>
                <a:tc>
                  <a:txBody>
                    <a:bodyPr/>
                    <a:lstStyle/>
                    <a:p>
                      <a:pPr algn="ctr">
                        <a:lnSpc>
                          <a:spcPct val="115000"/>
                        </a:lnSpc>
                        <a:spcAft>
                          <a:spcPts val="0"/>
                        </a:spcAft>
                      </a:pPr>
                      <a:r>
                        <a:rPr lang="en-US" sz="1200" b="1" dirty="0">
                          <a:solidFill>
                            <a:srgbClr val="000000"/>
                          </a:solidFill>
                          <a:effectLst/>
                          <a:latin typeface="DM Sans" pitchFamily="2" charset="0"/>
                        </a:rPr>
                        <a:t>Dosage Adjustment recommended</a:t>
                      </a:r>
                      <a:endParaRPr lang="en-IN" sz="1200" dirty="0">
                        <a:effectLst/>
                        <a:latin typeface="DM Sans" pitchFamily="2" charset="0"/>
                        <a:ea typeface="Calibri" panose="020F0502020204030204" pitchFamily="34" charset="0"/>
                      </a:endParaRPr>
                    </a:p>
                  </a:txBody>
                  <a:tcPr marL="68580" marR="68580" marT="0" marB="0" anchor="ctr">
                    <a:solidFill>
                      <a:srgbClr val="FFC000"/>
                    </a:solidFill>
                  </a:tcPr>
                </a:tc>
                <a:extLst>
                  <a:ext uri="{0D108BD9-81ED-4DB2-BD59-A6C34878D82A}">
                    <a16:rowId xmlns:a16="http://schemas.microsoft.com/office/drawing/2014/main" val="197375867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Clopidogrel</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413451631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Aspirin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US" sz="1100" dirty="0">
                        <a:effectLst/>
                        <a:latin typeface="DM Sans" pitchFamily="2"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1816383983"/>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Prasugrel</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1038719205"/>
                  </a:ext>
                </a:extLst>
              </a:tr>
              <a:tr h="215010">
                <a:tc>
                  <a:txBody>
                    <a:bodyPr/>
                    <a:lstStyle/>
                    <a:p>
                      <a:pPr>
                        <a:lnSpc>
                          <a:spcPct val="107000"/>
                        </a:lnSpc>
                        <a:spcAft>
                          <a:spcPts val="800"/>
                        </a:spcAft>
                      </a:pPr>
                      <a:r>
                        <a:rPr lang="en-US" sz="1100" dirty="0" err="1">
                          <a:effectLst/>
                          <a:latin typeface="DM Sans" pitchFamily="2" charset="0"/>
                          <a:ea typeface="Calibri" panose="020F0502020204030204" pitchFamily="34" charset="0"/>
                          <a:cs typeface="Calibri" panose="020F0502020204030204" pitchFamily="34" charset="0"/>
                        </a:rPr>
                        <a:t>Aspirin+Clopidogrel</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tabLst>
                          <a:tab pos="596265" algn="l"/>
                          <a:tab pos="645795" algn="ctr"/>
                        </a:tabLs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2878463885"/>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Ticagrelor</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2504035779"/>
                  </a:ext>
                </a:extLst>
              </a:tr>
            </a:tbl>
          </a:graphicData>
        </a:graphic>
      </p:graphicFrame>
      <p:sp>
        <p:nvSpPr>
          <p:cNvPr id="3" name="TextBox 2">
            <a:extLst>
              <a:ext uri="{FF2B5EF4-FFF2-40B4-BE49-F238E27FC236}">
                <a16:creationId xmlns:a16="http://schemas.microsoft.com/office/drawing/2014/main" id="{5814813F-4255-F6DC-C17C-BF8D98B73249}"/>
              </a:ext>
            </a:extLst>
          </p:cNvPr>
          <p:cNvSpPr txBox="1"/>
          <p:nvPr/>
        </p:nvSpPr>
        <p:spPr>
          <a:xfrm>
            <a:off x="-260350" y="1601690"/>
            <a:ext cx="7253939" cy="399467"/>
          </a:xfrm>
          <a:prstGeom prst="rect">
            <a:avLst/>
          </a:prstGeom>
        </p:spPr>
        <p:txBody>
          <a:bodyPr vert="horz" wrap="square" lIns="0" tIns="14604" rIns="0" bIns="0" rtlCol="0" anchor="ctr">
            <a:spAutoFit/>
          </a:bodyPr>
          <a:lstStyle>
            <a:defPPr>
              <a:defRPr kern="0"/>
            </a:defPPr>
            <a:lvl1pPr marL="12700">
              <a:lnSpc>
                <a:spcPct val="100000"/>
              </a:lnSpc>
              <a:spcBef>
                <a:spcPts val="114"/>
              </a:spcBef>
              <a:defRPr sz="2850" b="1" spc="-180">
                <a:solidFill>
                  <a:srgbClr val="262261"/>
                </a:solidFill>
                <a:latin typeface="Bitter" pitchFamily="2" charset="0"/>
                <a:cs typeface="Book Antiqua"/>
              </a:defRPr>
            </a:lvl1pPr>
          </a:lstStyle>
          <a:p>
            <a:pPr algn="ctr"/>
            <a:r>
              <a:rPr lang="en-US" sz="2500" dirty="0"/>
              <a:t>Antiplatelet Agents - Therapeutic Recommendations</a:t>
            </a:r>
            <a:endParaRPr lang="en-IN" sz="2500" dirty="0"/>
          </a:p>
        </p:txBody>
      </p:sp>
      <p:sp>
        <p:nvSpPr>
          <p:cNvPr id="6" name="TextBox 5">
            <a:extLst>
              <a:ext uri="{FF2B5EF4-FFF2-40B4-BE49-F238E27FC236}">
                <a16:creationId xmlns:a16="http://schemas.microsoft.com/office/drawing/2014/main" id="{27AC4898-2175-D801-A5F3-D24C5A5F3F41}"/>
              </a:ext>
            </a:extLst>
          </p:cNvPr>
          <p:cNvSpPr txBox="1"/>
          <p:nvPr/>
        </p:nvSpPr>
        <p:spPr>
          <a:xfrm>
            <a:off x="428259" y="4584825"/>
            <a:ext cx="6732612" cy="761875"/>
          </a:xfrm>
          <a:prstGeom prst="rect">
            <a:avLst/>
          </a:prstGeom>
          <a:noFill/>
        </p:spPr>
        <p:txBody>
          <a:bodyPr wrap="square">
            <a:spAutoFit/>
          </a:bodyPr>
          <a:lstStyle/>
          <a:p>
            <a:pPr marL="68580" algn="ctr">
              <a:lnSpc>
                <a:spcPct val="107000"/>
              </a:lnSpc>
              <a:spcAft>
                <a:spcPts val="800"/>
              </a:spcAft>
            </a:pPr>
            <a:r>
              <a:rPr lang="en-US" sz="1200" b="1" dirty="0">
                <a:effectLst/>
                <a:latin typeface="DM Sans" pitchFamily="2" charset="0"/>
                <a:ea typeface="Calibri" panose="020F0502020204030204" pitchFamily="34" charset="0"/>
              </a:rPr>
              <a:t>CPIC</a:t>
            </a:r>
            <a:r>
              <a:rPr lang="en-US" sz="1200" b="1" spc="30" dirty="0">
                <a:effectLst/>
                <a:latin typeface="DM Sans" pitchFamily="2" charset="0"/>
                <a:ea typeface="Calibri" panose="020F0502020204030204" pitchFamily="34" charset="0"/>
              </a:rPr>
              <a:t> </a:t>
            </a:r>
            <a:r>
              <a:rPr lang="en-US" sz="1200" b="1" dirty="0">
                <a:effectLst/>
                <a:latin typeface="DM Sans" pitchFamily="2" charset="0"/>
                <a:ea typeface="Calibri" panose="020F0502020204030204" pitchFamily="34" charset="0"/>
              </a:rPr>
              <a:t>Guidelines</a:t>
            </a:r>
            <a:r>
              <a:rPr lang="en-US" sz="1200" b="1" spc="35" dirty="0">
                <a:effectLst/>
                <a:latin typeface="DM Sans" pitchFamily="2" charset="0"/>
                <a:ea typeface="Calibri" panose="020F0502020204030204" pitchFamily="34" charset="0"/>
              </a:rPr>
              <a:t> </a:t>
            </a:r>
            <a:r>
              <a:rPr lang="en-US" sz="1200" b="1" dirty="0">
                <a:effectLst/>
                <a:latin typeface="DM Sans" pitchFamily="2" charset="0"/>
                <a:ea typeface="Calibri" panose="020F0502020204030204" pitchFamily="34" charset="0"/>
              </a:rPr>
              <a:t>for</a:t>
            </a:r>
            <a:r>
              <a:rPr lang="en-US" sz="1200" b="1" spc="25" dirty="0">
                <a:effectLst/>
                <a:latin typeface="DM Sans" pitchFamily="2" charset="0"/>
                <a:ea typeface="Calibri" panose="020F0502020204030204" pitchFamily="34" charset="0"/>
              </a:rPr>
              <a:t> </a:t>
            </a:r>
            <a:r>
              <a:rPr lang="en-US" sz="1200" b="1" dirty="0">
                <a:effectLst/>
                <a:latin typeface="DM Sans" pitchFamily="2" charset="0"/>
                <a:ea typeface="Calibri" panose="020F0502020204030204" pitchFamily="34" charset="0"/>
              </a:rPr>
              <a:t>Antiplatelet</a:t>
            </a:r>
            <a:r>
              <a:rPr lang="en-US" sz="1200" b="1" spc="-10" dirty="0">
                <a:effectLst/>
                <a:latin typeface="DM Sans" pitchFamily="2" charset="0"/>
                <a:ea typeface="Calibri" panose="020F0502020204030204" pitchFamily="34" charset="0"/>
              </a:rPr>
              <a:t> </a:t>
            </a:r>
            <a:r>
              <a:rPr lang="en-US" sz="1200" b="1" dirty="0">
                <a:effectLst/>
                <a:latin typeface="DM Sans" pitchFamily="2" charset="0"/>
                <a:ea typeface="Calibri" panose="020F0502020204030204" pitchFamily="34" charset="0"/>
              </a:rPr>
              <a:t>therapy</a:t>
            </a:r>
            <a:r>
              <a:rPr lang="en-US" sz="1200" b="1" spc="15" dirty="0">
                <a:effectLst/>
                <a:latin typeface="DM Sans" pitchFamily="2" charset="0"/>
                <a:ea typeface="Calibri" panose="020F0502020204030204" pitchFamily="34" charset="0"/>
              </a:rPr>
              <a:t> </a:t>
            </a:r>
            <a:r>
              <a:rPr lang="en-US" sz="1200" b="1" spc="-10" dirty="0">
                <a:effectLst/>
                <a:latin typeface="DM Sans" pitchFamily="2" charset="0"/>
                <a:ea typeface="Calibri" panose="020F0502020204030204" pitchFamily="34" charset="0"/>
              </a:rPr>
              <a:t>recommendations </a:t>
            </a:r>
            <a:endParaRPr lang="en-IN" sz="1200" dirty="0">
              <a:effectLst/>
              <a:latin typeface="DM Sans" pitchFamily="2" charset="0"/>
              <a:ea typeface="Calibri" panose="020F0502020204030204" pitchFamily="34" charset="0"/>
            </a:endParaRPr>
          </a:p>
          <a:p>
            <a:pPr marL="68580" algn="ctr"/>
            <a:r>
              <a:rPr lang="en-US" sz="1200" dirty="0">
                <a:effectLst/>
                <a:latin typeface="DM Sans" pitchFamily="2" charset="0"/>
                <a:ea typeface="Arial" panose="020B0604020202020204" pitchFamily="34" charset="0"/>
              </a:rPr>
              <a:t>(When considering clopidogrel for cardiovascular and neurovascular indications based on CYP2C19 status)</a:t>
            </a:r>
            <a:endParaRPr lang="en-IN" sz="1200" dirty="0">
              <a:effectLst/>
              <a:latin typeface="DM Sans" pitchFamily="2" charset="0"/>
              <a:ea typeface="Arial" panose="020B0604020202020204" pitchFamily="34" charset="0"/>
            </a:endParaRPr>
          </a:p>
        </p:txBody>
      </p:sp>
      <p:graphicFrame>
        <p:nvGraphicFramePr>
          <p:cNvPr id="7" name="Table 6">
            <a:extLst>
              <a:ext uri="{FF2B5EF4-FFF2-40B4-BE49-F238E27FC236}">
                <a16:creationId xmlns:a16="http://schemas.microsoft.com/office/drawing/2014/main" id="{809214CE-3452-684A-147D-E5E549746F09}"/>
              </a:ext>
            </a:extLst>
          </p:cNvPr>
          <p:cNvGraphicFramePr>
            <a:graphicFrameLocks noGrp="1"/>
          </p:cNvGraphicFramePr>
          <p:nvPr/>
        </p:nvGraphicFramePr>
        <p:xfrm>
          <a:off x="428259" y="5346700"/>
          <a:ext cx="6732610" cy="3681688"/>
        </p:xfrm>
        <a:graphic>
          <a:graphicData uri="http://schemas.openxmlformats.org/drawingml/2006/table">
            <a:tbl>
              <a:tblPr firstCol="1" bandRow="1">
                <a:tableStyleId>{00A15C55-8517-42AA-B614-E9B94910E393}</a:tableStyleId>
              </a:tblPr>
              <a:tblGrid>
                <a:gridCol w="1920136">
                  <a:extLst>
                    <a:ext uri="{9D8B030D-6E8A-4147-A177-3AD203B41FA5}">
                      <a16:colId xmlns:a16="http://schemas.microsoft.com/office/drawing/2014/main" val="3117327312"/>
                    </a:ext>
                  </a:extLst>
                </a:gridCol>
                <a:gridCol w="4812474">
                  <a:extLst>
                    <a:ext uri="{9D8B030D-6E8A-4147-A177-3AD203B41FA5}">
                      <a16:colId xmlns:a16="http://schemas.microsoft.com/office/drawing/2014/main" val="617000678"/>
                    </a:ext>
                  </a:extLst>
                </a:gridCol>
              </a:tblGrid>
              <a:tr h="326431">
                <a:tc>
                  <a:txBody>
                    <a:bodyPr/>
                    <a:lstStyle/>
                    <a:p>
                      <a:pPr marL="68580">
                        <a:spcAft>
                          <a:spcPts val="0"/>
                        </a:spcAft>
                      </a:pPr>
                      <a:r>
                        <a:rPr lang="en-US" sz="1100" spc="-10" dirty="0">
                          <a:effectLst/>
                          <a:latin typeface="DM Sans" pitchFamily="2" charset="0"/>
                        </a:rPr>
                        <a:t>Phenotype</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Poor metabolizer</a:t>
                      </a:r>
                      <a:endParaRPr lang="en-US" sz="1100" b="1"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59009158"/>
                  </a:ext>
                </a:extLst>
              </a:tr>
              <a:tr h="554019">
                <a:tc>
                  <a:txBody>
                    <a:bodyPr/>
                    <a:lstStyle/>
                    <a:p>
                      <a:pPr marL="68580">
                        <a:spcAft>
                          <a:spcPts val="0"/>
                        </a:spcAft>
                      </a:pPr>
                      <a:r>
                        <a:rPr lang="en-US" sz="1100" spc="-10" dirty="0">
                          <a:effectLst/>
                          <a:latin typeface="DM Sans" pitchFamily="2" charset="0"/>
                        </a:rPr>
                        <a:t>Genotype</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 individual carrying two no function alleles</a:t>
                      </a:r>
                      <a:endParaRPr lang="en-US" sz="1100" b="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2438348"/>
                  </a:ext>
                </a:extLst>
              </a:tr>
              <a:tr h="326431">
                <a:tc>
                  <a:txBody>
                    <a:bodyPr/>
                    <a:lstStyle/>
                    <a:p>
                      <a:pPr marL="68580">
                        <a:spcAft>
                          <a:spcPts val="0"/>
                        </a:spcAft>
                      </a:pPr>
                      <a:r>
                        <a:rPr lang="en-US" sz="1100" spc="-10" dirty="0" err="1">
                          <a:effectLst/>
                          <a:latin typeface="DM Sans" pitchFamily="2" charset="0"/>
                        </a:rPr>
                        <a:t>Diplotype</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a:t>
                      </a:r>
                      <a:endParaRPr lang="en-US" sz="1100" b="1"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064581"/>
                  </a:ext>
                </a:extLst>
              </a:tr>
              <a:tr h="554019">
                <a:tc>
                  <a:txBody>
                    <a:bodyPr/>
                    <a:lstStyle/>
                    <a:p>
                      <a:pPr marL="68580">
                        <a:spcAft>
                          <a:spcPts val="0"/>
                        </a:spcAft>
                      </a:pPr>
                      <a:r>
                        <a:rPr lang="en-US" sz="1100" spc="-10" dirty="0">
                          <a:effectLst/>
                          <a:latin typeface="DM Sans" pitchFamily="2" charset="0"/>
                        </a:rPr>
                        <a:t>Implications</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Significantly reduced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clopidogrel</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active metabolite formation; increased on-treatment platelet reactivity; increased risk for adverse cardiac and cerebrovascular events</a:t>
                      </a:r>
                      <a:endParaRPr lang="en-US" sz="1100" b="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47804729"/>
                  </a:ext>
                </a:extLst>
              </a:tr>
              <a:tr h="554019">
                <a:tc>
                  <a:txBody>
                    <a:bodyPr/>
                    <a:lstStyle/>
                    <a:p>
                      <a:pPr marL="68580">
                        <a:spcAft>
                          <a:spcPts val="0"/>
                        </a:spcAft>
                      </a:pPr>
                      <a:r>
                        <a:rPr lang="en-US" sz="1100" spc="-10" dirty="0">
                          <a:effectLst/>
                          <a:latin typeface="DM Sans" pitchFamily="2" charset="0"/>
                        </a:rPr>
                        <a:t>Therapeutic recommendations</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Avoid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clopidogrel</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if possible. Use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prasugrel</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or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ticagrelor</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standard dose if no contraindication.</a:t>
                      </a:r>
                      <a:endParaRPr lang="en-US" sz="1100" b="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7306885"/>
                  </a:ext>
                </a:extLst>
              </a:tr>
              <a:tr h="529460">
                <a:tc>
                  <a:txBody>
                    <a:bodyPr/>
                    <a:lstStyle/>
                    <a:p>
                      <a:pPr marL="68580">
                        <a:spcAft>
                          <a:spcPts val="0"/>
                        </a:spcAft>
                      </a:pPr>
                      <a:r>
                        <a:rPr lang="en-US" sz="1100" spc="-10" dirty="0">
                          <a:effectLst/>
                          <a:latin typeface="DM Sans" pitchFamily="2" charset="0"/>
                        </a:rPr>
                        <a:t>Classification </a:t>
                      </a:r>
                      <a:r>
                        <a:rPr lang="en-US" sz="1100" spc="-25" dirty="0">
                          <a:effectLst/>
                          <a:latin typeface="DM Sans" pitchFamily="2" charset="0"/>
                        </a:rPr>
                        <a:t>of </a:t>
                      </a:r>
                      <a:r>
                        <a:rPr lang="en-US" sz="1100" spc="-10" dirty="0">
                          <a:effectLst/>
                          <a:latin typeface="DM Sans" pitchFamily="2" charset="0"/>
                        </a:rPr>
                        <a:t>Recommendations</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Strong</a:t>
                      </a:r>
                      <a:endParaRPr lang="en-US" sz="1100" b="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4913019"/>
                  </a:ext>
                </a:extLst>
              </a:tr>
              <a:tr h="837309">
                <a:tc>
                  <a:txBody>
                    <a:bodyPr/>
                    <a:lstStyle/>
                    <a:p>
                      <a:pPr marL="68580">
                        <a:spcAft>
                          <a:spcPts val="0"/>
                        </a:spcAft>
                      </a:pPr>
                      <a:r>
                        <a:rPr lang="en-US" sz="1100" spc="-10" dirty="0">
                          <a:effectLst/>
                          <a:latin typeface="DM Sans" pitchFamily="2" charset="0"/>
                        </a:rPr>
                        <a:t>Other recommendations</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Alternative P2Y12 inhibitors not impacted by CYP2C19 genetic variants include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ticagrelor</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ticlopidine</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Prasugrel is contraindicated in patients with a history of stroke or TIA/for neurovascular indications.</a:t>
                      </a:r>
                      <a:endParaRPr lang="en-US" sz="1100" b="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8659733"/>
                  </a:ext>
                </a:extLst>
              </a:tr>
            </a:tbl>
          </a:graphicData>
        </a:graphic>
      </p:graphicFrame>
      <p:sp>
        <p:nvSpPr>
          <p:cNvPr id="9" name="TextBox 8">
            <a:extLst>
              <a:ext uri="{FF2B5EF4-FFF2-40B4-BE49-F238E27FC236}">
                <a16:creationId xmlns:a16="http://schemas.microsoft.com/office/drawing/2014/main" id="{1782C32D-C5A0-3632-4FA4-BF177FC885AF}"/>
              </a:ext>
            </a:extLst>
          </p:cNvPr>
          <p:cNvSpPr txBox="1"/>
          <p:nvPr/>
        </p:nvSpPr>
        <p:spPr>
          <a:xfrm>
            <a:off x="383810" y="9004300"/>
            <a:ext cx="6887819" cy="252441"/>
          </a:xfrm>
          <a:prstGeom prst="rect">
            <a:avLst/>
          </a:prstGeom>
          <a:noFill/>
        </p:spPr>
        <p:txBody>
          <a:bodyPr wrap="square">
            <a:spAutoFit/>
          </a:bodyPr>
          <a:lstStyle/>
          <a:p>
            <a:pPr marL="68580">
              <a:lnSpc>
                <a:spcPct val="107000"/>
              </a:lnSpc>
              <a:spcAft>
                <a:spcPts val="800"/>
              </a:spcAft>
            </a:pPr>
            <a:r>
              <a:rPr lang="en-US" sz="1000" dirty="0">
                <a:effectLst/>
                <a:latin typeface="DM Sans" pitchFamily="2" charset="0"/>
                <a:ea typeface="Calibri" panose="020F0502020204030204" pitchFamily="34" charset="0"/>
              </a:rPr>
              <a:t>To</a:t>
            </a:r>
            <a:r>
              <a:rPr lang="en-US" sz="1000" spc="-1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note:</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*2,</a:t>
            </a:r>
            <a:r>
              <a:rPr lang="en-US" sz="1000" spc="1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*3,</a:t>
            </a:r>
            <a:r>
              <a:rPr lang="en-US" sz="1000" spc="1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*17</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are</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considered</a:t>
            </a:r>
            <a:r>
              <a:rPr lang="en-US" sz="1000" spc="1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due</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to</a:t>
            </a:r>
            <a:r>
              <a:rPr lang="en-US" sz="1000" spc="-2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strong scientific</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evidence.</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*4</a:t>
            </a:r>
            <a:r>
              <a:rPr lang="en-US" sz="1000" spc="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to</a:t>
            </a:r>
            <a:r>
              <a:rPr lang="en-US" sz="1000" spc="-1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*8</a:t>
            </a:r>
            <a:r>
              <a:rPr lang="en-US" sz="1000" spc="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alleles</a:t>
            </a:r>
            <a:r>
              <a:rPr lang="en-US" sz="1000" spc="-2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of</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CYP2C19</a:t>
            </a:r>
            <a:r>
              <a:rPr lang="en-US" sz="1000" spc="3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are</a:t>
            </a:r>
            <a:r>
              <a:rPr lang="en-US" sz="1000" spc="-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not</a:t>
            </a:r>
            <a:r>
              <a:rPr lang="en-US" sz="1000" spc="-20" dirty="0">
                <a:effectLst/>
                <a:latin typeface="DM Sans" pitchFamily="2" charset="0"/>
                <a:ea typeface="Calibri" panose="020F0502020204030204" pitchFamily="34" charset="0"/>
              </a:rPr>
              <a:t> </a:t>
            </a:r>
            <a:r>
              <a:rPr lang="en-US" sz="1000" spc="-10" dirty="0">
                <a:effectLst/>
                <a:latin typeface="DM Sans" pitchFamily="2" charset="0"/>
                <a:ea typeface="Calibri" panose="020F0502020204030204" pitchFamily="34" charset="0"/>
              </a:rPr>
              <a:t>weighed.</a:t>
            </a:r>
            <a:endParaRPr lang="en-IN" sz="1000" dirty="0">
              <a:effectLst/>
              <a:latin typeface="DM Sans" pitchFamily="2" charset="0"/>
              <a:ea typeface="Calibri" panose="020F0502020204030204" pitchFamily="34" charset="0"/>
            </a:endParaRPr>
          </a:p>
        </p:txBody>
      </p:sp>
    </p:spTree>
    <p:extLst>
      <p:ext uri="{BB962C8B-B14F-4D97-AF65-F5344CB8AC3E}">
        <p14:creationId xmlns:p14="http://schemas.microsoft.com/office/powerpoint/2010/main" val="261840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1C20D5-9920-06DF-8E0A-DEB064C4841D}"/>
              </a:ext>
            </a:extLst>
          </p:cNvPr>
          <p:cNvSpPr txBox="1"/>
          <p:nvPr/>
        </p:nvSpPr>
        <p:spPr>
          <a:xfrm>
            <a:off x="-488950" y="1594433"/>
            <a:ext cx="7556500" cy="399467"/>
          </a:xfrm>
          <a:prstGeom prst="rect">
            <a:avLst/>
          </a:prstGeom>
        </p:spPr>
        <p:txBody>
          <a:bodyPr vert="horz" wrap="square" lIns="0" tIns="14604" rIns="0" bIns="0" rtlCol="0" anchor="ctr">
            <a:spAutoFit/>
          </a:bodyPr>
          <a:lstStyle>
            <a:defPPr>
              <a:defRPr kern="0"/>
            </a:defPPr>
            <a:lvl1pPr marL="12700">
              <a:lnSpc>
                <a:spcPct val="100000"/>
              </a:lnSpc>
              <a:spcBef>
                <a:spcPts val="114"/>
              </a:spcBef>
              <a:defRPr sz="2850" b="1" spc="-180">
                <a:solidFill>
                  <a:srgbClr val="262261"/>
                </a:solidFill>
                <a:latin typeface="Bitter" pitchFamily="2" charset="0"/>
                <a:cs typeface="Book Antiqua"/>
              </a:defRPr>
            </a:lvl1pPr>
          </a:lstStyle>
          <a:p>
            <a:pPr algn="ctr"/>
            <a:r>
              <a:rPr lang="en-US" sz="2500" dirty="0"/>
              <a:t>Cholesterol Meds - Therapeutic Recommendations</a:t>
            </a:r>
            <a:endParaRPr lang="en-IN" sz="2500" dirty="0"/>
          </a:p>
        </p:txBody>
      </p:sp>
      <p:sp>
        <p:nvSpPr>
          <p:cNvPr id="8" name="TextBox 7">
            <a:extLst>
              <a:ext uri="{FF2B5EF4-FFF2-40B4-BE49-F238E27FC236}">
                <a16:creationId xmlns:a16="http://schemas.microsoft.com/office/drawing/2014/main" id="{B6DD70B9-1434-FDA0-4738-1CF92E430353}"/>
              </a:ext>
            </a:extLst>
          </p:cNvPr>
          <p:cNvSpPr txBox="1"/>
          <p:nvPr/>
        </p:nvSpPr>
        <p:spPr>
          <a:xfrm>
            <a:off x="428259" y="5733710"/>
            <a:ext cx="6732612" cy="461665"/>
          </a:xfrm>
          <a:prstGeom prst="rect">
            <a:avLst/>
          </a:prstGeom>
          <a:noFill/>
        </p:spPr>
        <p:txBody>
          <a:bodyPr wrap="square">
            <a:spAutoFit/>
          </a:bodyPr>
          <a:lstStyle/>
          <a:p>
            <a:pPr algn="ctr"/>
            <a:r>
              <a:rPr lang="en-US" sz="1200" b="1" dirty="0">
                <a:effectLst/>
                <a:latin typeface="DM Sans" pitchFamily="2" charset="0"/>
                <a:ea typeface="Calibri" panose="020F0502020204030204" pitchFamily="34" charset="0"/>
              </a:rPr>
              <a:t>CPIC Guideline HMG CoA REDUCTASE INHIBITORS (STATINS) </a:t>
            </a:r>
          </a:p>
          <a:p>
            <a:pPr algn="ctr"/>
            <a:r>
              <a:rPr lang="en-US" sz="1200" b="1" dirty="0">
                <a:effectLst/>
                <a:latin typeface="DM Sans" pitchFamily="2" charset="0"/>
                <a:ea typeface="Calibri" panose="020F0502020204030204" pitchFamily="34" charset="0"/>
              </a:rPr>
              <a:t>(Recommended dosing of Statins based on SLCO1B1 phenotype)</a:t>
            </a:r>
          </a:p>
        </p:txBody>
      </p:sp>
      <p:graphicFrame>
        <p:nvGraphicFramePr>
          <p:cNvPr id="9" name="Table 8">
            <a:extLst>
              <a:ext uri="{FF2B5EF4-FFF2-40B4-BE49-F238E27FC236}">
                <a16:creationId xmlns:a16="http://schemas.microsoft.com/office/drawing/2014/main" id="{B9B29E09-440A-7788-BAFB-4F157AD91DD8}"/>
              </a:ext>
            </a:extLst>
          </p:cNvPr>
          <p:cNvGraphicFramePr>
            <a:graphicFrameLocks noGrp="1"/>
          </p:cNvGraphicFramePr>
          <p:nvPr>
            <p:extLst>
              <p:ext uri="{D42A27DB-BD31-4B8C-83A1-F6EECF244321}">
                <p14:modId xmlns:p14="http://schemas.microsoft.com/office/powerpoint/2010/main" val="329699876"/>
              </p:ext>
            </p:extLst>
          </p:nvPr>
        </p:nvGraphicFramePr>
        <p:xfrm>
          <a:off x="411944" y="6271575"/>
          <a:ext cx="6732612" cy="1729425"/>
        </p:xfrm>
        <a:graphic>
          <a:graphicData uri="http://schemas.openxmlformats.org/drawingml/2006/table">
            <a:tbl>
              <a:tblPr firstCol="1" bandRow="1">
                <a:tableStyleId>{00A15C55-8517-42AA-B614-E9B94910E393}</a:tableStyleId>
              </a:tblPr>
              <a:tblGrid>
                <a:gridCol w="2451906">
                  <a:extLst>
                    <a:ext uri="{9D8B030D-6E8A-4147-A177-3AD203B41FA5}">
                      <a16:colId xmlns:a16="http://schemas.microsoft.com/office/drawing/2014/main" val="20744924"/>
                    </a:ext>
                  </a:extLst>
                </a:gridCol>
                <a:gridCol w="4280706">
                  <a:extLst>
                    <a:ext uri="{9D8B030D-6E8A-4147-A177-3AD203B41FA5}">
                      <a16:colId xmlns:a16="http://schemas.microsoft.com/office/drawing/2014/main" val="4190411904"/>
                    </a:ext>
                  </a:extLst>
                </a:gridCol>
              </a:tblGrid>
              <a:tr h="0">
                <a:tc>
                  <a:txBody>
                    <a:bodyPr/>
                    <a:lstStyle/>
                    <a:p>
                      <a:pPr marR="576580" algn="l">
                        <a:lnSpc>
                          <a:spcPct val="150000"/>
                        </a:lnSpc>
                        <a:spcBef>
                          <a:spcPts val="600"/>
                        </a:spcBef>
                        <a:spcAft>
                          <a:spcPts val="1200"/>
                        </a:spcAft>
                      </a:pPr>
                      <a:r>
                        <a:rPr lang="en-US" sz="1100" spc="-10" dirty="0">
                          <a:effectLst/>
                          <a:latin typeface="DM Sans" pitchFamily="2" charset="0"/>
                        </a:rPr>
                        <a:t>Phenotype</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50000"/>
                        </a:lnSpc>
                        <a:spcBef>
                          <a:spcPts val="600"/>
                        </a:spcBef>
                        <a:spcAft>
                          <a:spcPts val="1200"/>
                        </a:spcAft>
                      </a:pPr>
                      <a:r>
                        <a:rPr lang="en-US" sz="1100" dirty="0">
                          <a:effectLst/>
                          <a:latin typeface="DM Sans" pitchFamily="2" charset="0"/>
                        </a:rPr>
                        <a:t>Normal function</a:t>
                      </a:r>
                      <a:endParaRPr lang="en-IN" sz="1100"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3739557269"/>
                  </a:ext>
                </a:extLst>
              </a:tr>
              <a:tr h="56039">
                <a:tc>
                  <a:txBody>
                    <a:bodyPr/>
                    <a:lstStyle/>
                    <a:p>
                      <a:pPr marR="576580" algn="l">
                        <a:lnSpc>
                          <a:spcPct val="150000"/>
                        </a:lnSpc>
                        <a:spcBef>
                          <a:spcPts val="600"/>
                        </a:spcBef>
                        <a:spcAft>
                          <a:spcPts val="1200"/>
                        </a:spcAft>
                      </a:pPr>
                      <a:r>
                        <a:rPr lang="en-US" sz="1100" spc="-10" dirty="0">
                          <a:effectLst/>
                          <a:latin typeface="DM Sans" pitchFamily="2" charset="0"/>
                        </a:rPr>
                        <a:t>Genotype</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00000"/>
                        </a:lnSpc>
                        <a:spcBef>
                          <a:spcPts val="600"/>
                        </a:spcBef>
                        <a:spcAft>
                          <a:spcPts val="1200"/>
                        </a:spcAft>
                      </a:pPr>
                      <a:r>
                        <a:rPr lang="en-US" sz="1100" dirty="0">
                          <a:effectLst/>
                          <a:latin typeface="DM Sans" pitchFamily="2" charset="0"/>
                        </a:rPr>
                        <a:t>An individual carrying two normal function alleles</a:t>
                      </a:r>
                      <a:endParaRPr lang="en-IN" sz="1100"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411075543"/>
                  </a:ext>
                </a:extLst>
              </a:tr>
              <a:tr h="27576">
                <a:tc>
                  <a:txBody>
                    <a:bodyPr/>
                    <a:lstStyle/>
                    <a:p>
                      <a:pPr marR="576580" algn="l">
                        <a:lnSpc>
                          <a:spcPct val="150000"/>
                        </a:lnSpc>
                        <a:spcBef>
                          <a:spcPts val="600"/>
                        </a:spcBef>
                        <a:spcAft>
                          <a:spcPts val="1200"/>
                        </a:spcAft>
                      </a:pPr>
                      <a:r>
                        <a:rPr lang="en-US" sz="1100" spc="-10" dirty="0" err="1">
                          <a:effectLst/>
                          <a:latin typeface="DM Sans" pitchFamily="2" charset="0"/>
                        </a:rPr>
                        <a:t>Diplotype</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50000"/>
                        </a:lnSpc>
                        <a:spcBef>
                          <a:spcPts val="600"/>
                        </a:spcBef>
                        <a:spcAft>
                          <a:spcPts val="1200"/>
                        </a:spcAft>
                      </a:pPr>
                      <a:r>
                        <a:rPr lang="en-US" sz="1100" b="1" dirty="0">
                          <a:effectLst/>
                          <a:latin typeface="DM Sans" pitchFamily="2" charset="0"/>
                        </a:rPr>
                        <a:t>*1/*1</a:t>
                      </a:r>
                      <a:endParaRPr lang="en-IN" sz="1100" b="1"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2841607485"/>
                  </a:ext>
                </a:extLst>
              </a:tr>
              <a:tr h="28808">
                <a:tc>
                  <a:txBody>
                    <a:bodyPr/>
                    <a:lstStyle/>
                    <a:p>
                      <a:pPr marR="576580" algn="l">
                        <a:lnSpc>
                          <a:spcPct val="150000"/>
                        </a:lnSpc>
                        <a:spcBef>
                          <a:spcPts val="600"/>
                        </a:spcBef>
                        <a:spcAft>
                          <a:spcPts val="1200"/>
                        </a:spcAft>
                      </a:pPr>
                      <a:r>
                        <a:rPr lang="en-US" sz="1100" spc="-10" dirty="0">
                          <a:effectLst/>
                          <a:latin typeface="DM Sans" pitchFamily="2" charset="0"/>
                        </a:rPr>
                        <a:t>Implications</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50000"/>
                        </a:lnSpc>
                        <a:spcBef>
                          <a:spcPts val="600"/>
                        </a:spcBef>
                        <a:spcAft>
                          <a:spcPts val="1200"/>
                        </a:spcAft>
                      </a:pPr>
                      <a:r>
                        <a:rPr lang="en-US" sz="1100" dirty="0">
                          <a:effectLst/>
                          <a:latin typeface="DM Sans" pitchFamily="2" charset="0"/>
                        </a:rPr>
                        <a:t>Typical myopathy risk and statin exposure</a:t>
                      </a:r>
                      <a:endParaRPr lang="en-IN" sz="1100"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4231755077"/>
                  </a:ext>
                </a:extLst>
              </a:tr>
              <a:tr h="56039">
                <a:tc>
                  <a:txBody>
                    <a:bodyPr/>
                    <a:lstStyle/>
                    <a:p>
                      <a:pPr marR="87630" algn="l">
                        <a:lnSpc>
                          <a:spcPct val="150000"/>
                        </a:lnSpc>
                        <a:spcBef>
                          <a:spcPts val="600"/>
                        </a:spcBef>
                        <a:spcAft>
                          <a:spcPts val="1200"/>
                        </a:spcAft>
                      </a:pPr>
                      <a:r>
                        <a:rPr lang="en-US" sz="1100" spc="-10" dirty="0">
                          <a:effectLst/>
                          <a:latin typeface="DM Sans" pitchFamily="2" charset="0"/>
                        </a:rPr>
                        <a:t>Dosing recommendations</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00000"/>
                        </a:lnSpc>
                        <a:spcBef>
                          <a:spcPts val="600"/>
                        </a:spcBef>
                        <a:spcAft>
                          <a:spcPts val="1200"/>
                        </a:spcAft>
                      </a:pPr>
                      <a:r>
                        <a:rPr lang="en-US" sz="1100" dirty="0">
                          <a:effectLst/>
                          <a:latin typeface="DM Sans" pitchFamily="2" charset="0"/>
                        </a:rPr>
                        <a:t>Prescribe desired starting dose and adjust doses based on disease-specific guidelines</a:t>
                      </a:r>
                      <a:endParaRPr lang="en-IN" sz="1100"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995865576"/>
                  </a:ext>
                </a:extLst>
              </a:tr>
              <a:tr h="27576">
                <a:tc>
                  <a:txBody>
                    <a:bodyPr/>
                    <a:lstStyle/>
                    <a:p>
                      <a:pPr marR="82550" algn="l">
                        <a:lnSpc>
                          <a:spcPct val="150000"/>
                        </a:lnSpc>
                        <a:spcBef>
                          <a:spcPts val="600"/>
                        </a:spcBef>
                        <a:spcAft>
                          <a:spcPts val="1200"/>
                        </a:spcAft>
                      </a:pPr>
                      <a:r>
                        <a:rPr lang="en-US" sz="1100" spc="-10" dirty="0">
                          <a:effectLst/>
                          <a:latin typeface="DM Sans" pitchFamily="2" charset="0"/>
                        </a:rPr>
                        <a:t>Classification </a:t>
                      </a:r>
                      <a:r>
                        <a:rPr lang="en-US" sz="1100" spc="-25" dirty="0">
                          <a:effectLst/>
                          <a:latin typeface="DM Sans" pitchFamily="2" charset="0"/>
                        </a:rPr>
                        <a:t>of </a:t>
                      </a:r>
                      <a:r>
                        <a:rPr lang="en-US" sz="1100" spc="-10" dirty="0">
                          <a:effectLst/>
                          <a:latin typeface="DM Sans" pitchFamily="2" charset="0"/>
                        </a:rPr>
                        <a:t>Recommendations</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50000"/>
                        </a:lnSpc>
                        <a:spcBef>
                          <a:spcPts val="600"/>
                        </a:spcBef>
                        <a:spcAft>
                          <a:spcPts val="1200"/>
                        </a:spcAft>
                      </a:pPr>
                      <a:r>
                        <a:rPr lang="en-US" sz="1100" dirty="0">
                          <a:effectLst/>
                          <a:latin typeface="DM Sans" pitchFamily="2" charset="0"/>
                        </a:rPr>
                        <a:t>Strong</a:t>
                      </a:r>
                      <a:endParaRPr lang="en-IN" sz="1100"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3610195389"/>
                  </a:ext>
                </a:extLst>
              </a:tr>
            </a:tbl>
          </a:graphicData>
        </a:graphic>
      </p:graphicFrame>
      <p:graphicFrame>
        <p:nvGraphicFramePr>
          <p:cNvPr id="5" name="Table 4">
            <a:extLst>
              <a:ext uri="{FF2B5EF4-FFF2-40B4-BE49-F238E27FC236}">
                <a16:creationId xmlns:a16="http://schemas.microsoft.com/office/drawing/2014/main" id="{ED493C4A-833E-D51B-5C4D-DB23CBE6E395}"/>
              </a:ext>
            </a:extLst>
          </p:cNvPr>
          <p:cNvGraphicFramePr>
            <a:graphicFrameLocks noGrp="1"/>
          </p:cNvGraphicFramePr>
          <p:nvPr>
            <p:extLst>
              <p:ext uri="{D42A27DB-BD31-4B8C-83A1-F6EECF244321}">
                <p14:modId xmlns:p14="http://schemas.microsoft.com/office/powerpoint/2010/main" val="3453442710"/>
              </p:ext>
            </p:extLst>
          </p:nvPr>
        </p:nvGraphicFramePr>
        <p:xfrm>
          <a:off x="425450" y="2298700"/>
          <a:ext cx="6732612" cy="2131687"/>
        </p:xfrm>
        <a:graphic>
          <a:graphicData uri="http://schemas.openxmlformats.org/drawingml/2006/table">
            <a:tbl>
              <a:tblPr firstRow="1" bandRow="1">
                <a:tableStyleId>{D27102A9-8310-4765-A935-A1911B00CA55}</a:tableStyleId>
              </a:tblPr>
              <a:tblGrid>
                <a:gridCol w="1683153">
                  <a:extLst>
                    <a:ext uri="{9D8B030D-6E8A-4147-A177-3AD203B41FA5}">
                      <a16:colId xmlns:a16="http://schemas.microsoft.com/office/drawing/2014/main" val="1376517328"/>
                    </a:ext>
                  </a:extLst>
                </a:gridCol>
                <a:gridCol w="1683153">
                  <a:extLst>
                    <a:ext uri="{9D8B030D-6E8A-4147-A177-3AD203B41FA5}">
                      <a16:colId xmlns:a16="http://schemas.microsoft.com/office/drawing/2014/main" val="2968316582"/>
                    </a:ext>
                  </a:extLst>
                </a:gridCol>
                <a:gridCol w="1683153">
                  <a:extLst>
                    <a:ext uri="{9D8B030D-6E8A-4147-A177-3AD203B41FA5}">
                      <a16:colId xmlns:a16="http://schemas.microsoft.com/office/drawing/2014/main" val="441346382"/>
                    </a:ext>
                  </a:extLst>
                </a:gridCol>
                <a:gridCol w="1683153">
                  <a:extLst>
                    <a:ext uri="{9D8B030D-6E8A-4147-A177-3AD203B41FA5}">
                      <a16:colId xmlns:a16="http://schemas.microsoft.com/office/drawing/2014/main" val="3165777826"/>
                    </a:ext>
                  </a:extLst>
                </a:gridCol>
              </a:tblGrid>
              <a:tr h="215010">
                <a:tc>
                  <a:txBody>
                    <a:bodyPr/>
                    <a:lstStyle/>
                    <a:p>
                      <a:pPr algn="ctr">
                        <a:lnSpc>
                          <a:spcPct val="115000"/>
                        </a:lnSpc>
                        <a:spcAft>
                          <a:spcPts val="0"/>
                        </a:spcAft>
                      </a:pPr>
                      <a:r>
                        <a:rPr lang="en-US" sz="1200" b="1" dirty="0">
                          <a:solidFill>
                            <a:srgbClr val="000000"/>
                          </a:solidFill>
                          <a:effectLst/>
                          <a:latin typeface="DM Sans" pitchFamily="2" charset="0"/>
                        </a:rPr>
                        <a:t>Drug</a:t>
                      </a:r>
                      <a:endParaRPr lang="en-IN" sz="1000" baseline="30000" dirty="0">
                        <a:effectLst/>
                        <a:latin typeface="DM Sans" pitchFamily="2" charset="0"/>
                        <a:ea typeface="Calibri" panose="020F0502020204030204" pitchFamily="34" charset="0"/>
                      </a:endParaRPr>
                    </a:p>
                  </a:txBody>
                  <a:tcPr marL="68580" marR="68580" marT="0" marB="0" anchor="ctr">
                    <a:solidFill>
                      <a:schemeClr val="bg1">
                        <a:lumMod val="95000"/>
                      </a:schemeClr>
                    </a:solidFill>
                  </a:tcPr>
                </a:tc>
                <a:tc>
                  <a:txBody>
                    <a:bodyPr/>
                    <a:lstStyle/>
                    <a:p>
                      <a:pPr algn="ctr">
                        <a:lnSpc>
                          <a:spcPct val="115000"/>
                        </a:lnSpc>
                        <a:spcAft>
                          <a:spcPts val="0"/>
                        </a:spcAft>
                      </a:pPr>
                      <a:r>
                        <a:rPr lang="en-US" sz="1200" b="1" dirty="0">
                          <a:solidFill>
                            <a:srgbClr val="000000"/>
                          </a:solidFill>
                          <a:effectLst/>
                          <a:latin typeface="DM Sans" pitchFamily="2" charset="0"/>
                          <a:ea typeface="+mn-ea"/>
                        </a:rPr>
                        <a:t>Use</a:t>
                      </a:r>
                      <a:r>
                        <a:rPr lang="en-US" sz="1200" b="1" baseline="0" dirty="0">
                          <a:solidFill>
                            <a:srgbClr val="000000"/>
                          </a:solidFill>
                          <a:effectLst/>
                          <a:latin typeface="DM Sans" pitchFamily="2" charset="0"/>
                          <a:ea typeface="+mn-ea"/>
                        </a:rPr>
                        <a:t> with caution</a:t>
                      </a:r>
                      <a:endParaRPr lang="en-IN" sz="1200" dirty="0">
                        <a:effectLst/>
                        <a:latin typeface="DM Sans" pitchFamily="2" charset="0"/>
                        <a:ea typeface="Calibri" panose="020F0502020204030204" pitchFamily="34" charset="0"/>
                      </a:endParaRPr>
                    </a:p>
                  </a:txBody>
                  <a:tcPr marL="68580" marR="68580" marT="0" marB="0" anchor="ctr">
                    <a:solidFill>
                      <a:srgbClr val="FF0000"/>
                    </a:solidFill>
                  </a:tcPr>
                </a:tc>
                <a:tc>
                  <a:txBody>
                    <a:bodyPr/>
                    <a:lstStyle/>
                    <a:p>
                      <a:pPr algn="ctr">
                        <a:lnSpc>
                          <a:spcPct val="115000"/>
                        </a:lnSpc>
                        <a:spcAft>
                          <a:spcPts val="0"/>
                        </a:spcAft>
                      </a:pPr>
                      <a:r>
                        <a:rPr lang="en-US" sz="1200" b="1" dirty="0">
                          <a:solidFill>
                            <a:srgbClr val="000000"/>
                          </a:solidFill>
                          <a:effectLst/>
                          <a:latin typeface="DM Sans" pitchFamily="2" charset="0"/>
                        </a:rPr>
                        <a:t>Use as Directed</a:t>
                      </a:r>
                      <a:endParaRPr lang="en-IN" sz="1200" dirty="0">
                        <a:effectLst/>
                        <a:latin typeface="DM Sans" pitchFamily="2" charset="0"/>
                        <a:ea typeface="Calibri" panose="020F0502020204030204" pitchFamily="34" charset="0"/>
                      </a:endParaRPr>
                    </a:p>
                  </a:txBody>
                  <a:tcPr marL="68580" marR="68580" marT="0" marB="0" anchor="ctr">
                    <a:solidFill>
                      <a:srgbClr val="00B050"/>
                    </a:solidFill>
                  </a:tcPr>
                </a:tc>
                <a:tc>
                  <a:txBody>
                    <a:bodyPr/>
                    <a:lstStyle/>
                    <a:p>
                      <a:pPr algn="ctr">
                        <a:lnSpc>
                          <a:spcPct val="115000"/>
                        </a:lnSpc>
                        <a:spcAft>
                          <a:spcPts val="0"/>
                        </a:spcAft>
                      </a:pPr>
                      <a:r>
                        <a:rPr lang="en-US" sz="1200" b="1" dirty="0">
                          <a:solidFill>
                            <a:srgbClr val="000000"/>
                          </a:solidFill>
                          <a:effectLst/>
                          <a:latin typeface="DM Sans" pitchFamily="2" charset="0"/>
                        </a:rPr>
                        <a:t>Dosage Adjustment recommended</a:t>
                      </a:r>
                      <a:endParaRPr lang="en-IN" sz="1200" dirty="0">
                        <a:effectLst/>
                        <a:latin typeface="DM Sans" pitchFamily="2" charset="0"/>
                        <a:ea typeface="Calibri" panose="020F0502020204030204" pitchFamily="34" charset="0"/>
                      </a:endParaRPr>
                    </a:p>
                  </a:txBody>
                  <a:tcPr marL="68580" marR="68580" marT="0" marB="0" anchor="ctr">
                    <a:solidFill>
                      <a:srgbClr val="FFC000"/>
                    </a:solidFill>
                  </a:tcPr>
                </a:tc>
                <a:extLst>
                  <a:ext uri="{0D108BD9-81ED-4DB2-BD59-A6C34878D82A}">
                    <a16:rowId xmlns:a16="http://schemas.microsoft.com/office/drawing/2014/main" val="197375867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Rosuvastatin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413451631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Fluvastatin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230660804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Lovastatin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US" sz="11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93414203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Atorvastatin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r>
                        <a:rPr lang="en-IN" sz="1100" dirty="0">
                          <a:effectLst/>
                          <a:latin typeface="DM Sans" pitchFamily="2" charset="0"/>
                          <a:ea typeface="Calibri" panose="020F0502020204030204" pitchFamily="34" charset="0"/>
                        </a:rPr>
                        <a:t>       </a:t>
                      </a:r>
                    </a:p>
                  </a:txBody>
                  <a:tcPr marL="68580" marR="68580" marT="0" marB="0"/>
                </a:tc>
                <a:tc>
                  <a:txBody>
                    <a:bodyPr/>
                    <a:lstStyle/>
                    <a:p>
                      <a:pPr algn="ctr">
                        <a:lnSpc>
                          <a:spcPct val="107000"/>
                        </a:lnSpc>
                        <a:spcAft>
                          <a:spcPts val="800"/>
                        </a:spcAft>
                        <a:tabLst>
                          <a:tab pos="596265" algn="l"/>
                          <a:tab pos="645795" algn="ctr"/>
                        </a:tabLs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4135966972"/>
                  </a:ext>
                </a:extLst>
              </a:tr>
              <a:tr h="215010">
                <a:tc>
                  <a:txBody>
                    <a:bodyPr/>
                    <a:lstStyle/>
                    <a:p>
                      <a:pPr>
                        <a:lnSpc>
                          <a:spcPct val="107000"/>
                        </a:lnSpc>
                        <a:spcAft>
                          <a:spcPts val="800"/>
                        </a:spcAft>
                      </a:pPr>
                      <a:r>
                        <a:rPr lang="en-US" sz="1100" dirty="0" err="1">
                          <a:effectLst/>
                          <a:latin typeface="DM Sans" pitchFamily="2" charset="0"/>
                          <a:ea typeface="Calibri" panose="020F0502020204030204" pitchFamily="34" charset="0"/>
                          <a:cs typeface="Calibri" panose="020F0502020204030204" pitchFamily="34" charset="0"/>
                        </a:rPr>
                        <a:t>Pitavastatin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1816383983"/>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Simvastatin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1038719205"/>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Pravastatin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US" sz="11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2878463885"/>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Fenofibrate</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US" sz="11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2504035779"/>
                  </a:ext>
                </a:extLst>
              </a:tr>
            </a:tbl>
          </a:graphicData>
        </a:graphic>
      </p:graphicFrame>
    </p:spTree>
    <p:extLst>
      <p:ext uri="{BB962C8B-B14F-4D97-AF65-F5344CB8AC3E}">
        <p14:creationId xmlns:p14="http://schemas.microsoft.com/office/powerpoint/2010/main" val="1914705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7012" y="6077947"/>
            <a:ext cx="6604037" cy="3690754"/>
          </a:xfrm>
          <a:prstGeom prst="rect">
            <a:avLst/>
          </a:prstGeom>
        </p:spPr>
        <p:txBody>
          <a:bodyPr vert="horz" wrap="square" lIns="0" tIns="12700" rIns="0" bIns="0" rtlCol="0">
            <a:spAutoFit/>
          </a:bodyPr>
          <a:lstStyle/>
          <a:p>
            <a:pPr marL="241300" marR="280035" indent="-229235" algn="just">
              <a:lnSpc>
                <a:spcPct val="100000"/>
              </a:lnSpc>
              <a:spcBef>
                <a:spcPts val="100"/>
              </a:spcBef>
              <a:buChar char="•"/>
              <a:tabLst>
                <a:tab pos="241300" algn="l"/>
              </a:tabLst>
            </a:pPr>
            <a:r>
              <a:rPr sz="1300" dirty="0">
                <a:latin typeface="DM Sans" pitchFamily="2" charset="0"/>
              </a:rPr>
              <a:t>You have </a:t>
            </a:r>
            <a:r>
              <a:rPr sz="1300" b="1" dirty="0">
                <a:latin typeface="DM Sans" pitchFamily="2" charset="0"/>
              </a:rPr>
              <a:t>mild </a:t>
            </a:r>
            <a:r>
              <a:rPr sz="1300" dirty="0">
                <a:latin typeface="DM Sans" pitchFamily="2" charset="0"/>
              </a:rPr>
              <a:t>genetic risk for </a:t>
            </a:r>
            <a:r>
              <a:rPr sz="1300" b="1" dirty="0">
                <a:latin typeface="DM Sans" pitchFamily="2" charset="0"/>
              </a:rPr>
              <a:t>diabetes, </a:t>
            </a:r>
            <a:r>
              <a:rPr sz="1300" dirty="0">
                <a:latin typeface="DM Sans" pitchFamily="2" charset="0"/>
              </a:rPr>
              <a:t>as no mutations have been detected in any of the major genes involved in the pathology of </a:t>
            </a:r>
            <a:r>
              <a:rPr sz="1300" b="1" dirty="0">
                <a:latin typeface="DM Sans" pitchFamily="2" charset="0"/>
              </a:rPr>
              <a:t>diabetes. </a:t>
            </a:r>
            <a:r>
              <a:rPr sz="1300" dirty="0">
                <a:latin typeface="DM Sans" pitchFamily="2" charset="0"/>
              </a:rPr>
              <a:t>However, there are mutations seen for </a:t>
            </a:r>
            <a:r>
              <a:rPr sz="1300" b="1" dirty="0">
                <a:latin typeface="DM Sans" pitchFamily="2" charset="0"/>
              </a:rPr>
              <a:t>carbohydrate intolerance </a:t>
            </a:r>
            <a:r>
              <a:rPr sz="1300" dirty="0">
                <a:latin typeface="DM Sans" pitchFamily="2" charset="0"/>
              </a:rPr>
              <a:t>and glucose metabolism. </a:t>
            </a:r>
            <a:endParaRPr lang="en-US" sz="1300" dirty="0">
              <a:latin typeface="DM Sans" pitchFamily="2" charset="0"/>
            </a:endParaRPr>
          </a:p>
          <a:p>
            <a:pPr marL="241300" marR="280035" indent="-229235" algn="just">
              <a:lnSpc>
                <a:spcPct val="100000"/>
              </a:lnSpc>
              <a:spcBef>
                <a:spcPts val="100"/>
              </a:spcBef>
              <a:buChar char="•"/>
              <a:tabLst>
                <a:tab pos="241300" algn="l"/>
              </a:tabLst>
            </a:pPr>
            <a:r>
              <a:rPr lang="en-US" sz="1300" b="0" i="0" u="none" strike="noStrike" dirty="0">
                <a:solidFill>
                  <a:srgbClr val="000000"/>
                </a:solidFill>
                <a:effectLst/>
                <a:latin typeface="DM Sans" pitchFamily="2" charset="0"/>
              </a:rPr>
              <a:t>You have </a:t>
            </a:r>
            <a:r>
              <a:rPr lang="en-US" sz="1300" b="1" i="0" u="none" strike="noStrike" dirty="0">
                <a:solidFill>
                  <a:srgbClr val="000000"/>
                </a:solidFill>
                <a:effectLst/>
                <a:latin typeface="DM Sans" pitchFamily="2" charset="0"/>
              </a:rPr>
              <a:t>mild to moderate</a:t>
            </a:r>
            <a:r>
              <a:rPr lang="en-US" sz="1300" b="0" i="0" u="none" strike="noStrike" dirty="0">
                <a:solidFill>
                  <a:srgbClr val="000000"/>
                </a:solidFill>
                <a:effectLst/>
                <a:latin typeface="DM Sans" pitchFamily="2" charset="0"/>
              </a:rPr>
              <a:t> risk for </a:t>
            </a:r>
            <a:r>
              <a:rPr lang="en-US" sz="1300" b="1" i="0" u="none" strike="noStrike" dirty="0">
                <a:solidFill>
                  <a:srgbClr val="000000"/>
                </a:solidFill>
                <a:effectLst/>
                <a:latin typeface="DM Sans" pitchFamily="2" charset="0"/>
              </a:rPr>
              <a:t>insulin resistance</a:t>
            </a:r>
            <a:r>
              <a:rPr lang="en-US" sz="1300" b="0" i="0" u="none" strike="noStrike" dirty="0">
                <a:solidFill>
                  <a:srgbClr val="000000"/>
                </a:solidFill>
                <a:effectLst/>
                <a:latin typeface="DM Sans" pitchFamily="2" charset="0"/>
              </a:rPr>
              <a:t>, as there are a few homozygous mutations seen in </a:t>
            </a:r>
            <a:r>
              <a:rPr lang="en-US" sz="1300" b="1" i="1" u="none" strike="noStrike" dirty="0">
                <a:solidFill>
                  <a:srgbClr val="000000"/>
                </a:solidFill>
                <a:effectLst/>
                <a:latin typeface="DM Sans" pitchFamily="2" charset="0"/>
              </a:rPr>
              <a:t>LEPR </a:t>
            </a:r>
            <a:r>
              <a:rPr lang="en-US" sz="1300" b="0" i="0" u="none" strike="noStrike" dirty="0">
                <a:solidFill>
                  <a:srgbClr val="000000"/>
                </a:solidFill>
                <a:effectLst/>
                <a:latin typeface="DM Sans" pitchFamily="2" charset="0"/>
              </a:rPr>
              <a:t>gene. This can lead to abdominal weight gain and cause impaired glucose uptake.</a:t>
            </a:r>
          </a:p>
          <a:p>
            <a:pPr marL="241300" marR="280035" indent="-229235" algn="just">
              <a:lnSpc>
                <a:spcPct val="100000"/>
              </a:lnSpc>
              <a:spcBef>
                <a:spcPts val="100"/>
              </a:spcBef>
              <a:buChar char="•"/>
              <a:tabLst>
                <a:tab pos="241300" algn="l"/>
              </a:tabLst>
            </a:pPr>
            <a:r>
              <a:rPr sz="1300" dirty="0">
                <a:latin typeface="DM Sans" pitchFamily="2" charset="0"/>
              </a:rPr>
              <a:t>You have a </a:t>
            </a:r>
            <a:r>
              <a:rPr sz="1300" b="1" dirty="0">
                <a:latin typeface="DM Sans" pitchFamily="2" charset="0"/>
              </a:rPr>
              <a:t>moderate intolerance </a:t>
            </a:r>
            <a:r>
              <a:rPr sz="1300" dirty="0">
                <a:latin typeface="DM Sans" pitchFamily="2" charset="0"/>
              </a:rPr>
              <a:t>for exercise, as there are mutations seen for collagen related genes and in NLRP1 gene. These can lead to joint pain issues. Maintain a regular </a:t>
            </a:r>
            <a:r>
              <a:rPr sz="1300" b="1" dirty="0">
                <a:latin typeface="DM Sans" pitchFamily="2" charset="0"/>
              </a:rPr>
              <a:t>exercise </a:t>
            </a:r>
            <a:r>
              <a:rPr sz="1300" dirty="0">
                <a:latin typeface="DM Sans" pitchFamily="2" charset="0"/>
              </a:rPr>
              <a:t>regimen which is more focused on musculoskeletal strengthening. </a:t>
            </a:r>
            <a:endParaRPr lang="en-US" sz="1300" dirty="0">
              <a:latin typeface="DM Sans" pitchFamily="2" charset="0"/>
            </a:endParaRPr>
          </a:p>
          <a:p>
            <a:pPr marL="12065" marR="280035" algn="just">
              <a:lnSpc>
                <a:spcPct val="100000"/>
              </a:lnSpc>
              <a:spcBef>
                <a:spcPts val="100"/>
              </a:spcBef>
              <a:tabLst>
                <a:tab pos="241300" algn="l"/>
              </a:tabLst>
            </a:pPr>
            <a:endParaRPr lang="en-US" sz="1300" dirty="0">
              <a:latin typeface="DM Sans" pitchFamily="2" charset="0"/>
            </a:endParaRPr>
          </a:p>
          <a:p>
            <a:pPr marL="241300" marR="280035" indent="-229235" algn="just">
              <a:lnSpc>
                <a:spcPct val="100000"/>
              </a:lnSpc>
              <a:spcBef>
                <a:spcPts val="100"/>
              </a:spcBef>
              <a:buChar char="•"/>
              <a:tabLst>
                <a:tab pos="241300" algn="l"/>
              </a:tabLst>
            </a:pPr>
            <a:r>
              <a:rPr lang="en-US" sz="1300" b="0" i="0" dirty="0">
                <a:solidFill>
                  <a:srgbClr val="000000"/>
                </a:solidFill>
                <a:effectLst/>
                <a:latin typeface="DM Sans" pitchFamily="2" charset="0"/>
              </a:rPr>
              <a:t>You are less likely to have diabetes related eye complications. Yearly eye exam is recommended with an Ophthalmologist.</a:t>
            </a:r>
          </a:p>
          <a:p>
            <a:pPr marL="241300" marR="280035" indent="-229235" algn="just">
              <a:lnSpc>
                <a:spcPct val="100000"/>
              </a:lnSpc>
              <a:spcBef>
                <a:spcPts val="100"/>
              </a:spcBef>
              <a:buChar char="•"/>
              <a:tabLst>
                <a:tab pos="241300" algn="l"/>
              </a:tabLst>
            </a:pPr>
            <a:r>
              <a:rPr lang="en-US" sz="1300" b="0" i="0" dirty="0">
                <a:solidFill>
                  <a:srgbClr val="000000"/>
                </a:solidFill>
                <a:effectLst/>
                <a:latin typeface="DM Sans" pitchFamily="2" charset="0"/>
              </a:rPr>
              <a:t>You have </a:t>
            </a:r>
            <a:r>
              <a:rPr lang="en-US" sz="1300" b="1" i="0" dirty="0">
                <a:solidFill>
                  <a:srgbClr val="000000"/>
                </a:solidFill>
                <a:effectLst/>
                <a:latin typeface="DM Sans" pitchFamily="2" charset="0"/>
              </a:rPr>
              <a:t>low</a:t>
            </a:r>
            <a:r>
              <a:rPr lang="en-US" sz="1300" b="0" i="0" dirty="0">
                <a:solidFill>
                  <a:srgbClr val="000000"/>
                </a:solidFill>
                <a:effectLst/>
                <a:latin typeface="DM Sans" pitchFamily="2" charset="0"/>
              </a:rPr>
              <a:t> genetic risk for diabetes related </a:t>
            </a:r>
            <a:r>
              <a:rPr lang="en-US" sz="1300" i="0" dirty="0">
                <a:solidFill>
                  <a:srgbClr val="000000"/>
                </a:solidFill>
                <a:effectLst/>
                <a:latin typeface="DM Sans" pitchFamily="2" charset="0"/>
              </a:rPr>
              <a:t>neuropathy</a:t>
            </a:r>
            <a:r>
              <a:rPr lang="en-US" sz="1300" b="0" i="0" dirty="0">
                <a:solidFill>
                  <a:srgbClr val="000000"/>
                </a:solidFill>
                <a:effectLst/>
                <a:latin typeface="DM Sans" pitchFamily="2" charset="0"/>
              </a:rPr>
              <a:t>, and hence you are less likely to have symptoms of tingling or numbness in the extremities. However, it is recommended that you maintain blood sugar levels within range. </a:t>
            </a:r>
            <a:endParaRPr lang="en-US" sz="1300" dirty="0">
              <a:solidFill>
                <a:srgbClr val="000000"/>
              </a:solidFill>
              <a:latin typeface="DM Sans" pitchFamily="2" charset="0"/>
            </a:endParaRPr>
          </a:p>
          <a:p>
            <a:pPr marL="241300" marR="280035" indent="-229235" algn="just">
              <a:lnSpc>
                <a:spcPct val="100000"/>
              </a:lnSpc>
              <a:spcBef>
                <a:spcPts val="100"/>
              </a:spcBef>
              <a:buChar char="•"/>
              <a:tabLst>
                <a:tab pos="241300" algn="l"/>
              </a:tabLst>
            </a:pPr>
            <a:r>
              <a:rPr lang="en-US" sz="1300" b="0" i="0" dirty="0">
                <a:solidFill>
                  <a:srgbClr val="000000"/>
                </a:solidFill>
                <a:effectLst/>
                <a:latin typeface="DM Sans" pitchFamily="2" charset="0"/>
              </a:rPr>
              <a:t>You have a </a:t>
            </a:r>
            <a:r>
              <a:rPr lang="en-US" sz="1300" b="1" i="0" dirty="0">
                <a:solidFill>
                  <a:srgbClr val="000000"/>
                </a:solidFill>
                <a:effectLst/>
                <a:latin typeface="DM Sans" pitchFamily="2" charset="0"/>
              </a:rPr>
              <a:t>low</a:t>
            </a:r>
            <a:r>
              <a:rPr lang="en-US" sz="1300" b="0" i="0" dirty="0">
                <a:solidFill>
                  <a:srgbClr val="000000"/>
                </a:solidFill>
                <a:effectLst/>
                <a:latin typeface="DM Sans" pitchFamily="2" charset="0"/>
              </a:rPr>
              <a:t> genetic risk for diabetes related kidney damage. Monitor Blood urea nitrogen and serum creatinine levels every year. </a:t>
            </a:r>
          </a:p>
        </p:txBody>
      </p:sp>
      <p:grpSp>
        <p:nvGrpSpPr>
          <p:cNvPr id="5" name="object 5"/>
          <p:cNvGrpSpPr/>
          <p:nvPr/>
        </p:nvGrpSpPr>
        <p:grpSpPr>
          <a:xfrm>
            <a:off x="0" y="3"/>
            <a:ext cx="7560309" cy="5790565"/>
            <a:chOff x="0" y="3"/>
            <a:chExt cx="7560309" cy="5790565"/>
          </a:xfrm>
        </p:grpSpPr>
        <p:pic>
          <p:nvPicPr>
            <p:cNvPr id="6" name="object 6"/>
            <p:cNvPicPr/>
            <p:nvPr/>
          </p:nvPicPr>
          <p:blipFill>
            <a:blip r:embed="rId2" cstate="print"/>
            <a:stretch>
              <a:fillRect/>
            </a:stretch>
          </p:blipFill>
          <p:spPr>
            <a:xfrm>
              <a:off x="0" y="2009063"/>
              <a:ext cx="7559992" cy="3781272"/>
            </a:xfrm>
            <a:prstGeom prst="rect">
              <a:avLst/>
            </a:prstGeom>
          </p:spPr>
        </p:pic>
        <p:sp>
          <p:nvSpPr>
            <p:cNvPr id="7" name="object 7"/>
            <p:cNvSpPr/>
            <p:nvPr/>
          </p:nvSpPr>
          <p:spPr>
            <a:xfrm>
              <a:off x="6817976" y="3"/>
              <a:ext cx="742315" cy="2103120"/>
            </a:xfrm>
            <a:custGeom>
              <a:avLst/>
              <a:gdLst/>
              <a:ahLst/>
              <a:cxnLst/>
              <a:rect l="l" t="t" r="r" b="b"/>
              <a:pathLst>
                <a:path w="742315" h="2103120">
                  <a:moveTo>
                    <a:pt x="301726" y="0"/>
                  </a:moveTo>
                  <a:lnTo>
                    <a:pt x="0" y="0"/>
                  </a:lnTo>
                  <a:lnTo>
                    <a:pt x="738149" y="2102878"/>
                  </a:lnTo>
                  <a:lnTo>
                    <a:pt x="742022" y="2102878"/>
                  </a:lnTo>
                  <a:lnTo>
                    <a:pt x="742022" y="1259928"/>
                  </a:lnTo>
                  <a:lnTo>
                    <a:pt x="301726" y="0"/>
                  </a:lnTo>
                  <a:close/>
                </a:path>
              </a:pathLst>
            </a:custGeom>
            <a:solidFill>
              <a:srgbClr val="E32476"/>
            </a:solidFill>
          </p:spPr>
          <p:txBody>
            <a:bodyPr wrap="square" lIns="0" tIns="0" rIns="0" bIns="0" rtlCol="0"/>
            <a:lstStyle/>
            <a:p>
              <a:endParaRPr/>
            </a:p>
          </p:txBody>
        </p:sp>
      </p:grpSp>
      <p:pic>
        <p:nvPicPr>
          <p:cNvPr id="4" name="Picture 3">
            <a:extLst>
              <a:ext uri="{FF2B5EF4-FFF2-40B4-BE49-F238E27FC236}">
                <a16:creationId xmlns:a16="http://schemas.microsoft.com/office/drawing/2014/main" id="{0103385B-9C3B-8CD1-5CC0-07F45380D45C}"/>
              </a:ext>
            </a:extLst>
          </p:cNvPr>
          <p:cNvPicPr>
            <a:picLocks noChangeAspect="1"/>
          </p:cNvPicPr>
          <p:nvPr/>
        </p:nvPicPr>
        <p:blipFill>
          <a:blip r:embed="rId3"/>
          <a:stretch>
            <a:fillRect/>
          </a:stretch>
        </p:blipFill>
        <p:spPr>
          <a:xfrm>
            <a:off x="196850" y="1261621"/>
            <a:ext cx="5742930" cy="7681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656</TotalTime>
  <Words>4221</Words>
  <Application>Microsoft Office PowerPoint</Application>
  <PresentationFormat>Custom</PresentationFormat>
  <Paragraphs>361</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Bitter</vt:lpstr>
      <vt:lpstr>Calibri</vt:lpstr>
      <vt:lpstr>DM Sans</vt:lpstr>
      <vt:lpstr>DM Sans 14pt</vt:lpstr>
      <vt:lpstr>DM Sans 14pt Medium</vt:lpstr>
      <vt:lpstr>DM Sans Black</vt:lpstr>
      <vt:lpstr>DM Sans Medium</vt:lpstr>
      <vt:lpstr>DM Sans SemiBold</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SUGAR GENETICS final copy</dc:title>
  <dc:creator>Dell</dc:creator>
  <cp:lastModifiedBy>Surya Mithra Varma Challagali</cp:lastModifiedBy>
  <cp:revision>53</cp:revision>
  <dcterms:created xsi:type="dcterms:W3CDTF">2024-11-15T10:58:41Z</dcterms:created>
  <dcterms:modified xsi:type="dcterms:W3CDTF">2024-12-22T05:57:31Z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2024-11-14T00:00:00Z</vt:filetime>
  </property>
  <property fmtid="{D5CDD505-2E9C-101B-9397-08002B2CF9AE}" pid="3" name="Creator">
    <vt:lpwstr>Adobe Illustrator 29.0 (Macintosh)</vt:lpwstr>
  </property>
  <property fmtid="{D5CDD505-2E9C-101B-9397-08002B2CF9AE}" pid="4" name="GTS_PDFXVersion">
    <vt:lpwstr>PDF/X-4</vt:lpwstr>
  </property>
  <property fmtid="{D5CDD505-2E9C-101B-9397-08002B2CF9AE}" pid="5" name="LastSaved">
    <vt:filetime>2024-11-15T00:00:00Z</vt:filetime>
  </property>
  <property fmtid="{D5CDD505-2E9C-101B-9397-08002B2CF9AE}" pid="6" name="Producer">
    <vt:lpwstr>Adobe PDF library 17.00</vt:lpwstr>
  </property>
</Properties>
</file>